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
  </p:notesMasterIdLst>
  <p:handoutMasterIdLst>
    <p:handoutMasterId r:id="rId8"/>
  </p:handoutMasterIdLst>
  <p:sldIdLst>
    <p:sldId id="277" r:id="rId2"/>
    <p:sldId id="276" r:id="rId3"/>
    <p:sldId id="284" r:id="rId4"/>
    <p:sldId id="285" r:id="rId5"/>
    <p:sldId id="283" r:id="rId6"/>
  </p:sldIdLst>
  <p:sldSz cx="9144000" cy="6858000" type="screen4x3"/>
  <p:notesSz cx="6797675" cy="9928225"/>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FF66"/>
    <a:srgbClr val="CC0099"/>
    <a:srgbClr val="CC3300"/>
    <a:srgbClr val="FF0000"/>
    <a:srgbClr val="FF9933"/>
    <a:srgbClr val="FF66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4" autoAdjust="0"/>
    <p:restoredTop sz="96710" autoAdjust="0"/>
  </p:normalViewPr>
  <p:slideViewPr>
    <p:cSldViewPr>
      <p:cViewPr varScale="1">
        <p:scale>
          <a:sx n="68" d="100"/>
          <a:sy n="68" d="100"/>
        </p:scale>
        <p:origin x="14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2700" y="-9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2190" tIns="46095" rIns="92190" bIns="46095" numCol="1" anchor="t" anchorCtr="0" compatLnSpc="1">
            <a:prstTxWarp prst="textNoShape">
              <a:avLst/>
            </a:prstTxWarp>
          </a:bodyPr>
          <a:lstStyle>
            <a:lvl1pPr algn="l" defTabSz="922338" eaLnBrk="0" hangingPunct="0">
              <a:defRPr sz="1200">
                <a:cs typeface="+mn-cs"/>
              </a:defRPr>
            </a:lvl1pPr>
          </a:lstStyle>
          <a:p>
            <a:pPr>
              <a:defRPr/>
            </a:pPr>
            <a:endParaRPr lang="it-IT"/>
          </a:p>
        </p:txBody>
      </p:sp>
      <p:sp>
        <p:nvSpPr>
          <p:cNvPr id="55299"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2190" tIns="46095" rIns="92190" bIns="46095" numCol="1" anchor="t" anchorCtr="0" compatLnSpc="1">
            <a:prstTxWarp prst="textNoShape">
              <a:avLst/>
            </a:prstTxWarp>
          </a:bodyPr>
          <a:lstStyle>
            <a:lvl1pPr algn="r" defTabSz="922338" eaLnBrk="0" hangingPunct="0">
              <a:defRPr sz="1200">
                <a:cs typeface="+mn-cs"/>
              </a:defRPr>
            </a:lvl1pPr>
          </a:lstStyle>
          <a:p>
            <a:pPr>
              <a:defRPr/>
            </a:pPr>
            <a:fld id="{B557101B-61E7-40E7-A1CD-B4B5C9727E2F}" type="datetimeFigureOut">
              <a:rPr lang="it-IT"/>
              <a:pPr>
                <a:defRPr/>
              </a:pPr>
              <a:t>28/08/2017</a:t>
            </a:fld>
            <a:endParaRPr lang="it-IT"/>
          </a:p>
        </p:txBody>
      </p:sp>
      <p:sp>
        <p:nvSpPr>
          <p:cNvPr id="55300"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2190" tIns="46095" rIns="92190" bIns="46095" numCol="1" anchor="b" anchorCtr="0" compatLnSpc="1">
            <a:prstTxWarp prst="textNoShape">
              <a:avLst/>
            </a:prstTxWarp>
          </a:bodyPr>
          <a:lstStyle>
            <a:lvl1pPr algn="l" defTabSz="922338" eaLnBrk="0" hangingPunct="0">
              <a:defRPr sz="1200">
                <a:cs typeface="+mn-cs"/>
              </a:defRPr>
            </a:lvl1pPr>
          </a:lstStyle>
          <a:p>
            <a:pPr>
              <a:defRPr/>
            </a:pPr>
            <a:r>
              <a:rPr lang="en-US"/>
              <a:t>Trento, August 29th 2017                Maksym Pimenow                     TNOiK</a:t>
            </a:r>
            <a:endParaRPr lang="it-IT"/>
          </a:p>
        </p:txBody>
      </p:sp>
      <p:sp>
        <p:nvSpPr>
          <p:cNvPr id="55301" name="Rectangle 5"/>
          <p:cNvSpPr>
            <a:spLocks noGrp="1" noChangeArrowheads="1"/>
          </p:cNvSpPr>
          <p:nvPr>
            <p:ph type="sldNum" sz="quarter" idx="3"/>
          </p:nvPr>
        </p:nvSpPr>
        <p:spPr bwMode="auto">
          <a:xfrm>
            <a:off x="3849688" y="9429750"/>
            <a:ext cx="2946400" cy="496888"/>
          </a:xfrm>
          <a:prstGeom prst="rect">
            <a:avLst/>
          </a:prstGeom>
          <a:noFill/>
          <a:ln w="9525">
            <a:noFill/>
            <a:miter lim="800000"/>
            <a:headEnd/>
            <a:tailEnd/>
          </a:ln>
          <a:effectLst/>
        </p:spPr>
        <p:txBody>
          <a:bodyPr vert="horz" wrap="square" lIns="92190" tIns="46095" rIns="92190" bIns="46095" numCol="1" anchor="b" anchorCtr="0" compatLnSpc="1">
            <a:prstTxWarp prst="textNoShape">
              <a:avLst/>
            </a:prstTxWarp>
          </a:bodyPr>
          <a:lstStyle>
            <a:lvl1pPr algn="r" defTabSz="922338" eaLnBrk="0" hangingPunct="0">
              <a:defRPr sz="1200">
                <a:cs typeface="+mn-cs"/>
              </a:defRPr>
            </a:lvl1pPr>
          </a:lstStyle>
          <a:p>
            <a:pPr>
              <a:defRPr/>
            </a:pPr>
            <a:fld id="{370BACDA-FF3F-4C3F-9203-0BDAD3DFF3C2}" type="slidenum">
              <a:rPr lang="it-IT"/>
              <a:pPr>
                <a:defRPr/>
              </a:pPr>
              <a:t>‹#›</a:t>
            </a:fld>
            <a:endParaRPr lang="it-IT"/>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914" tIns="45957" rIns="91914" bIns="45957" numCol="1" anchor="t" anchorCtr="0" compatLnSpc="1">
            <a:prstTxWarp prst="textNoShape">
              <a:avLst/>
            </a:prstTxWarp>
          </a:bodyPr>
          <a:lstStyle>
            <a:lvl1pPr algn="l" defTabSz="919163">
              <a:defRPr sz="1200">
                <a:cs typeface="+mn-cs"/>
              </a:defRPr>
            </a:lvl1pPr>
          </a:lstStyle>
          <a:p>
            <a:pPr>
              <a:defRPr/>
            </a:pPr>
            <a:endParaRPr lang="pl-PL"/>
          </a:p>
        </p:txBody>
      </p:sp>
      <p:sp>
        <p:nvSpPr>
          <p:cNvPr id="52227" name="Rectangle 3"/>
          <p:cNvSpPr>
            <a:spLocks noGrp="1" noChangeArrowheads="1"/>
          </p:cNvSpPr>
          <p:nvPr>
            <p:ph type="dt" idx="1"/>
          </p:nvPr>
        </p:nvSpPr>
        <p:spPr bwMode="auto">
          <a:xfrm>
            <a:off x="3849688" y="0"/>
            <a:ext cx="2946400" cy="496888"/>
          </a:xfrm>
          <a:prstGeom prst="rect">
            <a:avLst/>
          </a:prstGeom>
          <a:noFill/>
          <a:ln w="9525">
            <a:noFill/>
            <a:miter lim="800000"/>
            <a:headEnd/>
            <a:tailEnd/>
          </a:ln>
        </p:spPr>
        <p:txBody>
          <a:bodyPr vert="horz" wrap="square" lIns="91914" tIns="45957" rIns="91914" bIns="45957" numCol="1" anchor="t" anchorCtr="0" compatLnSpc="1">
            <a:prstTxWarp prst="textNoShape">
              <a:avLst/>
            </a:prstTxWarp>
          </a:bodyPr>
          <a:lstStyle>
            <a:lvl1pPr algn="r" defTabSz="919163">
              <a:defRPr sz="1200">
                <a:cs typeface="+mn-cs"/>
              </a:defRPr>
            </a:lvl1pPr>
          </a:lstStyle>
          <a:p>
            <a:pPr>
              <a:defRPr/>
            </a:pPr>
            <a:endParaRPr lang="pl-PL"/>
          </a:p>
        </p:txBody>
      </p:sp>
      <p:sp>
        <p:nvSpPr>
          <p:cNvPr id="13316" name="Rectangle 4"/>
          <p:cNvSpPr>
            <a:spLocks noGrp="1" noRot="1" noChangeAspect="1" noChangeArrowheads="1" noTextEdit="1"/>
          </p:cNvSpPr>
          <p:nvPr>
            <p:ph type="sldImg" idx="2"/>
          </p:nvPr>
        </p:nvSpPr>
        <p:spPr bwMode="auto">
          <a:xfrm>
            <a:off x="919163" y="744538"/>
            <a:ext cx="4964112" cy="3722687"/>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77863" y="4714875"/>
            <a:ext cx="5441950" cy="4468813"/>
          </a:xfrm>
          <a:prstGeom prst="rect">
            <a:avLst/>
          </a:prstGeom>
          <a:noFill/>
          <a:ln w="9525">
            <a:noFill/>
            <a:miter lim="800000"/>
            <a:headEnd/>
            <a:tailEnd/>
          </a:ln>
        </p:spPr>
        <p:txBody>
          <a:bodyPr vert="horz" wrap="square" lIns="91914" tIns="45957" rIns="91914" bIns="45957"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2230"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p:spPr>
        <p:txBody>
          <a:bodyPr vert="horz" wrap="square" lIns="91914" tIns="45957" rIns="91914" bIns="45957" numCol="1" anchor="b" anchorCtr="0" compatLnSpc="1">
            <a:prstTxWarp prst="textNoShape">
              <a:avLst/>
            </a:prstTxWarp>
          </a:bodyPr>
          <a:lstStyle>
            <a:lvl1pPr algn="l" defTabSz="919163">
              <a:defRPr sz="1200">
                <a:cs typeface="+mn-cs"/>
              </a:defRPr>
            </a:lvl1pPr>
          </a:lstStyle>
          <a:p>
            <a:pPr>
              <a:defRPr/>
            </a:pPr>
            <a:r>
              <a:rPr lang="en-US"/>
              <a:t>Trento, August 29th 2017                Maksym Pimenow                     TNOiK</a:t>
            </a:r>
            <a:endParaRPr lang="pl-PL"/>
          </a:p>
        </p:txBody>
      </p:sp>
      <p:sp>
        <p:nvSpPr>
          <p:cNvPr id="52231"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p:spPr>
        <p:txBody>
          <a:bodyPr vert="horz" wrap="square" lIns="91914" tIns="45957" rIns="91914" bIns="45957" numCol="1" anchor="b" anchorCtr="0" compatLnSpc="1">
            <a:prstTxWarp prst="textNoShape">
              <a:avLst/>
            </a:prstTxWarp>
          </a:bodyPr>
          <a:lstStyle>
            <a:lvl1pPr algn="r" defTabSz="919163">
              <a:defRPr sz="1200">
                <a:cs typeface="+mn-cs"/>
              </a:defRPr>
            </a:lvl1pPr>
          </a:lstStyle>
          <a:p>
            <a:pPr>
              <a:defRPr/>
            </a:pPr>
            <a:fld id="{54A604A8-E304-4DA7-90AD-B6E945B1CE7B}" type="slidenum">
              <a:rPr lang="it-IT"/>
              <a:pPr>
                <a:defRPr/>
              </a:pPr>
              <a:t>‹#›</a:t>
            </a:fld>
            <a:endParaRPr lang="it-IT"/>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99E4BA2A-29E0-467A-85D4-CE7CAD27A053}" type="slidenum">
              <a:rPr lang="it-IT" smtClean="0">
                <a:cs typeface="Arial" charset="0"/>
              </a:rPr>
              <a:pPr/>
              <a:t>2</a:t>
            </a:fld>
            <a:endParaRPr lang="it-IT">
              <a:cs typeface="Arial" charset="0"/>
            </a:endParaRPr>
          </a:p>
        </p:txBody>
      </p:sp>
      <p:sp>
        <p:nvSpPr>
          <p:cNvPr id="17410" name="Rectangle 2"/>
          <p:cNvSpPr>
            <a:spLocks noGrp="1" noRot="1" noChangeAspect="1" noChangeArrowheads="1" noTextEdit="1"/>
          </p:cNvSpPr>
          <p:nvPr>
            <p:ph type="sldImg"/>
          </p:nvPr>
        </p:nvSpPr>
        <p:spPr>
          <a:xfrm>
            <a:off x="950913" y="715963"/>
            <a:ext cx="4964112" cy="3722687"/>
          </a:xfrm>
          <a:ln/>
        </p:spPr>
      </p:sp>
      <p:sp>
        <p:nvSpPr>
          <p:cNvPr id="17411" name="Rectangle 3"/>
          <p:cNvSpPr>
            <a:spLocks noGrp="1" noChangeArrowheads="1"/>
          </p:cNvSpPr>
          <p:nvPr>
            <p:ph type="body" idx="1"/>
          </p:nvPr>
        </p:nvSpPr>
        <p:spPr>
          <a:noFill/>
          <a:ln/>
        </p:spPr>
        <p:txBody>
          <a:bodyPr/>
          <a:lstStyle/>
          <a:p>
            <a:pPr eaLnBrk="1" hangingPunct="1"/>
            <a:endParaRPr lang="pl-PL">
              <a:latin typeface="Arial" charset="0"/>
            </a:endParaRPr>
          </a:p>
        </p:txBody>
      </p:sp>
      <p:sp>
        <p:nvSpPr>
          <p:cNvPr id="17412" name="Symbol zastępczy stopki 1"/>
          <p:cNvSpPr>
            <a:spLocks noGrp="1"/>
          </p:cNvSpPr>
          <p:nvPr>
            <p:ph type="ftr" sz="quarter" idx="4"/>
          </p:nvPr>
        </p:nvSpPr>
        <p:spPr>
          <a:noFill/>
        </p:spPr>
        <p:txBody>
          <a:bodyPr/>
          <a:lstStyle/>
          <a:p>
            <a:r>
              <a:rPr lang="en-US">
                <a:cs typeface="Arial" charset="0"/>
              </a:rPr>
              <a:t>Trento, August 29th 2017                Maksym Pimenow                     TNOiK</a:t>
            </a:r>
            <a:endParaRPr lang="pl-PL">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ymbol zastępczy obrazu slajdu 1"/>
          <p:cNvSpPr>
            <a:spLocks noGrp="1" noRot="1" noChangeAspect="1"/>
          </p:cNvSpPr>
          <p:nvPr>
            <p:ph type="sldImg"/>
          </p:nvPr>
        </p:nvSpPr>
        <p:spPr>
          <a:ln/>
        </p:spPr>
      </p:sp>
      <p:sp>
        <p:nvSpPr>
          <p:cNvPr id="19458" name="Symbol zastępczy notatek 2"/>
          <p:cNvSpPr>
            <a:spLocks noGrp="1"/>
          </p:cNvSpPr>
          <p:nvPr>
            <p:ph type="body" idx="1"/>
          </p:nvPr>
        </p:nvSpPr>
        <p:spPr>
          <a:noFill/>
          <a:ln/>
        </p:spPr>
        <p:txBody>
          <a:bodyPr/>
          <a:lstStyle/>
          <a:p>
            <a:endParaRPr lang="pl-PL">
              <a:latin typeface="Arial" charset="0"/>
            </a:endParaRPr>
          </a:p>
        </p:txBody>
      </p:sp>
      <p:sp>
        <p:nvSpPr>
          <p:cNvPr id="19459" name="Symbol zastępczy stopki 3"/>
          <p:cNvSpPr>
            <a:spLocks noGrp="1"/>
          </p:cNvSpPr>
          <p:nvPr>
            <p:ph type="ftr" sz="quarter" idx="4"/>
          </p:nvPr>
        </p:nvSpPr>
        <p:spPr>
          <a:noFill/>
        </p:spPr>
        <p:txBody>
          <a:bodyPr/>
          <a:lstStyle/>
          <a:p>
            <a:r>
              <a:rPr lang="en-US">
                <a:cs typeface="Arial" charset="0"/>
              </a:rPr>
              <a:t>Trento, August 29th 2017                Maksym Pimenow                     TNOiK</a:t>
            </a:r>
            <a:endParaRPr lang="pl-PL">
              <a:cs typeface="Arial" charset="0"/>
            </a:endParaRPr>
          </a:p>
        </p:txBody>
      </p:sp>
      <p:sp>
        <p:nvSpPr>
          <p:cNvPr id="19460" name="Symbol zastępczy numeru slajdu 4"/>
          <p:cNvSpPr>
            <a:spLocks noGrp="1"/>
          </p:cNvSpPr>
          <p:nvPr>
            <p:ph type="sldNum" sz="quarter" idx="5"/>
          </p:nvPr>
        </p:nvSpPr>
        <p:spPr>
          <a:noFill/>
        </p:spPr>
        <p:txBody>
          <a:bodyPr/>
          <a:lstStyle/>
          <a:p>
            <a:fld id="{164F434B-8D51-4C84-94AB-03EB4A68CDB5}" type="slidenum">
              <a:rPr lang="it-IT" smtClean="0">
                <a:cs typeface="Arial" charset="0"/>
              </a:rPr>
              <a:pPr/>
              <a:t>3</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txBox="1">
            <a:spLocks noGrp="1" noChangeArrowheads="1"/>
          </p:cNvSpPr>
          <p:nvPr/>
        </p:nvSpPr>
        <p:spPr bwMode="auto">
          <a:xfrm>
            <a:off x="3849688" y="9429750"/>
            <a:ext cx="2946400" cy="496888"/>
          </a:xfrm>
          <a:prstGeom prst="rect">
            <a:avLst/>
          </a:prstGeom>
          <a:noFill/>
          <a:ln w="9525">
            <a:noFill/>
            <a:miter lim="800000"/>
            <a:headEnd/>
            <a:tailEnd/>
          </a:ln>
        </p:spPr>
        <p:txBody>
          <a:bodyPr lIns="91914" tIns="45957" rIns="91914" bIns="45957" anchor="b"/>
          <a:lstStyle/>
          <a:p>
            <a:pPr algn="r" defTabSz="919163"/>
            <a:fld id="{597B3CA6-F511-497C-8B7F-6D5188DB4862}" type="slidenum">
              <a:rPr lang="it-IT" sz="1200"/>
              <a:pPr algn="r" defTabSz="919163"/>
              <a:t>5</a:t>
            </a:fld>
            <a:endParaRPr lang="it-IT"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pl-PL">
              <a:latin typeface="Arial" charset="0"/>
            </a:endParaRPr>
          </a:p>
        </p:txBody>
      </p:sp>
      <p:sp>
        <p:nvSpPr>
          <p:cNvPr id="22532" name="Symbol zastępczy stopki 1"/>
          <p:cNvSpPr>
            <a:spLocks noGrp="1"/>
          </p:cNvSpPr>
          <p:nvPr>
            <p:ph type="ftr" sz="quarter" idx="4"/>
          </p:nvPr>
        </p:nvSpPr>
        <p:spPr>
          <a:noFill/>
        </p:spPr>
        <p:txBody>
          <a:bodyPr/>
          <a:lstStyle/>
          <a:p>
            <a:r>
              <a:rPr lang="en-US">
                <a:cs typeface="Arial" charset="0"/>
              </a:rPr>
              <a:t>Trento, August 29th 2017                Maksym Pimenow                     TNOiK</a:t>
            </a:r>
            <a:endParaRPr lang="pl-PL">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6"/>
          <p:cNvSpPr>
            <a:spLocks noGrp="1" noChangeArrowheads="1"/>
          </p:cNvSpPr>
          <p:nvPr>
            <p:ph type="sldNum" sz="quarter" idx="10"/>
          </p:nvPr>
        </p:nvSpPr>
        <p:spPr>
          <a:ln/>
        </p:spPr>
        <p:txBody>
          <a:bodyPr/>
          <a:lstStyle>
            <a:lvl1pPr>
              <a:defRPr/>
            </a:lvl1pPr>
          </a:lstStyle>
          <a:p>
            <a:pPr>
              <a:defRPr/>
            </a:pPr>
            <a:fld id="{562D4968-8CD5-43A5-8E65-98EEF1ABDE39}" type="slidenum">
              <a:rPr lang="it-IT"/>
              <a:pPr>
                <a:defRPr/>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6"/>
          <p:cNvSpPr>
            <a:spLocks noGrp="1" noChangeArrowheads="1"/>
          </p:cNvSpPr>
          <p:nvPr>
            <p:ph type="sldNum" sz="quarter" idx="10"/>
          </p:nvPr>
        </p:nvSpPr>
        <p:spPr>
          <a:ln/>
        </p:spPr>
        <p:txBody>
          <a:bodyPr/>
          <a:lstStyle>
            <a:lvl1pPr>
              <a:defRPr/>
            </a:lvl1pPr>
          </a:lstStyle>
          <a:p>
            <a:pPr>
              <a:defRPr/>
            </a:pPr>
            <a:fld id="{7439D3A3-38FE-4ADB-A238-A097F9A89194}" type="slidenum">
              <a:rPr lang="it-IT"/>
              <a:pPr>
                <a:defRPr/>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6"/>
          <p:cNvSpPr>
            <a:spLocks noGrp="1" noChangeArrowheads="1"/>
          </p:cNvSpPr>
          <p:nvPr>
            <p:ph type="sldNum" sz="quarter" idx="10"/>
          </p:nvPr>
        </p:nvSpPr>
        <p:spPr>
          <a:ln/>
        </p:spPr>
        <p:txBody>
          <a:bodyPr/>
          <a:lstStyle>
            <a:lvl1pPr>
              <a:defRPr/>
            </a:lvl1pPr>
          </a:lstStyle>
          <a:p>
            <a:pPr>
              <a:defRPr/>
            </a:pPr>
            <a:fld id="{54A96607-96B5-4F35-A2C2-4899CE4B1AAC}" type="slidenum">
              <a:rPr lang="it-IT"/>
              <a:pPr>
                <a:defRPr/>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900113" y="1341438"/>
            <a:ext cx="3559175" cy="4176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11688" y="1341438"/>
            <a:ext cx="3560762" cy="4176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6"/>
          <p:cNvSpPr>
            <a:spLocks noGrp="1" noChangeArrowheads="1"/>
          </p:cNvSpPr>
          <p:nvPr>
            <p:ph type="sldNum" sz="quarter" idx="10"/>
          </p:nvPr>
        </p:nvSpPr>
        <p:spPr>
          <a:ln/>
        </p:spPr>
        <p:txBody>
          <a:bodyPr/>
          <a:lstStyle>
            <a:lvl1pPr>
              <a:defRPr/>
            </a:lvl1pPr>
          </a:lstStyle>
          <a:p>
            <a:pPr>
              <a:defRPr/>
            </a:pPr>
            <a:fld id="{23DBC4C9-5272-40FE-9ACB-235BD35B769E}" type="slidenum">
              <a:rPr lang="it-IT"/>
              <a:pPr>
                <a:defRPr/>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6"/>
          <p:cNvSpPr>
            <a:spLocks noGrp="1" noChangeArrowheads="1"/>
          </p:cNvSpPr>
          <p:nvPr>
            <p:ph type="sldNum" sz="quarter" idx="10"/>
          </p:nvPr>
        </p:nvSpPr>
        <p:spPr>
          <a:ln/>
        </p:spPr>
        <p:txBody>
          <a:bodyPr/>
          <a:lstStyle>
            <a:lvl1pPr>
              <a:defRPr/>
            </a:lvl1pPr>
          </a:lstStyle>
          <a:p>
            <a:pPr>
              <a:defRPr/>
            </a:pPr>
            <a:fld id="{C9E39353-A677-4DA6-B633-8CF113C6A1B6}" type="slidenum">
              <a:rPr lang="it-IT"/>
              <a:pPr>
                <a:defRPr/>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6"/>
          <p:cNvSpPr>
            <a:spLocks noGrp="1" noChangeArrowheads="1"/>
          </p:cNvSpPr>
          <p:nvPr>
            <p:ph type="sldNum" sz="quarter" idx="10"/>
          </p:nvPr>
        </p:nvSpPr>
        <p:spPr>
          <a:ln/>
        </p:spPr>
        <p:txBody>
          <a:bodyPr/>
          <a:lstStyle>
            <a:lvl1pPr>
              <a:defRPr/>
            </a:lvl1pPr>
          </a:lstStyle>
          <a:p>
            <a:pPr>
              <a:defRPr/>
            </a:pPr>
            <a:fld id="{E7AAF844-E812-401C-985F-4DEC0FCE9B58}" type="slidenum">
              <a:rPr lang="it-IT"/>
              <a:pPr>
                <a:defRPr/>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2071EE4-D532-4D2F-B434-2BFFEB3D243D}" type="slidenum">
              <a:rPr lang="it-IT"/>
              <a:pPr>
                <a:defRPr/>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6"/>
          <p:cNvSpPr>
            <a:spLocks noGrp="1" noChangeArrowheads="1"/>
          </p:cNvSpPr>
          <p:nvPr>
            <p:ph type="sldNum" sz="quarter" idx="10"/>
          </p:nvPr>
        </p:nvSpPr>
        <p:spPr>
          <a:ln/>
        </p:spPr>
        <p:txBody>
          <a:bodyPr/>
          <a:lstStyle>
            <a:lvl1pPr>
              <a:defRPr/>
            </a:lvl1pPr>
          </a:lstStyle>
          <a:p>
            <a:pPr>
              <a:defRPr/>
            </a:pPr>
            <a:fld id="{A1FDDCB0-8968-4D2D-971B-7A0FC75C51F5}" type="slidenum">
              <a:rPr lang="it-IT"/>
              <a:pPr>
                <a:defRPr/>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6"/>
          <p:cNvSpPr>
            <a:spLocks noGrp="1" noChangeArrowheads="1"/>
          </p:cNvSpPr>
          <p:nvPr>
            <p:ph type="sldNum" sz="quarter" idx="10"/>
          </p:nvPr>
        </p:nvSpPr>
        <p:spPr>
          <a:ln/>
        </p:spPr>
        <p:txBody>
          <a:bodyPr/>
          <a:lstStyle>
            <a:lvl1pPr>
              <a:defRPr/>
            </a:lvl1pPr>
          </a:lstStyle>
          <a:p>
            <a:pPr>
              <a:defRPr/>
            </a:pPr>
            <a:fld id="{EA7D44C7-FA11-442F-87DF-C28FB3EE3436}" type="slidenum">
              <a:rPr lang="it-IT"/>
              <a:pPr>
                <a:defRPr/>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6"/>
          <p:cNvSpPr>
            <a:spLocks noGrp="1" noChangeArrowheads="1"/>
          </p:cNvSpPr>
          <p:nvPr>
            <p:ph type="sldNum" sz="quarter" idx="10"/>
          </p:nvPr>
        </p:nvSpPr>
        <p:spPr>
          <a:ln/>
        </p:spPr>
        <p:txBody>
          <a:bodyPr/>
          <a:lstStyle>
            <a:lvl1pPr>
              <a:defRPr/>
            </a:lvl1pPr>
          </a:lstStyle>
          <a:p>
            <a:pPr>
              <a:defRPr/>
            </a:pPr>
            <a:fld id="{8B1562F7-C16C-4D88-9B45-B9384EC3F6B6}" type="slidenum">
              <a:rPr lang="it-IT"/>
              <a:pPr>
                <a:defRPr/>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410325" y="333375"/>
            <a:ext cx="1835150" cy="518477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900113" y="333375"/>
            <a:ext cx="5357812" cy="518477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6"/>
          <p:cNvSpPr>
            <a:spLocks noGrp="1" noChangeArrowheads="1"/>
          </p:cNvSpPr>
          <p:nvPr>
            <p:ph type="sldNum" sz="quarter" idx="10"/>
          </p:nvPr>
        </p:nvSpPr>
        <p:spPr>
          <a:ln/>
        </p:spPr>
        <p:txBody>
          <a:bodyPr/>
          <a:lstStyle>
            <a:lvl1pPr>
              <a:defRPr/>
            </a:lvl1pPr>
          </a:lstStyle>
          <a:p>
            <a:pPr>
              <a:defRPr/>
            </a:pPr>
            <a:fld id="{0A8D9587-32E4-48AD-AF75-855F51354778}" type="slidenum">
              <a:rPr lang="it-IT"/>
              <a:pPr>
                <a:defRPr/>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31" name="Object 7"/>
          <p:cNvGraphicFramePr>
            <a:graphicFrameLocks/>
          </p:cNvGraphicFramePr>
          <p:nvPr/>
        </p:nvGraphicFramePr>
        <p:xfrm>
          <a:off x="0" y="1341438"/>
          <a:ext cx="9144000" cy="5516562"/>
        </p:xfrm>
        <a:graphic>
          <a:graphicData uri="http://schemas.openxmlformats.org/presentationml/2006/ole">
            <mc:AlternateContent xmlns:mc="http://schemas.openxmlformats.org/markup-compatibility/2006">
              <mc:Choice xmlns:v="urn:schemas-microsoft-com:vml" Requires="v">
                <p:oleObj spid="_x0000_s1032" name="Immagine bitmap" r:id="rId14" imgW="1542857" imgH="980952" progId="PBrush">
                  <p:embed/>
                </p:oleObj>
              </mc:Choice>
              <mc:Fallback>
                <p:oleObj name="Immagine bitmap" r:id="rId14" imgW="1542857" imgH="980952" progId="PBrush">
                  <p:embed/>
                  <p:pic>
                    <p:nvPicPr>
                      <p:cNvPr id="0" name="Picture 7"/>
                      <p:cNvPicPr>
                        <a:picLocks noChangeArrowheads="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0" y="1341438"/>
                        <a:ext cx="9144000" cy="5516562"/>
                      </a:xfrm>
                      <a:prstGeom prst="rect">
                        <a:avLst/>
                      </a:prstGeom>
                      <a:solidFill>
                        <a:srgbClr val="CCFFCC">
                          <a:alpha val="59999"/>
                        </a:srgbClr>
                      </a:solidFill>
                    </p:spPr>
                  </p:pic>
                </p:oleObj>
              </mc:Fallback>
            </mc:AlternateContent>
          </a:graphicData>
        </a:graphic>
      </p:graphicFrame>
      <p:pic>
        <p:nvPicPr>
          <p:cNvPr id="1033" name="Picture 9" descr="Sfondo_slide2"/>
          <p:cNvPicPr>
            <a:picLocks noChangeAspect="1" noChangeArrowheads="1"/>
          </p:cNvPicPr>
          <p:nvPr userDrawn="1"/>
        </p:nvPicPr>
        <p:blipFill>
          <a:blip r:embed="rId16"/>
          <a:srcRect/>
          <a:stretch>
            <a:fillRect/>
          </a:stretch>
        </p:blipFill>
        <p:spPr bwMode="auto">
          <a:xfrm>
            <a:off x="0" y="692150"/>
            <a:ext cx="9144000" cy="5516563"/>
          </a:xfrm>
          <a:prstGeom prst="rect">
            <a:avLst/>
          </a:prstGeom>
          <a:noFill/>
          <a:ln w="9525">
            <a:noFill/>
            <a:miter lim="800000"/>
            <a:headEnd/>
            <a:tailEnd/>
          </a:ln>
        </p:spPr>
      </p:pic>
      <p:sp>
        <p:nvSpPr>
          <p:cNvPr id="1048" name="AutoShape 24"/>
          <p:cNvSpPr>
            <a:spLocks noChangeArrowheads="1"/>
          </p:cNvSpPr>
          <p:nvPr userDrawn="1"/>
        </p:nvSpPr>
        <p:spPr bwMode="auto">
          <a:xfrm rot="5400000">
            <a:off x="3887787" y="-3887787"/>
            <a:ext cx="1368425" cy="9144000"/>
          </a:xfrm>
          <a:prstGeom prst="roundRect">
            <a:avLst>
              <a:gd name="adj" fmla="val 16667"/>
            </a:avLst>
          </a:prstGeom>
          <a:solidFill>
            <a:srgbClr val="FFFFCC"/>
          </a:solidFill>
          <a:ln w="9525">
            <a:noFill/>
            <a:round/>
            <a:headEnd/>
            <a:tailEnd/>
          </a:ln>
        </p:spPr>
        <p:txBody>
          <a:bodyPr wrap="none" anchor="ctr"/>
          <a:lstStyle/>
          <a:p>
            <a:pPr>
              <a:defRPr/>
            </a:pPr>
            <a:endParaRPr lang="it-IT">
              <a:cs typeface="+mn-cs"/>
            </a:endParaRPr>
          </a:p>
        </p:txBody>
      </p:sp>
      <p:sp>
        <p:nvSpPr>
          <p:cNvPr id="1035" name="Rectangle 2"/>
          <p:cNvSpPr>
            <a:spLocks noGrp="1" noChangeArrowheads="1"/>
          </p:cNvSpPr>
          <p:nvPr>
            <p:ph type="title"/>
          </p:nvPr>
        </p:nvSpPr>
        <p:spPr bwMode="auto">
          <a:xfrm>
            <a:off x="900113" y="333375"/>
            <a:ext cx="7345362" cy="581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36" name="Rectangle 3"/>
          <p:cNvSpPr>
            <a:spLocks noGrp="1" noChangeArrowheads="1"/>
          </p:cNvSpPr>
          <p:nvPr>
            <p:ph type="body" idx="1"/>
          </p:nvPr>
        </p:nvSpPr>
        <p:spPr bwMode="auto">
          <a:xfrm>
            <a:off x="900113" y="1341438"/>
            <a:ext cx="7272337" cy="41767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2" name="Rectangle 6"/>
          <p:cNvSpPr>
            <a:spLocks noGrp="1" noChangeArrowheads="1"/>
          </p:cNvSpPr>
          <p:nvPr>
            <p:ph type="sldNum" sz="quarter" idx="4"/>
          </p:nvPr>
        </p:nvSpPr>
        <p:spPr bwMode="auto">
          <a:xfrm>
            <a:off x="6659563" y="61658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cs typeface="+mn-cs"/>
              </a:defRPr>
            </a:lvl1pPr>
          </a:lstStyle>
          <a:p>
            <a:pPr>
              <a:defRPr/>
            </a:pPr>
            <a:fld id="{65E86872-92BD-4442-B95B-75025463507A}" type="slidenum">
              <a:rPr lang="it-IT"/>
              <a:pPr>
                <a:defRPr/>
              </a:pPr>
              <a:t>‹#›</a:t>
            </a:fld>
            <a:endParaRPr lang="it-IT"/>
          </a:p>
        </p:txBody>
      </p:sp>
      <p:sp>
        <p:nvSpPr>
          <p:cNvPr id="7185" name="Text Box 17"/>
          <p:cNvSpPr txBox="1">
            <a:spLocks noChangeArrowheads="1"/>
          </p:cNvSpPr>
          <p:nvPr userDrawn="1"/>
        </p:nvSpPr>
        <p:spPr bwMode="auto">
          <a:xfrm>
            <a:off x="8208963" y="6553200"/>
            <a:ext cx="935037" cy="274638"/>
          </a:xfrm>
          <a:prstGeom prst="rect">
            <a:avLst/>
          </a:prstGeom>
          <a:noFill/>
          <a:ln w="9525">
            <a:noFill/>
            <a:miter lim="800000"/>
            <a:headEnd/>
            <a:tailEnd/>
          </a:ln>
          <a:effectLst/>
        </p:spPr>
        <p:txBody>
          <a:bodyPr>
            <a:spAutoFit/>
          </a:bodyPr>
          <a:lstStyle/>
          <a:p>
            <a:pPr algn="r">
              <a:spcBef>
                <a:spcPct val="50000"/>
              </a:spcBef>
              <a:defRPr/>
            </a:pPr>
            <a:fld id="{95FE1991-42A3-4505-8D34-DAADC5D1B358}" type="slidenum">
              <a:rPr lang="it-IT" sz="1200" b="1">
                <a:latin typeface="Arial" pitchFamily="34" charset="0"/>
                <a:cs typeface="+mn-cs"/>
              </a:rPr>
              <a:pPr algn="r">
                <a:spcBef>
                  <a:spcPct val="50000"/>
                </a:spcBef>
                <a:defRPr/>
              </a:pPr>
              <a:t>‹#›</a:t>
            </a:fld>
            <a:endParaRPr lang="it-IT" sz="1200" b="1">
              <a:latin typeface="Arial" pitchFamily="34" charset="0"/>
              <a:cs typeface="+mn-cs"/>
            </a:endParaRPr>
          </a:p>
        </p:txBody>
      </p:sp>
      <p:sp>
        <p:nvSpPr>
          <p:cNvPr id="1034" name="Rectangle 10"/>
          <p:cNvSpPr>
            <a:spLocks noChangeArrowheads="1"/>
          </p:cNvSpPr>
          <p:nvPr userDrawn="1"/>
        </p:nvSpPr>
        <p:spPr bwMode="auto">
          <a:xfrm>
            <a:off x="0" y="6021388"/>
            <a:ext cx="9144000" cy="836612"/>
          </a:xfrm>
          <a:prstGeom prst="rect">
            <a:avLst/>
          </a:prstGeom>
          <a:solidFill>
            <a:schemeClr val="bg1"/>
          </a:solidFill>
          <a:ln w="9525">
            <a:solidFill>
              <a:schemeClr val="bg1"/>
            </a:solidFill>
            <a:miter lim="800000"/>
            <a:headEnd/>
            <a:tailEnd/>
          </a:ln>
          <a:effectLst/>
        </p:spPr>
        <p:txBody>
          <a:bodyPr wrap="none" anchor="ctr"/>
          <a:lstStyle/>
          <a:p>
            <a:pPr algn="ctr">
              <a:defRPr/>
            </a:pPr>
            <a:endParaRPr lang="pl-PL">
              <a:cs typeface="+mn-cs"/>
            </a:endParaRPr>
          </a:p>
        </p:txBody>
      </p:sp>
      <p:graphicFrame>
        <p:nvGraphicFramePr>
          <p:cNvPr id="1051" name="Group 27"/>
          <p:cNvGraphicFramePr>
            <a:graphicFrameLocks noGrp="1"/>
          </p:cNvGraphicFramePr>
          <p:nvPr/>
        </p:nvGraphicFramePr>
        <p:xfrm>
          <a:off x="34925" y="6092825"/>
          <a:ext cx="9109075" cy="713232"/>
        </p:xfrm>
        <a:graphic>
          <a:graphicData uri="http://schemas.openxmlformats.org/drawingml/2006/table">
            <a:tbl>
              <a:tblPr/>
              <a:tblGrid>
                <a:gridCol w="2330450">
                  <a:extLst>
                    <a:ext uri="{9D8B030D-6E8A-4147-A177-3AD203B41FA5}">
                      <a16:colId xmlns:a16="http://schemas.microsoft.com/office/drawing/2014/main" val="20000"/>
                    </a:ext>
                  </a:extLst>
                </a:gridCol>
                <a:gridCol w="982663">
                  <a:extLst>
                    <a:ext uri="{9D8B030D-6E8A-4147-A177-3AD203B41FA5}">
                      <a16:colId xmlns:a16="http://schemas.microsoft.com/office/drawing/2014/main" val="20001"/>
                    </a:ext>
                  </a:extLst>
                </a:gridCol>
                <a:gridCol w="2449512">
                  <a:extLst>
                    <a:ext uri="{9D8B030D-6E8A-4147-A177-3AD203B41FA5}">
                      <a16:colId xmlns:a16="http://schemas.microsoft.com/office/drawing/2014/main" val="20002"/>
                    </a:ext>
                  </a:extLst>
                </a:gridCol>
                <a:gridCol w="574675">
                  <a:extLst>
                    <a:ext uri="{9D8B030D-6E8A-4147-A177-3AD203B41FA5}">
                      <a16:colId xmlns:a16="http://schemas.microsoft.com/office/drawing/2014/main" val="20003"/>
                    </a:ext>
                  </a:extLst>
                </a:gridCol>
                <a:gridCol w="2771775">
                  <a:extLst>
                    <a:ext uri="{9D8B030D-6E8A-4147-A177-3AD203B41FA5}">
                      <a16:colId xmlns:a16="http://schemas.microsoft.com/office/drawing/2014/main" val="20004"/>
                    </a:ext>
                  </a:extLst>
                </a:gridCol>
              </a:tblGrid>
              <a:tr h="6635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it-IT" sz="1200" b="1" i="0" u="none" strike="noStrike" cap="none" normalizeH="0" baseline="0">
                        <a:ln>
                          <a:noFill/>
                        </a:ln>
                        <a:solidFill>
                          <a:schemeClr val="tx1"/>
                        </a:solidFill>
                        <a:effectLst/>
                        <a:latin typeface="Tahoma" pitchFamily="34" charset="0"/>
                        <a:cs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200" b="1" i="0" u="none" strike="noStrike" cap="none" normalizeH="0" baseline="0">
                          <a:ln>
                            <a:noFill/>
                          </a:ln>
                          <a:solidFill>
                            <a:schemeClr val="tx1"/>
                          </a:solidFill>
                          <a:effectLst/>
                          <a:latin typeface="Tahoma" pitchFamily="34" charset="0"/>
                          <a:cs typeface="Arial" charset="0"/>
                        </a:rPr>
                        <a:t>Trento, August 29</a:t>
                      </a:r>
                      <a:r>
                        <a:rPr kumimoji="0" lang="it-IT" sz="1200" b="1" i="0" u="none" strike="noStrike" cap="none" normalizeH="0" baseline="30000">
                          <a:ln>
                            <a:noFill/>
                          </a:ln>
                          <a:solidFill>
                            <a:schemeClr val="tx1"/>
                          </a:solidFill>
                          <a:effectLst/>
                          <a:latin typeface="Tahoma" pitchFamily="34" charset="0"/>
                          <a:cs typeface="Arial" charset="0"/>
                        </a:rPr>
                        <a:t>th</a:t>
                      </a:r>
                      <a:r>
                        <a:rPr kumimoji="0" lang="it-IT" sz="1200" b="1" i="0" u="none" strike="noStrike" cap="none" normalizeH="0" baseline="0">
                          <a:ln>
                            <a:noFill/>
                          </a:ln>
                          <a:solidFill>
                            <a:schemeClr val="tx1"/>
                          </a:solidFill>
                          <a:effectLst/>
                          <a:latin typeface="Tahoma" pitchFamily="34" charset="0"/>
                          <a:cs typeface="Arial" charset="0"/>
                        </a:rPr>
                        <a:t> 2017</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pl-PL" sz="1200" b="1" i="0" u="none" strike="noStrike" cap="none" normalizeH="0" baseline="0">
                        <a:ln>
                          <a:noFill/>
                        </a:ln>
                        <a:solidFill>
                          <a:schemeClr val="tx1"/>
                        </a:solidFill>
                        <a:effectLst/>
                        <a:latin typeface="Tahoma" pitchFamily="34"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it-IT" sz="1200" b="1" i="0" u="none" strike="noStrike" cap="none" normalizeH="0" baseline="0">
                        <a:ln>
                          <a:noFill/>
                        </a:ln>
                        <a:solidFill>
                          <a:schemeClr val="tx1"/>
                        </a:solidFill>
                        <a:effectLst/>
                        <a:latin typeface="Tahoma" pitchFamily="34" charset="0"/>
                        <a:cs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200" b="1" i="0" u="none" strike="noStrike" cap="none" normalizeH="0" baseline="0">
                          <a:ln>
                            <a:noFill/>
                          </a:ln>
                          <a:solidFill>
                            <a:schemeClr val="tx1"/>
                          </a:solidFill>
                          <a:effectLst/>
                          <a:latin typeface="Tahoma" pitchFamily="34" charset="0"/>
                          <a:cs typeface="Arial" charset="0"/>
                        </a:rPr>
                        <a:t>MAKSYM PIMENOW</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pl-PL" sz="1200" b="1" i="0" u="none" strike="noStrike" cap="none" normalizeH="0" baseline="0">
                        <a:ln>
                          <a:noFill/>
                        </a:ln>
                        <a:solidFill>
                          <a:schemeClr val="tx1"/>
                        </a:solidFill>
                        <a:effectLst/>
                        <a:latin typeface="Tahoma" pitchFamily="34"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it-IT" sz="1200" b="1" i="0" u="none" strike="noStrike" cap="none" normalizeH="0" baseline="0">
                        <a:ln>
                          <a:noFill/>
                        </a:ln>
                        <a:solidFill>
                          <a:schemeClr val="tx1"/>
                        </a:solidFill>
                        <a:effectLst/>
                        <a:latin typeface="Tahoma" pitchFamily="34"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200" b="1" i="0" u="none" strike="noStrike" cap="none" normalizeH="0" baseline="0">
                          <a:ln>
                            <a:noFill/>
                          </a:ln>
                          <a:solidFill>
                            <a:schemeClr val="tx1"/>
                          </a:solidFill>
                          <a:effectLst/>
                          <a:latin typeface="Tahoma" pitchFamily="34" charset="0"/>
                          <a:cs typeface="Arial" charset="0"/>
                        </a:rPr>
                        <a:t>TNOiK, Gdansk</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it-IT" sz="1200" b="1" i="0" u="none" strike="noStrike" cap="none" normalizeH="0" baseline="0">
                        <a:ln>
                          <a:noFill/>
                        </a:ln>
                        <a:solidFill>
                          <a:schemeClr val="tx1"/>
                        </a:solidFill>
                        <a:effectLst/>
                        <a:latin typeface="Tahoma" pitchFamily="34" charset="0"/>
                        <a:cs typeface="Arial"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rtl="0" eaLnBrk="0" fontAlgn="base" hangingPunct="0">
        <a:spcBef>
          <a:spcPct val="0"/>
        </a:spcBef>
        <a:spcAft>
          <a:spcPct val="0"/>
        </a:spcAft>
        <a:defRPr sz="3200" b="1">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Arial" pitchFamily="34" charset="0"/>
        </a:defRPr>
      </a:lvl2pPr>
      <a:lvl3pPr algn="ctr" rtl="0" eaLnBrk="0" fontAlgn="base" hangingPunct="0">
        <a:spcBef>
          <a:spcPct val="0"/>
        </a:spcBef>
        <a:spcAft>
          <a:spcPct val="0"/>
        </a:spcAft>
        <a:defRPr sz="3200" b="1">
          <a:solidFill>
            <a:schemeClr val="tx1"/>
          </a:solidFill>
          <a:latin typeface="Arial" pitchFamily="34" charset="0"/>
        </a:defRPr>
      </a:lvl3pPr>
      <a:lvl4pPr algn="ctr" rtl="0" eaLnBrk="0" fontAlgn="base" hangingPunct="0">
        <a:spcBef>
          <a:spcPct val="0"/>
        </a:spcBef>
        <a:spcAft>
          <a:spcPct val="0"/>
        </a:spcAft>
        <a:defRPr sz="3200" b="1">
          <a:solidFill>
            <a:schemeClr val="tx1"/>
          </a:solidFill>
          <a:latin typeface="Arial" pitchFamily="34" charset="0"/>
        </a:defRPr>
      </a:lvl4pPr>
      <a:lvl5pPr algn="ctr" rtl="0" eaLnBrk="0" fontAlgn="base" hangingPunct="0">
        <a:spcBef>
          <a:spcPct val="0"/>
        </a:spcBef>
        <a:spcAft>
          <a:spcPct val="0"/>
        </a:spcAft>
        <a:defRPr sz="3200" b="1">
          <a:solidFill>
            <a:schemeClr val="tx1"/>
          </a:solidFill>
          <a:latin typeface="Arial" pitchFamily="34" charset="0"/>
        </a:defRPr>
      </a:lvl5pPr>
      <a:lvl6pPr marL="457200" algn="ctr" rtl="0" fontAlgn="base">
        <a:spcBef>
          <a:spcPct val="0"/>
        </a:spcBef>
        <a:spcAft>
          <a:spcPct val="0"/>
        </a:spcAft>
        <a:defRPr sz="2400" b="1">
          <a:solidFill>
            <a:schemeClr val="bg1"/>
          </a:solidFill>
          <a:latin typeface="Arial" pitchFamily="34" charset="0"/>
        </a:defRPr>
      </a:lvl6pPr>
      <a:lvl7pPr marL="914400" algn="ctr" rtl="0" fontAlgn="base">
        <a:spcBef>
          <a:spcPct val="0"/>
        </a:spcBef>
        <a:spcAft>
          <a:spcPct val="0"/>
        </a:spcAft>
        <a:defRPr sz="2400" b="1">
          <a:solidFill>
            <a:schemeClr val="bg1"/>
          </a:solidFill>
          <a:latin typeface="Arial" pitchFamily="34" charset="0"/>
        </a:defRPr>
      </a:lvl7pPr>
      <a:lvl8pPr marL="1371600" algn="ctr" rtl="0" fontAlgn="base">
        <a:spcBef>
          <a:spcPct val="0"/>
        </a:spcBef>
        <a:spcAft>
          <a:spcPct val="0"/>
        </a:spcAft>
        <a:defRPr sz="2400" b="1">
          <a:solidFill>
            <a:schemeClr val="bg1"/>
          </a:solidFill>
          <a:latin typeface="Arial" pitchFamily="34" charset="0"/>
        </a:defRPr>
      </a:lvl8pPr>
      <a:lvl9pPr marL="1828800" algn="ctr" rtl="0" fontAlgn="base">
        <a:spcBef>
          <a:spcPct val="0"/>
        </a:spcBef>
        <a:spcAft>
          <a:spcPct val="0"/>
        </a:spcAft>
        <a:defRPr sz="2400" b="1">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Century Gothic"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entury Gothic" pitchFamily="34" charset="0"/>
        </a:defRPr>
      </a:lvl2pPr>
      <a:lvl3pPr marL="1143000" indent="-228600" algn="l" rtl="0" eaLnBrk="0" fontAlgn="base" hangingPunct="0">
        <a:spcBef>
          <a:spcPct val="20000"/>
        </a:spcBef>
        <a:spcAft>
          <a:spcPct val="0"/>
        </a:spcAft>
        <a:buChar char="•"/>
        <a:defRPr sz="2400">
          <a:solidFill>
            <a:schemeClr val="tx1"/>
          </a:solidFill>
          <a:latin typeface="Century Gothic" pitchFamily="34" charset="0"/>
        </a:defRPr>
      </a:lvl3pPr>
      <a:lvl4pPr marL="1600200" indent="-228600" algn="l" rtl="0" eaLnBrk="0" fontAlgn="base" hangingPunct="0">
        <a:spcBef>
          <a:spcPct val="20000"/>
        </a:spcBef>
        <a:spcAft>
          <a:spcPct val="0"/>
        </a:spcAft>
        <a:buChar char="–"/>
        <a:defRPr sz="2000">
          <a:solidFill>
            <a:schemeClr val="tx1"/>
          </a:solidFill>
          <a:latin typeface="Century Gothic" pitchFamily="34" charset="0"/>
        </a:defRPr>
      </a:lvl4pPr>
      <a:lvl5pPr marL="2057400" indent="-228600" algn="l" rtl="0" eaLnBrk="0" fontAlgn="base" hangingPunct="0">
        <a:spcBef>
          <a:spcPct val="20000"/>
        </a:spcBef>
        <a:spcAft>
          <a:spcPct val="0"/>
        </a:spcAft>
        <a:buChar char="»"/>
        <a:defRPr sz="2000">
          <a:solidFill>
            <a:schemeClr val="tx1"/>
          </a:solidFill>
          <a:latin typeface="Century Gothic"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p:cNvSpPr>
            <a:spLocks noChangeArrowheads="1"/>
          </p:cNvSpPr>
          <p:nvPr/>
        </p:nvSpPr>
        <p:spPr bwMode="auto">
          <a:xfrm>
            <a:off x="0" y="6021388"/>
            <a:ext cx="9144000" cy="836612"/>
          </a:xfrm>
          <a:prstGeom prst="rect">
            <a:avLst/>
          </a:prstGeom>
          <a:solidFill>
            <a:schemeClr val="bg1"/>
          </a:solidFill>
          <a:ln w="9525">
            <a:solidFill>
              <a:schemeClr val="bg1"/>
            </a:solidFill>
            <a:miter lim="800000"/>
            <a:headEnd/>
            <a:tailEnd/>
          </a:ln>
        </p:spPr>
        <p:txBody>
          <a:bodyPr wrap="none" anchor="ctr"/>
          <a:lstStyle/>
          <a:p>
            <a:pPr algn="ctr"/>
            <a:endParaRPr lang="pl-PL"/>
          </a:p>
        </p:txBody>
      </p:sp>
      <p:sp>
        <p:nvSpPr>
          <p:cNvPr id="15362" name="Rectangle 4"/>
          <p:cNvSpPr>
            <a:spLocks noGrp="1" noChangeArrowheads="1"/>
          </p:cNvSpPr>
          <p:nvPr>
            <p:ph type="title" idx="4294967295"/>
          </p:nvPr>
        </p:nvSpPr>
        <p:spPr>
          <a:xfrm>
            <a:off x="0" y="1700213"/>
            <a:ext cx="9144000" cy="1800225"/>
          </a:xfrm>
        </p:spPr>
        <p:txBody>
          <a:bodyPr/>
          <a:lstStyle/>
          <a:p>
            <a:pPr eaLnBrk="1" hangingPunct="1"/>
            <a:r>
              <a:rPr lang="it-IT"/>
              <a:t>“Dual systems: starting situation, experimented approaches and challenges for the future” </a:t>
            </a:r>
            <a:endParaRPr lang="en-US"/>
          </a:p>
        </p:txBody>
      </p:sp>
      <p:sp>
        <p:nvSpPr>
          <p:cNvPr id="15363" name="Text Box 7"/>
          <p:cNvSpPr txBox="1">
            <a:spLocks noChangeArrowheads="1"/>
          </p:cNvSpPr>
          <p:nvPr/>
        </p:nvSpPr>
        <p:spPr bwMode="auto">
          <a:xfrm>
            <a:off x="0" y="3716338"/>
            <a:ext cx="9144000" cy="1616075"/>
          </a:xfrm>
          <a:prstGeom prst="rect">
            <a:avLst/>
          </a:prstGeom>
          <a:noFill/>
          <a:ln w="9525">
            <a:noFill/>
            <a:miter lim="800000"/>
            <a:headEnd/>
            <a:tailEnd/>
          </a:ln>
        </p:spPr>
        <p:txBody>
          <a:bodyPr>
            <a:spAutoFit/>
          </a:bodyPr>
          <a:lstStyle/>
          <a:p>
            <a:pPr algn="ctr"/>
            <a:r>
              <a:rPr lang="en-US" b="1">
                <a:latin typeface="Century Gothic" pitchFamily="34" charset="0"/>
              </a:rPr>
              <a:t>SWORD final event</a:t>
            </a:r>
          </a:p>
          <a:p>
            <a:pPr algn="ctr"/>
            <a:endParaRPr lang="en-US" b="1">
              <a:solidFill>
                <a:srgbClr val="FF0000"/>
              </a:solidFill>
              <a:latin typeface="Century Gothic" pitchFamily="34" charset="0"/>
            </a:endParaRPr>
          </a:p>
          <a:p>
            <a:pPr algn="ctr"/>
            <a:endParaRPr lang="en-US" b="1">
              <a:solidFill>
                <a:srgbClr val="FF0000"/>
              </a:solidFill>
              <a:latin typeface="Century Gothic" pitchFamily="34" charset="0"/>
            </a:endParaRPr>
          </a:p>
          <a:p>
            <a:pPr algn="ctr"/>
            <a:r>
              <a:rPr lang="pl-PL" b="1" i="1">
                <a:latin typeface="Century Gothic" pitchFamily="34" charset="0"/>
              </a:rPr>
              <a:t>Towarzystwo Naukowe Organizacji i Kierownictwa (TNOiK)</a:t>
            </a:r>
            <a:endParaRPr lang="en-US" b="1" i="1">
              <a:latin typeface="Century Gothic" pitchFamily="34" charset="0"/>
            </a:endParaRPr>
          </a:p>
          <a:p>
            <a:pPr algn="ctr"/>
            <a:endParaRPr lang="en-US" sz="1400" b="1">
              <a:latin typeface="Century Gothic" pitchFamily="34" charset="0"/>
            </a:endParaRPr>
          </a:p>
          <a:p>
            <a:pPr algn="ctr"/>
            <a:r>
              <a:rPr lang="en-US" sz="1400" b="1">
                <a:latin typeface="Century Gothic" pitchFamily="34" charset="0"/>
              </a:rPr>
              <a:t>Trento, August 29</a:t>
            </a:r>
            <a:r>
              <a:rPr lang="en-US" sz="1400" b="1" baseline="30000">
                <a:latin typeface="Century Gothic" pitchFamily="34" charset="0"/>
              </a:rPr>
              <a:t>th</a:t>
            </a:r>
            <a:r>
              <a:rPr lang="en-US" sz="1400" b="1" i="1">
                <a:latin typeface="Century Gothic" pitchFamily="34" charset="0"/>
              </a:rPr>
              <a:t>, 2017</a:t>
            </a:r>
            <a:endParaRPr lang="en-US" sz="1400" b="1">
              <a:latin typeface="Century Gothic" pitchFamily="34" charset="0"/>
            </a:endParaRPr>
          </a:p>
        </p:txBody>
      </p:sp>
      <p:sp>
        <p:nvSpPr>
          <p:cNvPr id="15364" name="Rectangle 4"/>
          <p:cNvSpPr>
            <a:spLocks noChangeArrowheads="1"/>
          </p:cNvSpPr>
          <p:nvPr/>
        </p:nvSpPr>
        <p:spPr bwMode="auto">
          <a:xfrm>
            <a:off x="0" y="188913"/>
            <a:ext cx="9144000" cy="901700"/>
          </a:xfrm>
          <a:prstGeom prst="rect">
            <a:avLst/>
          </a:prstGeom>
          <a:noFill/>
          <a:ln w="9525">
            <a:noFill/>
            <a:miter lim="800000"/>
            <a:headEnd/>
            <a:tailEnd/>
          </a:ln>
        </p:spPr>
        <p:txBody>
          <a:bodyPr anchor="ctr"/>
          <a:lstStyle/>
          <a:p>
            <a:pPr algn="ctr"/>
            <a:r>
              <a:rPr lang="en-US" sz="2800" b="1" i="1"/>
              <a:t>SWORD (School and WOrk-Related Dual learning)</a:t>
            </a:r>
          </a:p>
        </p:txBody>
      </p:sp>
      <p:pic>
        <p:nvPicPr>
          <p:cNvPr id="15365" name="Picture 7"/>
          <p:cNvPicPr>
            <a:picLocks noChangeAspect="1" noChangeArrowheads="1"/>
          </p:cNvPicPr>
          <p:nvPr/>
        </p:nvPicPr>
        <p:blipFill>
          <a:blip r:embed="rId2"/>
          <a:srcRect/>
          <a:stretch>
            <a:fillRect/>
          </a:stretch>
        </p:blipFill>
        <p:spPr bwMode="auto">
          <a:xfrm>
            <a:off x="0" y="6103938"/>
            <a:ext cx="2627313" cy="754062"/>
          </a:xfrm>
          <a:prstGeom prst="rect">
            <a:avLst/>
          </a:prstGeom>
          <a:noFill/>
          <a:ln w="9525">
            <a:noFill/>
            <a:miter lim="800000"/>
            <a:headEnd/>
            <a:tailEnd/>
          </a:ln>
        </p:spPr>
      </p:pic>
      <p:pic>
        <p:nvPicPr>
          <p:cNvPr id="15366" name="Picture 9" descr="SWORD"/>
          <p:cNvPicPr>
            <a:picLocks noChangeAspect="1" noChangeArrowheads="1"/>
          </p:cNvPicPr>
          <p:nvPr/>
        </p:nvPicPr>
        <p:blipFill>
          <a:blip r:embed="rId3"/>
          <a:srcRect/>
          <a:stretch>
            <a:fillRect/>
          </a:stretch>
        </p:blipFill>
        <p:spPr bwMode="auto">
          <a:xfrm>
            <a:off x="3851275" y="6046788"/>
            <a:ext cx="1296988" cy="766762"/>
          </a:xfrm>
          <a:prstGeom prst="rect">
            <a:avLst/>
          </a:prstGeom>
          <a:noFill/>
          <a:ln w="9525">
            <a:noFill/>
            <a:miter lim="800000"/>
            <a:headEnd/>
            <a:tailEnd/>
          </a:ln>
        </p:spPr>
      </p:pic>
      <p:sp>
        <p:nvSpPr>
          <p:cNvPr id="2" name="Symbol zastępczy numeru slajdu 1"/>
          <p:cNvSpPr>
            <a:spLocks noGrp="1"/>
          </p:cNvSpPr>
          <p:nvPr>
            <p:ph type="sldNum" sz="quarter" idx="10"/>
          </p:nvPr>
        </p:nvSpPr>
        <p:spPr/>
        <p:txBody>
          <a:bodyPr/>
          <a:lstStyle/>
          <a:p>
            <a:pPr>
              <a:defRPr/>
            </a:pPr>
            <a:fld id="{8A8B3641-3CB6-4050-9C00-547550BDD00F}" type="slidenum">
              <a:rPr lang="it-IT" smtClean="0"/>
              <a:pPr>
                <a:defRPr/>
              </a:pPr>
              <a:t>1</a:t>
            </a:fld>
            <a:endParaRPr lang="it-IT"/>
          </a:p>
        </p:txBody>
      </p:sp>
      <p:pic>
        <p:nvPicPr>
          <p:cNvPr id="15368" name="Obraz 1"/>
          <p:cNvPicPr>
            <a:picLocks noChangeAspect="1" noChangeArrowheads="1"/>
          </p:cNvPicPr>
          <p:nvPr/>
        </p:nvPicPr>
        <p:blipFill>
          <a:blip r:embed="rId4"/>
          <a:srcRect/>
          <a:stretch>
            <a:fillRect/>
          </a:stretch>
        </p:blipFill>
        <p:spPr bwMode="auto">
          <a:xfrm>
            <a:off x="6372225" y="6218238"/>
            <a:ext cx="1000125" cy="523875"/>
          </a:xfrm>
          <a:prstGeom prst="rect">
            <a:avLst/>
          </a:prstGeom>
          <a:noFill/>
          <a:ln w="9525">
            <a:noFill/>
            <a:miter lim="800000"/>
            <a:headEnd/>
            <a:tailEnd/>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6"/>
          <p:cNvSpPr>
            <a:spLocks noGrp="1" noChangeArrowheads="1"/>
          </p:cNvSpPr>
          <p:nvPr>
            <p:ph type="title" idx="4294967295"/>
          </p:nvPr>
        </p:nvSpPr>
        <p:spPr>
          <a:xfrm>
            <a:off x="0" y="333375"/>
            <a:ext cx="9144000" cy="581025"/>
          </a:xfrm>
        </p:spPr>
        <p:txBody>
          <a:bodyPr/>
          <a:lstStyle/>
          <a:p>
            <a:pPr eaLnBrk="1" hangingPunct="1"/>
            <a:r>
              <a:rPr lang="pl-PL" sz="2800"/>
              <a:t>The situation in Poland before SWORD</a:t>
            </a:r>
            <a:endParaRPr lang="en-US" sz="2800"/>
          </a:p>
        </p:txBody>
      </p:sp>
      <p:sp>
        <p:nvSpPr>
          <p:cNvPr id="3075" name="CasellaDiTesto 6"/>
          <p:cNvSpPr txBox="1">
            <a:spLocks noChangeArrowheads="1"/>
          </p:cNvSpPr>
          <p:nvPr/>
        </p:nvSpPr>
        <p:spPr bwMode="auto">
          <a:xfrm>
            <a:off x="323850" y="1557338"/>
            <a:ext cx="8064500" cy="5035550"/>
          </a:xfrm>
          <a:prstGeom prst="rect">
            <a:avLst/>
          </a:prstGeom>
          <a:noFill/>
          <a:ln w="9525">
            <a:noFill/>
            <a:miter lim="800000"/>
            <a:headEnd/>
            <a:tailEnd/>
          </a:ln>
        </p:spPr>
        <p:txBody>
          <a:bodyPr>
            <a:spAutoFit/>
          </a:bodyPr>
          <a:lstStyle/>
          <a:p>
            <a:pPr>
              <a:defRPr/>
            </a:pPr>
            <a:r>
              <a:rPr lang="pl-PL" b="1" dirty="0" err="1">
                <a:latin typeface="+mj-lt"/>
                <a:cs typeface="+mn-cs"/>
              </a:rPr>
              <a:t>Vocational</a:t>
            </a:r>
            <a:r>
              <a:rPr lang="pl-PL" b="1" dirty="0">
                <a:latin typeface="+mj-lt"/>
                <a:cs typeface="+mn-cs"/>
              </a:rPr>
              <a:t> </a:t>
            </a:r>
            <a:r>
              <a:rPr lang="pl-PL" b="1" dirty="0" err="1">
                <a:latin typeface="+mj-lt"/>
                <a:cs typeface="+mn-cs"/>
              </a:rPr>
              <a:t>Education</a:t>
            </a:r>
            <a:r>
              <a:rPr lang="pl-PL" b="1" dirty="0">
                <a:latin typeface="+mj-lt"/>
                <a:cs typeface="+mn-cs"/>
              </a:rPr>
              <a:t> and Training system </a:t>
            </a:r>
            <a:r>
              <a:rPr lang="pl-PL" b="1" dirty="0" err="1">
                <a:latin typeface="+mj-lt"/>
                <a:cs typeface="+mn-cs"/>
              </a:rPr>
              <a:t>is</a:t>
            </a:r>
            <a:r>
              <a:rPr lang="pl-PL" b="1" dirty="0">
                <a:latin typeface="+mj-lt"/>
                <a:cs typeface="+mn-cs"/>
              </a:rPr>
              <a:t> </a:t>
            </a:r>
            <a:r>
              <a:rPr lang="pl-PL" b="1" dirty="0" err="1">
                <a:latin typeface="+mj-lt"/>
                <a:cs typeface="+mn-cs"/>
              </a:rPr>
              <a:t>mainly</a:t>
            </a:r>
            <a:r>
              <a:rPr lang="pl-PL" b="1" dirty="0">
                <a:latin typeface="+mj-lt"/>
                <a:cs typeface="+mn-cs"/>
              </a:rPr>
              <a:t> </a:t>
            </a:r>
            <a:r>
              <a:rPr lang="pl-PL" b="1" dirty="0" err="1">
                <a:latin typeface="+mj-lt"/>
                <a:cs typeface="+mn-cs"/>
              </a:rPr>
              <a:t>school-based</a:t>
            </a:r>
            <a:r>
              <a:rPr lang="pl-PL" b="1" dirty="0">
                <a:latin typeface="+mj-lt"/>
                <a:cs typeface="+mn-cs"/>
              </a:rPr>
              <a:t>.</a:t>
            </a:r>
          </a:p>
          <a:p>
            <a:pPr>
              <a:defRPr/>
            </a:pPr>
            <a:r>
              <a:rPr lang="pl-PL" dirty="0">
                <a:latin typeface="+mj-lt"/>
                <a:cs typeface="+mn-cs"/>
              </a:rPr>
              <a:t>V</a:t>
            </a:r>
            <a:r>
              <a:rPr lang="en-GB" dirty="0" err="1">
                <a:latin typeface="+mj-lt"/>
                <a:cs typeface="+mn-cs"/>
              </a:rPr>
              <a:t>ocational</a:t>
            </a:r>
            <a:r>
              <a:rPr lang="en-GB" dirty="0">
                <a:latin typeface="+mj-lt"/>
                <a:cs typeface="+mn-cs"/>
              </a:rPr>
              <a:t> education is provided in the occupations covered by the classification of the occupations taught in vocational schools. </a:t>
            </a:r>
            <a:r>
              <a:rPr lang="en-GB" dirty="0">
                <a:cs typeface="+mn-cs"/>
              </a:rPr>
              <a:t>Practical vocational training </a:t>
            </a:r>
            <a:r>
              <a:rPr lang="pl-PL" dirty="0" err="1">
                <a:cs typeface="+mn-cs"/>
              </a:rPr>
              <a:t>is</a:t>
            </a:r>
            <a:r>
              <a:rPr lang="en-GB" dirty="0">
                <a:cs typeface="+mn-cs"/>
              </a:rPr>
              <a:t> organised in school laboratories and workshops, in conditions as close as possible to real working conditions.</a:t>
            </a:r>
            <a:r>
              <a:rPr lang="pl-PL" dirty="0">
                <a:cs typeface="+mn-cs"/>
              </a:rPr>
              <a:t> </a:t>
            </a:r>
            <a:r>
              <a:rPr lang="en-GB" dirty="0">
                <a:cs typeface="+mn-cs"/>
              </a:rPr>
              <a:t>As a part of practical vocational training, traineeships are obligatory for all occupations at technical and post-secondary level and take place in the enterprises relevant for a given occupation. The period of traineeship lasts from 4 to 12 weeks, depending on the occupation. There’s no demand to provide dual learning.</a:t>
            </a:r>
            <a:endParaRPr lang="pl-PL" dirty="0">
              <a:latin typeface="+mj-lt"/>
              <a:cs typeface="+mn-cs"/>
            </a:endParaRPr>
          </a:p>
          <a:p>
            <a:pPr>
              <a:defRPr/>
            </a:pPr>
            <a:r>
              <a:rPr lang="pl-PL" b="1" dirty="0" err="1">
                <a:latin typeface="+mj-lt"/>
                <a:cs typeface="+mn-cs"/>
              </a:rPr>
              <a:t>Vocation</a:t>
            </a:r>
            <a:r>
              <a:rPr lang="pl-PL" b="1" dirty="0">
                <a:latin typeface="+mj-lt"/>
                <a:cs typeface="+mn-cs"/>
              </a:rPr>
              <a:t> </a:t>
            </a:r>
            <a:r>
              <a:rPr lang="pl-PL" b="1" dirty="0" err="1">
                <a:latin typeface="+mj-lt"/>
                <a:cs typeface="+mn-cs"/>
              </a:rPr>
              <a:t>Education</a:t>
            </a:r>
            <a:r>
              <a:rPr lang="pl-PL" b="1" dirty="0">
                <a:latin typeface="+mj-lt"/>
                <a:cs typeface="+mn-cs"/>
              </a:rPr>
              <a:t> and Training system </a:t>
            </a:r>
            <a:r>
              <a:rPr lang="pl-PL" b="1" dirty="0" err="1">
                <a:latin typeface="+mj-lt"/>
                <a:cs typeface="+mn-cs"/>
              </a:rPr>
              <a:t>is</a:t>
            </a:r>
            <a:r>
              <a:rPr lang="pl-PL" b="1" dirty="0">
                <a:latin typeface="+mj-lt"/>
                <a:cs typeface="+mn-cs"/>
              </a:rPr>
              <a:t> dual in </a:t>
            </a:r>
            <a:r>
              <a:rPr lang="pl-PL" b="1" dirty="0" err="1">
                <a:latin typeface="+mj-lt"/>
                <a:cs typeface="+mn-cs"/>
              </a:rPr>
              <a:t>Handicraft</a:t>
            </a:r>
            <a:r>
              <a:rPr lang="pl-PL" b="1" dirty="0">
                <a:latin typeface="+mj-lt"/>
                <a:cs typeface="+mn-cs"/>
              </a:rPr>
              <a:t>.</a:t>
            </a:r>
          </a:p>
          <a:p>
            <a:pPr>
              <a:defRPr/>
            </a:pPr>
            <a:r>
              <a:rPr lang="pl-PL" dirty="0" err="1">
                <a:latin typeface="+mj-lt"/>
                <a:cs typeface="+mn-cs"/>
              </a:rPr>
              <a:t>Vocational</a:t>
            </a:r>
            <a:r>
              <a:rPr lang="pl-PL" dirty="0">
                <a:latin typeface="+mj-lt"/>
                <a:cs typeface="+mn-cs"/>
              </a:rPr>
              <a:t> </a:t>
            </a:r>
            <a:r>
              <a:rPr lang="pl-PL" dirty="0" err="1">
                <a:latin typeface="+mj-lt"/>
                <a:cs typeface="+mn-cs"/>
              </a:rPr>
              <a:t>education</a:t>
            </a:r>
            <a:r>
              <a:rPr lang="pl-PL" dirty="0">
                <a:latin typeface="+mj-lt"/>
                <a:cs typeface="+mn-cs"/>
              </a:rPr>
              <a:t> </a:t>
            </a:r>
            <a:r>
              <a:rPr lang="pl-PL" dirty="0" err="1">
                <a:latin typeface="+mj-lt"/>
                <a:cs typeface="+mn-cs"/>
              </a:rPr>
              <a:t>is</a:t>
            </a:r>
            <a:r>
              <a:rPr lang="pl-PL" dirty="0">
                <a:latin typeface="+mj-lt"/>
                <a:cs typeface="+mn-cs"/>
              </a:rPr>
              <a:t> </a:t>
            </a:r>
            <a:r>
              <a:rPr lang="pl-PL" dirty="0" err="1">
                <a:latin typeface="+mj-lt"/>
                <a:cs typeface="+mn-cs"/>
              </a:rPr>
              <a:t>provided</a:t>
            </a:r>
            <a:r>
              <a:rPr lang="pl-PL" dirty="0">
                <a:latin typeface="+mj-lt"/>
                <a:cs typeface="+mn-cs"/>
              </a:rPr>
              <a:t> in the </a:t>
            </a:r>
            <a:r>
              <a:rPr lang="pl-PL" dirty="0" err="1">
                <a:latin typeface="+mj-lt"/>
                <a:cs typeface="+mn-cs"/>
              </a:rPr>
              <a:t>handicrafts</a:t>
            </a:r>
            <a:r>
              <a:rPr lang="pl-PL" dirty="0">
                <a:latin typeface="+mj-lt"/>
                <a:cs typeface="+mn-cs"/>
              </a:rPr>
              <a:t> </a:t>
            </a:r>
            <a:r>
              <a:rPr lang="pl-PL" dirty="0" err="1">
                <a:latin typeface="+mj-lt"/>
                <a:cs typeface="+mn-cs"/>
              </a:rPr>
              <a:t>occupations</a:t>
            </a:r>
            <a:r>
              <a:rPr lang="pl-PL" dirty="0">
                <a:latin typeface="+mj-lt"/>
                <a:cs typeface="+mn-cs"/>
              </a:rPr>
              <a:t> </a:t>
            </a:r>
            <a:r>
              <a:rPr lang="pl-PL" dirty="0" err="1">
                <a:latin typeface="+mj-lt"/>
                <a:cs typeface="+mn-cs"/>
              </a:rPr>
              <a:t>covered</a:t>
            </a:r>
            <a:r>
              <a:rPr lang="pl-PL" dirty="0">
                <a:latin typeface="+mj-lt"/>
                <a:cs typeface="+mn-cs"/>
              </a:rPr>
              <a:t> by the </a:t>
            </a:r>
            <a:r>
              <a:rPr lang="pl-PL" dirty="0" err="1">
                <a:latin typeface="+mj-lt"/>
                <a:cs typeface="+mn-cs"/>
              </a:rPr>
              <a:t>classification</a:t>
            </a:r>
            <a:r>
              <a:rPr lang="pl-PL" dirty="0">
                <a:latin typeface="+mj-lt"/>
                <a:cs typeface="+mn-cs"/>
              </a:rPr>
              <a:t> of </a:t>
            </a:r>
            <a:r>
              <a:rPr lang="pl-PL" dirty="0" err="1">
                <a:latin typeface="+mj-lt"/>
                <a:cs typeface="+mn-cs"/>
              </a:rPr>
              <a:t>handicraft</a:t>
            </a:r>
            <a:r>
              <a:rPr lang="pl-PL" dirty="0">
                <a:latin typeface="+mj-lt"/>
                <a:cs typeface="+mn-cs"/>
              </a:rPr>
              <a:t> </a:t>
            </a:r>
            <a:r>
              <a:rPr lang="pl-PL" dirty="0" err="1">
                <a:latin typeface="+mj-lt"/>
                <a:cs typeface="+mn-cs"/>
              </a:rPr>
              <a:t>occupations</a:t>
            </a:r>
            <a:r>
              <a:rPr lang="pl-PL" dirty="0">
                <a:latin typeface="+mj-lt"/>
                <a:cs typeface="+mn-cs"/>
              </a:rPr>
              <a:t> (</a:t>
            </a:r>
            <a:r>
              <a:rPr lang="pl-PL" dirty="0" err="1">
                <a:latin typeface="+mj-lt"/>
                <a:cs typeface="+mn-cs"/>
              </a:rPr>
              <a:t>governed</a:t>
            </a:r>
            <a:r>
              <a:rPr lang="pl-PL" dirty="0">
                <a:latin typeface="+mj-lt"/>
                <a:cs typeface="+mn-cs"/>
              </a:rPr>
              <a:t> by </a:t>
            </a:r>
            <a:r>
              <a:rPr lang="en-US" dirty="0">
                <a:latin typeface="+mj-lt"/>
                <a:cs typeface="+mn-cs"/>
              </a:rPr>
              <a:t>autonomous</a:t>
            </a:r>
            <a:r>
              <a:rPr lang="pl-PL" dirty="0">
                <a:latin typeface="+mj-lt"/>
                <a:cs typeface="+mn-cs"/>
              </a:rPr>
              <a:t> law for </a:t>
            </a:r>
            <a:r>
              <a:rPr lang="pl-PL" dirty="0" err="1">
                <a:latin typeface="+mj-lt"/>
                <a:cs typeface="+mn-cs"/>
              </a:rPr>
              <a:t>Handicraft</a:t>
            </a:r>
            <a:r>
              <a:rPr lang="pl-PL" dirty="0">
                <a:latin typeface="+mj-lt"/>
                <a:cs typeface="+mn-cs"/>
              </a:rPr>
              <a:t>). </a:t>
            </a:r>
            <a:r>
              <a:rPr lang="pl-PL" dirty="0" err="1">
                <a:latin typeface="+mj-lt"/>
                <a:cs typeface="+mn-cs"/>
              </a:rPr>
              <a:t>Practical</a:t>
            </a:r>
            <a:r>
              <a:rPr lang="pl-PL" dirty="0">
                <a:latin typeface="+mj-lt"/>
                <a:cs typeface="+mn-cs"/>
              </a:rPr>
              <a:t> </a:t>
            </a:r>
            <a:r>
              <a:rPr lang="pl-PL" dirty="0" err="1">
                <a:latin typeface="+mj-lt"/>
                <a:cs typeface="+mn-cs"/>
              </a:rPr>
              <a:t>vocational</a:t>
            </a:r>
            <a:r>
              <a:rPr lang="pl-PL" dirty="0">
                <a:latin typeface="+mj-lt"/>
                <a:cs typeface="+mn-cs"/>
              </a:rPr>
              <a:t> </a:t>
            </a:r>
            <a:r>
              <a:rPr lang="pl-PL" dirty="0" err="1">
                <a:latin typeface="+mj-lt"/>
                <a:cs typeface="+mn-cs"/>
              </a:rPr>
              <a:t>training</a:t>
            </a:r>
            <a:r>
              <a:rPr lang="pl-PL" dirty="0">
                <a:latin typeface="+mj-lt"/>
                <a:cs typeface="+mn-cs"/>
              </a:rPr>
              <a:t> </a:t>
            </a:r>
            <a:r>
              <a:rPr lang="pl-PL" dirty="0" err="1">
                <a:latin typeface="+mj-lt"/>
                <a:cs typeface="+mn-cs"/>
              </a:rPr>
              <a:t>is</a:t>
            </a:r>
            <a:r>
              <a:rPr lang="pl-PL" dirty="0">
                <a:latin typeface="+mj-lt"/>
                <a:cs typeface="+mn-cs"/>
              </a:rPr>
              <a:t> </a:t>
            </a:r>
            <a:r>
              <a:rPr lang="pl-PL" dirty="0" err="1">
                <a:latin typeface="+mj-lt"/>
                <a:cs typeface="+mn-cs"/>
              </a:rPr>
              <a:t>organised</a:t>
            </a:r>
            <a:r>
              <a:rPr lang="pl-PL" dirty="0">
                <a:latin typeface="+mj-lt"/>
                <a:cs typeface="+mn-cs"/>
              </a:rPr>
              <a:t> in </a:t>
            </a:r>
            <a:r>
              <a:rPr lang="pl-PL" dirty="0" err="1">
                <a:latin typeface="+mj-lt"/>
                <a:cs typeface="+mn-cs"/>
              </a:rPr>
              <a:t>companies</a:t>
            </a:r>
            <a:r>
              <a:rPr lang="pl-PL" dirty="0">
                <a:latin typeface="+mj-lt"/>
                <a:cs typeface="+mn-cs"/>
              </a:rPr>
              <a:t> and/</a:t>
            </a:r>
            <a:r>
              <a:rPr lang="pl-PL" dirty="0" err="1">
                <a:latin typeface="+mj-lt"/>
                <a:cs typeface="+mn-cs"/>
              </a:rPr>
              <a:t>or</a:t>
            </a:r>
            <a:r>
              <a:rPr lang="pl-PL" dirty="0">
                <a:latin typeface="+mj-lt"/>
                <a:cs typeface="+mn-cs"/>
              </a:rPr>
              <a:t> </a:t>
            </a:r>
            <a:r>
              <a:rPr lang="pl-PL" dirty="0" err="1">
                <a:latin typeface="+mj-lt"/>
                <a:cs typeface="+mn-cs"/>
              </a:rPr>
              <a:t>at</a:t>
            </a:r>
            <a:r>
              <a:rPr lang="pl-PL" dirty="0">
                <a:latin typeface="+mj-lt"/>
                <a:cs typeface="+mn-cs"/>
              </a:rPr>
              <a:t> </a:t>
            </a:r>
            <a:r>
              <a:rPr lang="pl-PL" dirty="0" err="1">
                <a:latin typeface="+mj-lt"/>
                <a:cs typeface="+mn-cs"/>
              </a:rPr>
              <a:t>craftsmen</a:t>
            </a:r>
            <a:r>
              <a:rPr lang="pl-PL" dirty="0">
                <a:latin typeface="+mj-lt"/>
                <a:cs typeface="+mn-cs"/>
              </a:rPr>
              <a:t>. </a:t>
            </a:r>
            <a:r>
              <a:rPr lang="pl-PL" dirty="0" err="1">
                <a:latin typeface="+mj-lt"/>
                <a:cs typeface="+mn-cs"/>
              </a:rPr>
              <a:t>Normally</a:t>
            </a:r>
            <a:r>
              <a:rPr lang="pl-PL" dirty="0">
                <a:latin typeface="+mj-lt"/>
                <a:cs typeface="+mn-cs"/>
              </a:rPr>
              <a:t> the </a:t>
            </a:r>
            <a:r>
              <a:rPr lang="pl-PL" dirty="0" err="1">
                <a:latin typeface="+mj-lt"/>
                <a:cs typeface="+mn-cs"/>
              </a:rPr>
              <a:t>proportion</a:t>
            </a:r>
            <a:r>
              <a:rPr lang="pl-PL" dirty="0">
                <a:latin typeface="+mj-lt"/>
                <a:cs typeface="+mn-cs"/>
              </a:rPr>
              <a:t> of the learning </a:t>
            </a:r>
            <a:r>
              <a:rPr lang="pl-PL" dirty="0" err="1">
                <a:latin typeface="+mj-lt"/>
                <a:cs typeface="+mn-cs"/>
              </a:rPr>
              <a:t>time</a:t>
            </a:r>
            <a:r>
              <a:rPr lang="pl-PL" dirty="0">
                <a:latin typeface="+mj-lt"/>
                <a:cs typeface="+mn-cs"/>
              </a:rPr>
              <a:t> </a:t>
            </a:r>
            <a:r>
              <a:rPr lang="pl-PL" dirty="0" err="1">
                <a:latin typeface="+mj-lt"/>
                <a:cs typeface="+mn-cs"/>
              </a:rPr>
              <a:t>at</a:t>
            </a:r>
            <a:r>
              <a:rPr lang="pl-PL" dirty="0">
                <a:latin typeface="+mj-lt"/>
                <a:cs typeface="+mn-cs"/>
              </a:rPr>
              <a:t> </a:t>
            </a:r>
            <a:r>
              <a:rPr lang="pl-PL" dirty="0" err="1">
                <a:latin typeface="+mj-lt"/>
                <a:cs typeface="+mn-cs"/>
              </a:rPr>
              <a:t>school</a:t>
            </a:r>
            <a:r>
              <a:rPr lang="pl-PL" dirty="0">
                <a:latin typeface="+mj-lt"/>
                <a:cs typeface="+mn-cs"/>
              </a:rPr>
              <a:t> and in the </a:t>
            </a:r>
            <a:r>
              <a:rPr lang="pl-PL" dirty="0" err="1">
                <a:latin typeface="+mj-lt"/>
                <a:cs typeface="+mn-cs"/>
              </a:rPr>
              <a:t>company</a:t>
            </a:r>
            <a:r>
              <a:rPr lang="pl-PL" dirty="0">
                <a:latin typeface="+mj-lt"/>
                <a:cs typeface="+mn-cs"/>
              </a:rPr>
              <a:t> </a:t>
            </a:r>
            <a:r>
              <a:rPr lang="pl-PL" dirty="0" err="1">
                <a:latin typeface="+mj-lt"/>
                <a:cs typeface="+mn-cs"/>
              </a:rPr>
              <a:t>is</a:t>
            </a:r>
            <a:r>
              <a:rPr lang="pl-PL" dirty="0">
                <a:latin typeface="+mj-lt"/>
                <a:cs typeface="+mn-cs"/>
              </a:rPr>
              <a:t> 50:50 </a:t>
            </a:r>
            <a:endParaRPr lang="it-IT" dirty="0">
              <a:latin typeface="+mj-lt"/>
              <a:cs typeface="+mn-cs"/>
            </a:endParaRPr>
          </a:p>
          <a:p>
            <a:pPr>
              <a:defRPr/>
            </a:pPr>
            <a:endParaRPr lang="en-GB" dirty="0">
              <a:latin typeface="Century Gothic" pitchFamily="34" charset="0"/>
              <a:cs typeface="+mn-cs"/>
            </a:endParaRPr>
          </a:p>
          <a:p>
            <a:pPr>
              <a:defRPr/>
            </a:pPr>
            <a:endParaRPr lang="en-GB" dirty="0">
              <a:latin typeface="Century Gothic" pitchFamily="34" charset="0"/>
              <a:cs typeface="+mn-cs"/>
            </a:endParaRPr>
          </a:p>
          <a:p>
            <a:pPr>
              <a:defRPr/>
            </a:pPr>
            <a:endParaRPr lang="en-GB" dirty="0">
              <a:latin typeface="Century Gothic" pitchFamily="34" charset="0"/>
              <a:cs typeface="+mn-cs"/>
            </a:endParaRPr>
          </a:p>
        </p:txBody>
      </p:sp>
      <p:sp>
        <p:nvSpPr>
          <p:cNvPr id="16387" name="Rectangle 4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pl-PL"/>
          </a:p>
        </p:txBody>
      </p:sp>
      <p:sp>
        <p:nvSpPr>
          <p:cNvPr id="16388"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pl-PL"/>
          </a:p>
        </p:txBody>
      </p:sp>
      <p:sp>
        <p:nvSpPr>
          <p:cNvPr id="16389" name="Rectangle 5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pl-PL"/>
          </a:p>
        </p:txBody>
      </p:sp>
      <p:sp>
        <p:nvSpPr>
          <p:cNvPr id="2" name="Symbol zastępczy numeru slajdu 1"/>
          <p:cNvSpPr>
            <a:spLocks noGrp="1"/>
          </p:cNvSpPr>
          <p:nvPr>
            <p:ph type="sldNum" sz="quarter" idx="10"/>
          </p:nvPr>
        </p:nvSpPr>
        <p:spPr/>
        <p:txBody>
          <a:bodyPr/>
          <a:lstStyle/>
          <a:p>
            <a:pPr>
              <a:defRPr/>
            </a:pPr>
            <a:fld id="{BEEBAE65-3320-416D-A408-EC9227A126E6}" type="slidenum">
              <a:rPr lang="it-IT" smtClean="0"/>
              <a:pPr>
                <a:defRPr/>
              </a:pPr>
              <a:t>2</a:t>
            </a:fld>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ytuł 1"/>
          <p:cNvSpPr>
            <a:spLocks noGrp="1"/>
          </p:cNvSpPr>
          <p:nvPr>
            <p:ph type="title"/>
          </p:nvPr>
        </p:nvSpPr>
        <p:spPr/>
        <p:txBody>
          <a:bodyPr/>
          <a:lstStyle/>
          <a:p>
            <a:r>
              <a:rPr lang="pl-PL" sz="2800"/>
              <a:t>The situation in Poland after SWORD</a:t>
            </a:r>
          </a:p>
        </p:txBody>
      </p:sp>
      <p:sp>
        <p:nvSpPr>
          <p:cNvPr id="3" name="Symbol zastępczy zawartości 2"/>
          <p:cNvSpPr>
            <a:spLocks noGrp="1"/>
          </p:cNvSpPr>
          <p:nvPr>
            <p:ph idx="1"/>
          </p:nvPr>
        </p:nvSpPr>
        <p:spPr>
          <a:xfrm>
            <a:off x="250825" y="1341438"/>
            <a:ext cx="8424863" cy="4679950"/>
          </a:xfrm>
        </p:spPr>
        <p:txBody>
          <a:bodyPr/>
          <a:lstStyle/>
          <a:p>
            <a:pPr marL="0" indent="0">
              <a:buFontTx/>
              <a:buNone/>
              <a:defRPr/>
            </a:pPr>
            <a:r>
              <a:rPr lang="pl-PL" sz="1800" b="1" dirty="0" err="1">
                <a:latin typeface="+mn-lt"/>
              </a:rPr>
              <a:t>Vocational</a:t>
            </a:r>
            <a:r>
              <a:rPr lang="pl-PL" sz="1800" b="1" dirty="0">
                <a:latin typeface="+mn-lt"/>
              </a:rPr>
              <a:t> </a:t>
            </a:r>
            <a:r>
              <a:rPr lang="pl-PL" sz="1800" b="1" dirty="0" err="1">
                <a:latin typeface="+mn-lt"/>
              </a:rPr>
              <a:t>Education</a:t>
            </a:r>
            <a:r>
              <a:rPr lang="pl-PL" sz="1800" b="1" dirty="0">
                <a:latin typeface="+mn-lt"/>
              </a:rPr>
              <a:t> and Training system </a:t>
            </a:r>
            <a:r>
              <a:rPr lang="pl-PL" sz="1800" b="1" dirty="0" err="1">
                <a:latin typeface="+mn-lt"/>
              </a:rPr>
              <a:t>is</a:t>
            </a:r>
            <a:r>
              <a:rPr lang="pl-PL" sz="1800" b="1" dirty="0">
                <a:latin typeface="+mn-lt"/>
              </a:rPr>
              <a:t> </a:t>
            </a:r>
            <a:r>
              <a:rPr lang="pl-PL" sz="1800" b="1" dirty="0" err="1">
                <a:latin typeface="+mn-lt"/>
              </a:rPr>
              <a:t>still</a:t>
            </a:r>
            <a:r>
              <a:rPr lang="pl-PL" sz="1800" b="1" dirty="0">
                <a:latin typeface="+mn-lt"/>
              </a:rPr>
              <a:t> </a:t>
            </a:r>
            <a:r>
              <a:rPr lang="pl-PL" sz="1800" b="1" dirty="0" err="1">
                <a:latin typeface="+mn-lt"/>
              </a:rPr>
              <a:t>mainly</a:t>
            </a:r>
            <a:r>
              <a:rPr lang="pl-PL" sz="1800" b="1" dirty="0">
                <a:latin typeface="+mn-lt"/>
              </a:rPr>
              <a:t> </a:t>
            </a:r>
            <a:r>
              <a:rPr lang="pl-PL" sz="1800" b="1" dirty="0" err="1">
                <a:latin typeface="+mn-lt"/>
              </a:rPr>
              <a:t>school-based</a:t>
            </a:r>
            <a:endParaRPr lang="pl-PL" sz="1800" b="1" dirty="0">
              <a:latin typeface="+mn-lt"/>
            </a:endParaRPr>
          </a:p>
          <a:p>
            <a:pPr marL="0" indent="0">
              <a:buFontTx/>
              <a:buNone/>
              <a:defRPr/>
            </a:pPr>
            <a:r>
              <a:rPr lang="pl-PL" sz="1800" dirty="0">
                <a:latin typeface="+mn-lt"/>
              </a:rPr>
              <a:t>V</a:t>
            </a:r>
            <a:r>
              <a:rPr lang="en-GB" sz="1800" dirty="0" err="1">
                <a:latin typeface="+mn-lt"/>
              </a:rPr>
              <a:t>ocational</a:t>
            </a:r>
            <a:r>
              <a:rPr lang="en-GB" sz="1800" dirty="0">
                <a:latin typeface="+mn-lt"/>
              </a:rPr>
              <a:t> education is provided in the </a:t>
            </a:r>
            <a:r>
              <a:rPr lang="pl-PL" sz="1800" dirty="0" err="1">
                <a:latin typeface="+mn-lt"/>
              </a:rPr>
              <a:t>qualifications</a:t>
            </a:r>
            <a:r>
              <a:rPr lang="en-GB" sz="1800" dirty="0">
                <a:latin typeface="+mn-lt"/>
              </a:rPr>
              <a:t> covered by the classification of </a:t>
            </a:r>
            <a:r>
              <a:rPr lang="pl-PL" sz="1800" dirty="0" err="1">
                <a:latin typeface="+mn-lt"/>
              </a:rPr>
              <a:t>qualifications</a:t>
            </a:r>
            <a:r>
              <a:rPr lang="pl-PL" sz="1800" dirty="0">
                <a:latin typeface="+mn-lt"/>
              </a:rPr>
              <a:t> </a:t>
            </a:r>
            <a:r>
              <a:rPr lang="en-GB" sz="1800" dirty="0">
                <a:latin typeface="+mn-lt"/>
              </a:rPr>
              <a:t>taught in vocational schools.</a:t>
            </a:r>
            <a:r>
              <a:rPr lang="pl-PL" sz="1800" dirty="0">
                <a:latin typeface="+mn-lt"/>
              </a:rPr>
              <a:t> From August 2015 the dual learning </a:t>
            </a:r>
            <a:r>
              <a:rPr lang="pl-PL" sz="1800" dirty="0" err="1">
                <a:latin typeface="+mn-lt"/>
              </a:rPr>
              <a:t>is</a:t>
            </a:r>
            <a:r>
              <a:rPr lang="pl-PL" sz="1800" dirty="0">
                <a:latin typeface="+mn-lt"/>
              </a:rPr>
              <a:t> </a:t>
            </a:r>
            <a:r>
              <a:rPr lang="pl-PL" sz="1800" dirty="0" err="1">
                <a:latin typeface="+mn-lt"/>
              </a:rPr>
              <a:t>legally</a:t>
            </a:r>
            <a:r>
              <a:rPr lang="pl-PL" sz="1800" dirty="0">
                <a:latin typeface="+mn-lt"/>
              </a:rPr>
              <a:t> </a:t>
            </a:r>
            <a:r>
              <a:rPr lang="pl-PL" sz="1800" dirty="0" err="1">
                <a:latin typeface="+mn-lt"/>
              </a:rPr>
              <a:t>permitted</a:t>
            </a:r>
            <a:r>
              <a:rPr lang="pl-PL" sz="1800" dirty="0">
                <a:latin typeface="+mn-lt"/>
              </a:rPr>
              <a:t>. Schools </a:t>
            </a:r>
            <a:r>
              <a:rPr lang="pl-PL" sz="1800" dirty="0" err="1">
                <a:latin typeface="+mn-lt"/>
              </a:rPr>
              <a:t>are</a:t>
            </a:r>
            <a:r>
              <a:rPr lang="pl-PL" sz="1800" dirty="0">
                <a:latin typeface="+mn-lt"/>
              </a:rPr>
              <a:t> </a:t>
            </a:r>
            <a:r>
              <a:rPr lang="pl-PL" sz="1800" dirty="0" err="1">
                <a:latin typeface="+mn-lt"/>
              </a:rPr>
              <a:t>allowed</a:t>
            </a:r>
            <a:r>
              <a:rPr lang="pl-PL" sz="1800" dirty="0">
                <a:latin typeface="+mn-lt"/>
              </a:rPr>
              <a:t> to </a:t>
            </a:r>
            <a:r>
              <a:rPr lang="pl-PL" sz="1800" dirty="0" err="1">
                <a:latin typeface="+mn-lt"/>
              </a:rPr>
              <a:t>cooperate</a:t>
            </a:r>
            <a:r>
              <a:rPr lang="pl-PL" sz="1800" dirty="0">
                <a:latin typeface="+mn-lt"/>
              </a:rPr>
              <a:t> with </a:t>
            </a:r>
            <a:r>
              <a:rPr lang="pl-PL" sz="1800" dirty="0" err="1">
                <a:latin typeface="+mn-lt"/>
              </a:rPr>
              <a:t>companies</a:t>
            </a:r>
            <a:r>
              <a:rPr lang="pl-PL" sz="1800" dirty="0">
                <a:latin typeface="+mn-lt"/>
              </a:rPr>
              <a:t> in </a:t>
            </a:r>
            <a:r>
              <a:rPr lang="pl-PL" sz="1800" dirty="0" err="1">
                <a:latin typeface="+mn-lt"/>
              </a:rPr>
              <a:t>terms</a:t>
            </a:r>
            <a:r>
              <a:rPr lang="pl-PL" sz="1800" dirty="0">
                <a:latin typeface="+mn-lt"/>
              </a:rPr>
              <a:t> of </a:t>
            </a:r>
            <a:r>
              <a:rPr lang="pl-PL" sz="1800" dirty="0" err="1">
                <a:latin typeface="+mn-lt"/>
              </a:rPr>
              <a:t>organization</a:t>
            </a:r>
            <a:r>
              <a:rPr lang="pl-PL" sz="1800" dirty="0">
                <a:latin typeface="+mn-lt"/>
              </a:rPr>
              <a:t> and </a:t>
            </a:r>
            <a:r>
              <a:rPr lang="pl-PL" sz="1800" dirty="0" err="1">
                <a:latin typeface="+mn-lt"/>
              </a:rPr>
              <a:t>conduction</a:t>
            </a:r>
            <a:r>
              <a:rPr lang="pl-PL" sz="1800" dirty="0">
                <a:latin typeface="+mn-lt"/>
              </a:rPr>
              <a:t> of </a:t>
            </a:r>
            <a:r>
              <a:rPr lang="pl-PL" sz="1800" dirty="0" err="1">
                <a:latin typeface="+mn-lt"/>
              </a:rPr>
              <a:t>practical</a:t>
            </a:r>
            <a:r>
              <a:rPr lang="pl-PL" sz="1800" dirty="0">
                <a:latin typeface="+mn-lt"/>
              </a:rPr>
              <a:t> part of learning in </a:t>
            </a:r>
            <a:r>
              <a:rPr lang="pl-PL" sz="1800" dirty="0" err="1">
                <a:latin typeface="+mn-lt"/>
              </a:rPr>
              <a:t>companies</a:t>
            </a:r>
            <a:r>
              <a:rPr lang="pl-PL" sz="1800" dirty="0">
                <a:latin typeface="+mn-lt"/>
              </a:rPr>
              <a:t>. </a:t>
            </a:r>
          </a:p>
          <a:p>
            <a:pPr marL="0" indent="0">
              <a:buFontTx/>
              <a:buNone/>
              <a:defRPr/>
            </a:pPr>
            <a:r>
              <a:rPr lang="pl-PL" sz="1800" dirty="0">
                <a:latin typeface="+mn-lt"/>
              </a:rPr>
              <a:t>The </a:t>
            </a:r>
            <a:r>
              <a:rPr lang="pl-PL" sz="1800" dirty="0" err="1">
                <a:latin typeface="+mn-lt"/>
              </a:rPr>
              <a:t>practical</a:t>
            </a:r>
            <a:r>
              <a:rPr lang="pl-PL" sz="1800" dirty="0">
                <a:latin typeface="+mn-lt"/>
              </a:rPr>
              <a:t> </a:t>
            </a:r>
            <a:r>
              <a:rPr lang="pl-PL" sz="1800" dirty="0" err="1">
                <a:latin typeface="+mn-lt"/>
              </a:rPr>
              <a:t>aspect</a:t>
            </a:r>
            <a:r>
              <a:rPr lang="pl-PL" sz="1800" dirty="0">
                <a:latin typeface="+mn-lt"/>
              </a:rPr>
              <a:t> of dual learning in Poland </a:t>
            </a:r>
            <a:r>
              <a:rPr lang="pl-PL" sz="1800" dirty="0" err="1">
                <a:latin typeface="+mn-lt"/>
              </a:rPr>
              <a:t>is</a:t>
            </a:r>
            <a:r>
              <a:rPr lang="pl-PL" sz="1800" dirty="0">
                <a:latin typeface="+mn-lt"/>
              </a:rPr>
              <a:t> </a:t>
            </a:r>
            <a:r>
              <a:rPr lang="pl-PL" sz="1800" dirty="0" err="1">
                <a:latin typeface="+mn-lt"/>
              </a:rPr>
              <a:t>different</a:t>
            </a:r>
            <a:r>
              <a:rPr lang="pl-PL" sz="1800" dirty="0">
                <a:latin typeface="+mn-lt"/>
              </a:rPr>
              <a:t> </a:t>
            </a:r>
            <a:r>
              <a:rPr lang="pl-PL" sz="1800" dirty="0" err="1">
                <a:latin typeface="+mn-lt"/>
              </a:rPr>
              <a:t>than</a:t>
            </a:r>
            <a:r>
              <a:rPr lang="pl-PL" sz="1800" dirty="0">
                <a:latin typeface="+mn-lt"/>
              </a:rPr>
              <a:t> in Germany (</a:t>
            </a:r>
            <a:r>
              <a:rPr lang="pl-PL" sz="1800" dirty="0" err="1">
                <a:latin typeface="+mn-lt"/>
              </a:rPr>
              <a:t>or</a:t>
            </a:r>
            <a:r>
              <a:rPr lang="pl-PL" sz="1800" dirty="0">
                <a:latin typeface="+mn-lt"/>
              </a:rPr>
              <a:t> Austria). Schools </a:t>
            </a:r>
            <a:r>
              <a:rPr lang="pl-PL" sz="1800" dirty="0" err="1">
                <a:latin typeface="+mn-lt"/>
              </a:rPr>
              <a:t>are</a:t>
            </a:r>
            <a:r>
              <a:rPr lang="pl-PL" sz="1800" dirty="0">
                <a:latin typeface="+mn-lt"/>
              </a:rPr>
              <a:t> </a:t>
            </a:r>
            <a:r>
              <a:rPr lang="pl-PL" sz="1800" dirty="0" err="1">
                <a:latin typeface="+mn-lt"/>
              </a:rPr>
              <a:t>still</a:t>
            </a:r>
            <a:r>
              <a:rPr lang="pl-PL" sz="1800" dirty="0">
                <a:latin typeface="+mn-lt"/>
              </a:rPr>
              <a:t> </a:t>
            </a:r>
            <a:r>
              <a:rPr lang="pl-PL" sz="1800" dirty="0" err="1">
                <a:latin typeface="+mn-lt"/>
              </a:rPr>
              <a:t>responsible</a:t>
            </a:r>
            <a:r>
              <a:rPr lang="pl-PL" sz="1800" dirty="0">
                <a:latin typeface="+mn-lt"/>
              </a:rPr>
              <a:t> for </a:t>
            </a:r>
            <a:r>
              <a:rPr lang="pl-PL" sz="1800" dirty="0" err="1">
                <a:latin typeface="+mn-lt"/>
              </a:rPr>
              <a:t>organization</a:t>
            </a:r>
            <a:r>
              <a:rPr lang="pl-PL" sz="1800" dirty="0">
                <a:latin typeface="+mn-lt"/>
              </a:rPr>
              <a:t> and </a:t>
            </a:r>
            <a:r>
              <a:rPr lang="pl-PL" sz="1800" dirty="0" err="1">
                <a:latin typeface="+mn-lt"/>
              </a:rPr>
              <a:t>quality</a:t>
            </a:r>
            <a:r>
              <a:rPr lang="pl-PL" sz="1800" dirty="0">
                <a:latin typeface="+mn-lt"/>
              </a:rPr>
              <a:t> </a:t>
            </a:r>
            <a:r>
              <a:rPr lang="pl-PL" sz="1800" dirty="0" err="1">
                <a:latin typeface="+mn-lt"/>
              </a:rPr>
              <a:t>assurance</a:t>
            </a:r>
            <a:r>
              <a:rPr lang="pl-PL" sz="1800" dirty="0">
                <a:latin typeface="+mn-lt"/>
              </a:rPr>
              <a:t> of learning. </a:t>
            </a:r>
            <a:r>
              <a:rPr lang="pl-PL" sz="1800" dirty="0" err="1">
                <a:latin typeface="+mn-lt"/>
              </a:rPr>
              <a:t>Since</a:t>
            </a:r>
            <a:r>
              <a:rPr lang="pl-PL" sz="1800" dirty="0">
                <a:latin typeface="+mn-lt"/>
              </a:rPr>
              <a:t> </a:t>
            </a:r>
            <a:r>
              <a:rPr lang="pl-PL" sz="1800" dirty="0" err="1">
                <a:latin typeface="+mn-lt"/>
              </a:rPr>
              <a:t>last</a:t>
            </a:r>
            <a:r>
              <a:rPr lang="pl-PL" sz="1800" dirty="0">
                <a:latin typeface="+mn-lt"/>
              </a:rPr>
              <a:t> </a:t>
            </a:r>
            <a:r>
              <a:rPr lang="pl-PL" sz="1800" dirty="0" err="1">
                <a:latin typeface="+mn-lt"/>
              </a:rPr>
              <a:t>few</a:t>
            </a:r>
            <a:r>
              <a:rPr lang="pl-PL" sz="1800" dirty="0">
                <a:latin typeface="+mn-lt"/>
              </a:rPr>
              <a:t> </a:t>
            </a:r>
            <a:r>
              <a:rPr lang="pl-PL" sz="1800" dirty="0" err="1">
                <a:latin typeface="+mn-lt"/>
              </a:rPr>
              <a:t>years</a:t>
            </a:r>
            <a:r>
              <a:rPr lang="pl-PL" sz="1800" dirty="0">
                <a:latin typeface="+mn-lt"/>
              </a:rPr>
              <a:t> </a:t>
            </a:r>
            <a:r>
              <a:rPr lang="pl-PL" sz="1800" dirty="0" err="1">
                <a:latin typeface="+mn-lt"/>
              </a:rPr>
              <a:t>it</a:t>
            </a:r>
            <a:r>
              <a:rPr lang="pl-PL" sz="1800" dirty="0">
                <a:latin typeface="+mn-lt"/>
              </a:rPr>
              <a:t> </a:t>
            </a:r>
            <a:r>
              <a:rPr lang="pl-PL" sz="1800" dirty="0" err="1">
                <a:latin typeface="+mn-lt"/>
              </a:rPr>
              <a:t>is</a:t>
            </a:r>
            <a:r>
              <a:rPr lang="pl-PL" sz="1800" dirty="0">
                <a:latin typeface="+mn-lt"/>
              </a:rPr>
              <a:t> </a:t>
            </a:r>
            <a:r>
              <a:rPr lang="pl-PL" sz="1800" dirty="0" err="1">
                <a:latin typeface="+mn-lt"/>
              </a:rPr>
              <a:t>more</a:t>
            </a:r>
            <a:r>
              <a:rPr lang="pl-PL" sz="1800" dirty="0">
                <a:latin typeface="+mn-lt"/>
              </a:rPr>
              <a:t> </a:t>
            </a:r>
            <a:r>
              <a:rPr lang="pl-PL" sz="1800" dirty="0" err="1">
                <a:latin typeface="+mn-lt"/>
              </a:rPr>
              <a:t>often</a:t>
            </a:r>
            <a:r>
              <a:rPr lang="pl-PL" sz="1800" dirty="0">
                <a:latin typeface="+mn-lt"/>
              </a:rPr>
              <a:t> </a:t>
            </a:r>
            <a:r>
              <a:rPr lang="pl-PL" sz="1800" dirty="0" err="1">
                <a:latin typeface="+mn-lt"/>
              </a:rPr>
              <a:t>that</a:t>
            </a:r>
            <a:r>
              <a:rPr lang="pl-PL" sz="1800" dirty="0">
                <a:latin typeface="+mn-lt"/>
              </a:rPr>
              <a:t> </a:t>
            </a:r>
            <a:r>
              <a:rPr lang="pl-PL" sz="1800" dirty="0" err="1">
                <a:latin typeface="+mn-lt"/>
              </a:rPr>
              <a:t>companies</a:t>
            </a:r>
            <a:r>
              <a:rPr lang="pl-PL" sz="1800" dirty="0">
                <a:latin typeface="+mn-lt"/>
              </a:rPr>
              <a:t> </a:t>
            </a:r>
            <a:r>
              <a:rPr lang="pl-PL" sz="1800" dirty="0" err="1">
                <a:latin typeface="+mn-lt"/>
              </a:rPr>
              <a:t>are</a:t>
            </a:r>
            <a:r>
              <a:rPr lang="pl-PL" sz="1800" dirty="0">
                <a:latin typeface="+mn-lt"/>
              </a:rPr>
              <a:t> </a:t>
            </a:r>
            <a:r>
              <a:rPr lang="pl-PL" sz="1800" dirty="0" err="1">
                <a:latin typeface="+mn-lt"/>
              </a:rPr>
              <a:t>taking</a:t>
            </a:r>
            <a:r>
              <a:rPr lang="pl-PL" sz="1800" dirty="0">
                <a:latin typeface="+mn-lt"/>
              </a:rPr>
              <a:t> the </a:t>
            </a:r>
            <a:r>
              <a:rPr lang="pl-PL" sz="1800" dirty="0" err="1">
                <a:latin typeface="+mn-lt"/>
              </a:rPr>
              <a:t>initiative</a:t>
            </a:r>
            <a:r>
              <a:rPr lang="pl-PL" sz="1800" dirty="0">
                <a:latin typeface="+mn-lt"/>
              </a:rPr>
              <a:t> to </a:t>
            </a:r>
            <a:r>
              <a:rPr lang="pl-PL" sz="1800" dirty="0" err="1">
                <a:latin typeface="+mn-lt"/>
              </a:rPr>
              <a:t>organize</a:t>
            </a:r>
            <a:r>
              <a:rPr lang="pl-PL" sz="1800" dirty="0">
                <a:latin typeface="+mn-lt"/>
              </a:rPr>
              <a:t> the dual learning in </a:t>
            </a:r>
            <a:r>
              <a:rPr lang="pl-PL" sz="1800" dirty="0" err="1">
                <a:latin typeface="+mn-lt"/>
              </a:rPr>
              <a:t>coopertion</a:t>
            </a:r>
            <a:r>
              <a:rPr lang="pl-PL" sz="1800" dirty="0">
                <a:latin typeface="+mn-lt"/>
              </a:rPr>
              <a:t> with </a:t>
            </a:r>
            <a:r>
              <a:rPr lang="pl-PL" sz="1800" dirty="0" err="1">
                <a:latin typeface="+mn-lt"/>
              </a:rPr>
              <a:t>vocational</a:t>
            </a:r>
            <a:r>
              <a:rPr lang="pl-PL" sz="1800" dirty="0">
                <a:latin typeface="+mn-lt"/>
              </a:rPr>
              <a:t> </a:t>
            </a:r>
            <a:r>
              <a:rPr lang="pl-PL" sz="1800" dirty="0" err="1">
                <a:latin typeface="+mn-lt"/>
              </a:rPr>
              <a:t>schools</a:t>
            </a:r>
            <a:r>
              <a:rPr lang="pl-PL" sz="1800" dirty="0">
                <a:latin typeface="+mn-lt"/>
              </a:rPr>
              <a:t>.</a:t>
            </a:r>
          </a:p>
          <a:p>
            <a:pPr marL="0" indent="0">
              <a:buFontTx/>
              <a:buNone/>
              <a:defRPr/>
            </a:pPr>
            <a:r>
              <a:rPr lang="pl-PL" sz="1800" dirty="0">
                <a:latin typeface="+mn-lt"/>
              </a:rPr>
              <a:t>The dual learning </a:t>
            </a:r>
            <a:r>
              <a:rPr lang="pl-PL" sz="1800" dirty="0" err="1">
                <a:latin typeface="+mn-lt"/>
              </a:rPr>
              <a:t>is</a:t>
            </a:r>
            <a:r>
              <a:rPr lang="pl-PL" sz="1800" dirty="0">
                <a:latin typeface="+mn-lt"/>
              </a:rPr>
              <a:t> </a:t>
            </a:r>
            <a:r>
              <a:rPr lang="pl-PL" sz="1800" dirty="0" err="1">
                <a:latin typeface="+mn-lt"/>
              </a:rPr>
              <a:t>starting</a:t>
            </a:r>
            <a:r>
              <a:rPr lang="pl-PL" sz="1800" dirty="0">
                <a:latin typeface="+mn-lt"/>
              </a:rPr>
              <a:t> to </a:t>
            </a:r>
            <a:r>
              <a:rPr lang="pl-PL" sz="1800" dirty="0" err="1">
                <a:latin typeface="+mn-lt"/>
              </a:rPr>
              <a:t>work</a:t>
            </a:r>
            <a:r>
              <a:rPr lang="pl-PL" sz="1800" dirty="0">
                <a:latin typeface="+mn-lt"/>
              </a:rPr>
              <a:t> but </a:t>
            </a:r>
            <a:r>
              <a:rPr lang="pl-PL" sz="1800" dirty="0" err="1">
                <a:latin typeface="+mn-lt"/>
              </a:rPr>
              <a:t>mainly</a:t>
            </a:r>
            <a:r>
              <a:rPr lang="pl-PL" sz="1800" dirty="0">
                <a:latin typeface="+mn-lt"/>
              </a:rPr>
              <a:t> in </a:t>
            </a:r>
            <a:r>
              <a:rPr lang="pl-PL" sz="1800" dirty="0" err="1">
                <a:latin typeface="+mn-lt"/>
              </a:rPr>
              <a:t>basic</a:t>
            </a:r>
            <a:r>
              <a:rPr lang="pl-PL" sz="1800" dirty="0">
                <a:latin typeface="+mn-lt"/>
              </a:rPr>
              <a:t> </a:t>
            </a:r>
            <a:r>
              <a:rPr lang="pl-PL" sz="1800" dirty="0" err="1">
                <a:latin typeface="+mn-lt"/>
              </a:rPr>
              <a:t>vocational</a:t>
            </a:r>
            <a:r>
              <a:rPr lang="pl-PL" sz="1800" dirty="0">
                <a:latin typeface="+mn-lt"/>
              </a:rPr>
              <a:t> </a:t>
            </a:r>
            <a:r>
              <a:rPr lang="pl-PL" sz="1800" dirty="0" err="1">
                <a:latin typeface="+mn-lt"/>
              </a:rPr>
              <a:t>schools</a:t>
            </a:r>
            <a:r>
              <a:rPr lang="pl-PL" sz="1800" dirty="0">
                <a:latin typeface="+mn-lt"/>
              </a:rPr>
              <a:t> (EQF </a:t>
            </a:r>
            <a:r>
              <a:rPr lang="pl-PL" sz="1800" dirty="0" err="1">
                <a:latin typeface="+mn-lt"/>
              </a:rPr>
              <a:t>level</a:t>
            </a:r>
            <a:r>
              <a:rPr lang="pl-PL" sz="1800" dirty="0">
                <a:latin typeface="+mn-lt"/>
              </a:rPr>
              <a:t> 3). </a:t>
            </a:r>
            <a:r>
              <a:rPr lang="pl-PL" sz="1800" dirty="0" err="1">
                <a:latin typeface="+mn-lt"/>
              </a:rPr>
              <a:t>There</a:t>
            </a:r>
            <a:r>
              <a:rPr lang="pl-PL" sz="1800" dirty="0">
                <a:latin typeface="+mn-lt"/>
              </a:rPr>
              <a:t> </a:t>
            </a:r>
            <a:r>
              <a:rPr lang="pl-PL" sz="1800" dirty="0" err="1">
                <a:latin typeface="+mn-lt"/>
              </a:rPr>
              <a:t>are</a:t>
            </a:r>
            <a:r>
              <a:rPr lang="pl-PL" sz="1800" dirty="0">
                <a:latin typeface="+mn-lt"/>
              </a:rPr>
              <a:t> </a:t>
            </a:r>
            <a:r>
              <a:rPr lang="pl-PL" sz="1800" dirty="0" err="1">
                <a:latin typeface="+mn-lt"/>
              </a:rPr>
              <a:t>still</a:t>
            </a:r>
            <a:r>
              <a:rPr lang="pl-PL" sz="1800" dirty="0">
                <a:latin typeface="+mn-lt"/>
              </a:rPr>
              <a:t> </a:t>
            </a:r>
            <a:r>
              <a:rPr lang="pl-PL" sz="1800" dirty="0" err="1">
                <a:latin typeface="+mn-lt"/>
              </a:rPr>
              <a:t>barriers</a:t>
            </a:r>
            <a:r>
              <a:rPr lang="pl-PL" sz="1800" dirty="0">
                <a:latin typeface="+mn-lt"/>
              </a:rPr>
              <a:t> to </a:t>
            </a:r>
            <a:r>
              <a:rPr lang="pl-PL" sz="1800" dirty="0" err="1">
                <a:latin typeface="+mn-lt"/>
              </a:rPr>
              <a:t>implement</a:t>
            </a:r>
            <a:r>
              <a:rPr lang="pl-PL" sz="1800" dirty="0">
                <a:latin typeface="+mn-lt"/>
              </a:rPr>
              <a:t> dual learning in </a:t>
            </a:r>
            <a:r>
              <a:rPr lang="pl-PL" sz="1800" dirty="0" err="1">
                <a:latin typeface="+mn-lt"/>
              </a:rPr>
              <a:t>technical</a:t>
            </a:r>
            <a:r>
              <a:rPr lang="pl-PL" sz="1800" dirty="0">
                <a:latin typeface="+mn-lt"/>
              </a:rPr>
              <a:t> </a:t>
            </a:r>
            <a:r>
              <a:rPr lang="pl-PL" sz="1800" dirty="0" err="1">
                <a:latin typeface="+mn-lt"/>
              </a:rPr>
              <a:t>schools</a:t>
            </a:r>
            <a:r>
              <a:rPr lang="pl-PL" sz="1800" dirty="0">
                <a:latin typeface="+mn-lt"/>
              </a:rPr>
              <a:t> (EQF </a:t>
            </a:r>
            <a:r>
              <a:rPr lang="pl-PL" sz="1800" dirty="0" err="1">
                <a:latin typeface="+mn-lt"/>
              </a:rPr>
              <a:t>level</a:t>
            </a:r>
            <a:r>
              <a:rPr lang="pl-PL" sz="1800" dirty="0">
                <a:latin typeface="+mn-lt"/>
              </a:rPr>
              <a:t> 4) </a:t>
            </a:r>
            <a:r>
              <a:rPr lang="pl-PL" sz="1800" dirty="0" err="1">
                <a:latin typeface="+mn-lt"/>
              </a:rPr>
              <a:t>because</a:t>
            </a:r>
            <a:r>
              <a:rPr lang="pl-PL" sz="1800" dirty="0">
                <a:latin typeface="+mn-lt"/>
              </a:rPr>
              <a:t> of </a:t>
            </a:r>
            <a:r>
              <a:rPr lang="pl-PL" sz="1800" dirty="0" err="1">
                <a:latin typeface="+mn-lt"/>
              </a:rPr>
              <a:t>restrictions</a:t>
            </a:r>
            <a:r>
              <a:rPr lang="pl-PL" sz="1800" dirty="0">
                <a:latin typeface="+mn-lt"/>
              </a:rPr>
              <a:t> of </a:t>
            </a:r>
            <a:r>
              <a:rPr lang="pl-PL" sz="1800" dirty="0" err="1">
                <a:latin typeface="+mn-lt"/>
              </a:rPr>
              <a:t>Core</a:t>
            </a:r>
            <a:r>
              <a:rPr lang="pl-PL" sz="1800" dirty="0">
                <a:latin typeface="+mn-lt"/>
              </a:rPr>
              <a:t> Curriculum </a:t>
            </a:r>
            <a:r>
              <a:rPr lang="pl-PL" sz="1800" dirty="0" err="1">
                <a:latin typeface="+mn-lt"/>
              </a:rPr>
              <a:t>layed</a:t>
            </a:r>
            <a:r>
              <a:rPr lang="pl-PL" sz="1800" dirty="0">
                <a:latin typeface="+mn-lt"/>
              </a:rPr>
              <a:t> </a:t>
            </a:r>
            <a:r>
              <a:rPr lang="pl-PL" sz="1800" dirty="0" err="1">
                <a:latin typeface="+mn-lt"/>
              </a:rPr>
              <a:t>toward</a:t>
            </a:r>
            <a:r>
              <a:rPr lang="pl-PL" sz="1800" dirty="0">
                <a:latin typeface="+mn-lt"/>
              </a:rPr>
              <a:t> </a:t>
            </a:r>
            <a:r>
              <a:rPr lang="pl-PL" sz="1800" dirty="0" err="1">
                <a:latin typeface="+mn-lt"/>
              </a:rPr>
              <a:t>maturity</a:t>
            </a:r>
            <a:r>
              <a:rPr lang="pl-PL" sz="1800" dirty="0">
                <a:latin typeface="+mn-lt"/>
              </a:rPr>
              <a:t> </a:t>
            </a:r>
            <a:r>
              <a:rPr lang="pl-PL" sz="1800" dirty="0" err="1">
                <a:latin typeface="+mn-lt"/>
              </a:rPr>
              <a:t>exam</a:t>
            </a:r>
            <a:r>
              <a:rPr lang="pl-PL" sz="1800" dirty="0">
                <a:latin typeface="+mn-lt"/>
              </a:rPr>
              <a:t> </a:t>
            </a:r>
            <a:r>
              <a:rPr lang="pl-PL" sz="1800" dirty="0" err="1">
                <a:latin typeface="+mn-lt"/>
              </a:rPr>
              <a:t>preparation</a:t>
            </a:r>
            <a:r>
              <a:rPr lang="pl-PL" sz="1800" dirty="0">
                <a:latin typeface="+mn-lt"/>
              </a:rPr>
              <a:t> for </a:t>
            </a:r>
            <a:r>
              <a:rPr lang="pl-PL" sz="1800" dirty="0" err="1">
                <a:latin typeface="+mn-lt"/>
              </a:rPr>
              <a:t>students</a:t>
            </a:r>
            <a:r>
              <a:rPr lang="pl-PL" sz="1800" dirty="0">
                <a:latin typeface="+mn-lt"/>
              </a:rPr>
              <a:t>. </a:t>
            </a:r>
            <a:r>
              <a:rPr lang="pl-PL" sz="1800" dirty="0" err="1">
                <a:latin typeface="+mn-lt"/>
              </a:rPr>
              <a:t>Still</a:t>
            </a:r>
            <a:r>
              <a:rPr lang="pl-PL" sz="1800" dirty="0">
                <a:latin typeface="+mn-lt"/>
              </a:rPr>
              <a:t> the p</a:t>
            </a:r>
            <a:r>
              <a:rPr lang="en-GB" sz="1800" dirty="0" err="1">
                <a:latin typeface="+mj-lt"/>
              </a:rPr>
              <a:t>ractical</a:t>
            </a:r>
            <a:r>
              <a:rPr lang="en-GB" sz="1800" dirty="0">
                <a:latin typeface="+mj-lt"/>
              </a:rPr>
              <a:t> vocational training </a:t>
            </a:r>
            <a:r>
              <a:rPr lang="pl-PL" sz="1800" dirty="0" err="1">
                <a:latin typeface="+mj-lt"/>
              </a:rPr>
              <a:t>is</a:t>
            </a:r>
            <a:r>
              <a:rPr lang="en-GB" sz="1800" dirty="0">
                <a:latin typeface="+mj-lt"/>
              </a:rPr>
              <a:t> organised in school laboratories and workshops</a:t>
            </a:r>
            <a:r>
              <a:rPr lang="pl-PL" sz="1800" dirty="0">
                <a:latin typeface="+mj-lt"/>
              </a:rPr>
              <a:t> and/</a:t>
            </a:r>
            <a:r>
              <a:rPr lang="pl-PL" sz="1800" dirty="0" err="1">
                <a:latin typeface="+mj-lt"/>
              </a:rPr>
              <a:t>or</a:t>
            </a:r>
            <a:r>
              <a:rPr lang="pl-PL" sz="1800" dirty="0">
                <a:latin typeface="+mj-lt"/>
              </a:rPr>
              <a:t> </a:t>
            </a:r>
            <a:r>
              <a:rPr lang="pl-PL" sz="1800" dirty="0" err="1">
                <a:latin typeface="+mj-lt"/>
              </a:rPr>
              <a:t>Practical</a:t>
            </a:r>
            <a:r>
              <a:rPr lang="pl-PL" sz="1800" dirty="0">
                <a:latin typeface="+mj-lt"/>
              </a:rPr>
              <a:t> Training </a:t>
            </a:r>
            <a:r>
              <a:rPr lang="pl-PL" sz="1800" dirty="0" err="1">
                <a:latin typeface="+mj-lt"/>
              </a:rPr>
              <a:t>Centres</a:t>
            </a:r>
            <a:r>
              <a:rPr lang="en-GB" sz="1800" dirty="0">
                <a:latin typeface="+mj-lt"/>
              </a:rPr>
              <a:t>.</a:t>
            </a:r>
            <a:endParaRPr lang="pl-PL" sz="1800" dirty="0">
              <a:latin typeface="+mj-lt"/>
            </a:endParaRPr>
          </a:p>
        </p:txBody>
      </p:sp>
      <p:sp>
        <p:nvSpPr>
          <p:cNvPr id="4" name="Symbol zastępczy numeru slajdu 3"/>
          <p:cNvSpPr>
            <a:spLocks noGrp="1"/>
          </p:cNvSpPr>
          <p:nvPr>
            <p:ph type="sldNum" sz="quarter" idx="10"/>
          </p:nvPr>
        </p:nvSpPr>
        <p:spPr/>
        <p:txBody>
          <a:bodyPr/>
          <a:lstStyle/>
          <a:p>
            <a:pPr>
              <a:defRPr/>
            </a:pPr>
            <a:fld id="{78719572-1A5F-4A01-874C-A68F242D4AA0}" type="slidenum">
              <a:rPr lang="it-IT" smtClean="0"/>
              <a:pPr>
                <a:defRPr/>
              </a:pPr>
              <a:t>3</a:t>
            </a:fld>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ytuł 1"/>
          <p:cNvSpPr>
            <a:spLocks noGrp="1"/>
          </p:cNvSpPr>
          <p:nvPr>
            <p:ph type="title"/>
          </p:nvPr>
        </p:nvSpPr>
        <p:spPr/>
        <p:txBody>
          <a:bodyPr/>
          <a:lstStyle/>
          <a:p>
            <a:r>
              <a:rPr lang="pl-PL"/>
              <a:t>Pilot project in Poland</a:t>
            </a:r>
          </a:p>
        </p:txBody>
      </p:sp>
      <p:sp>
        <p:nvSpPr>
          <p:cNvPr id="3" name="Symbol zastępczy zawartości 2"/>
          <p:cNvSpPr>
            <a:spLocks noGrp="1"/>
          </p:cNvSpPr>
          <p:nvPr>
            <p:ph idx="1"/>
          </p:nvPr>
        </p:nvSpPr>
        <p:spPr>
          <a:xfrm>
            <a:off x="323850" y="1341438"/>
            <a:ext cx="8351838" cy="4679950"/>
          </a:xfrm>
        </p:spPr>
        <p:txBody>
          <a:bodyPr/>
          <a:lstStyle/>
          <a:p>
            <a:pPr marL="0" indent="0">
              <a:buFontTx/>
              <a:buNone/>
              <a:defRPr/>
            </a:pPr>
            <a:r>
              <a:rPr lang="en-US" sz="1800" dirty="0">
                <a:latin typeface="+mj-lt"/>
              </a:rPr>
              <a:t>In the school year 2016/2017 the cooperation between </a:t>
            </a:r>
            <a:r>
              <a:rPr lang="en-US" sz="1800" dirty="0" err="1">
                <a:latin typeface="+mj-lt"/>
              </a:rPr>
              <a:t>Technikum</a:t>
            </a:r>
            <a:r>
              <a:rPr lang="en-US" sz="1800" dirty="0">
                <a:latin typeface="+mj-lt"/>
              </a:rPr>
              <a:t> in </a:t>
            </a:r>
            <a:r>
              <a:rPr lang="en-US" sz="1800" dirty="0" err="1">
                <a:latin typeface="+mj-lt"/>
              </a:rPr>
              <a:t>Owidz</a:t>
            </a:r>
            <a:r>
              <a:rPr lang="en-US" sz="1800" dirty="0">
                <a:latin typeface="+mj-lt"/>
              </a:rPr>
              <a:t> and Flex company in </a:t>
            </a:r>
            <a:r>
              <a:rPr lang="en-US" sz="1800" dirty="0" err="1">
                <a:latin typeface="+mj-lt"/>
              </a:rPr>
              <a:t>Tczew</a:t>
            </a:r>
            <a:r>
              <a:rPr lang="en-US" sz="1800" dirty="0">
                <a:latin typeface="+mj-lt"/>
              </a:rPr>
              <a:t> was </a:t>
            </a:r>
            <a:r>
              <a:rPr lang="pl-PL" sz="1800" dirty="0" err="1">
                <a:latin typeface="+mj-lt"/>
              </a:rPr>
              <a:t>developed</a:t>
            </a:r>
            <a:r>
              <a:rPr lang="pl-PL" sz="1800" dirty="0">
                <a:latin typeface="+mj-lt"/>
              </a:rPr>
              <a:t>.</a:t>
            </a:r>
          </a:p>
          <a:p>
            <a:pPr marL="0" indent="0">
              <a:buFontTx/>
              <a:buNone/>
              <a:defRPr/>
            </a:pPr>
            <a:r>
              <a:rPr lang="en-US" sz="1800" dirty="0">
                <a:latin typeface="+mj-lt"/>
              </a:rPr>
              <a:t>25 students - Electronic Technicians attended the internship in Flex. They had 160 hours of practical training in the company according to the core curriculum and it was obligatory to pass the 3</a:t>
            </a:r>
            <a:r>
              <a:rPr lang="en-US" sz="1800" baseline="30000" dirty="0">
                <a:latin typeface="+mj-lt"/>
              </a:rPr>
              <a:t>rd</a:t>
            </a:r>
            <a:r>
              <a:rPr lang="en-US" sz="1800" dirty="0">
                <a:latin typeface="+mj-lt"/>
              </a:rPr>
              <a:t> class of Technical Secondary School.</a:t>
            </a:r>
            <a:endParaRPr lang="pl-PL" sz="1800" dirty="0">
              <a:latin typeface="+mj-lt"/>
            </a:endParaRPr>
          </a:p>
          <a:p>
            <a:pPr marL="0" indent="0">
              <a:buFontTx/>
              <a:buNone/>
              <a:defRPr/>
            </a:pPr>
            <a:r>
              <a:rPr lang="en-US" sz="1800" dirty="0">
                <a:latin typeface="+mj-lt"/>
              </a:rPr>
              <a:t>Also 7 students - IT Technicians decided to attend the internship in Flex.</a:t>
            </a:r>
            <a:endParaRPr lang="pl-PL" sz="1800" dirty="0">
              <a:latin typeface="+mj-lt"/>
            </a:endParaRPr>
          </a:p>
          <a:p>
            <a:pPr marL="0" indent="0">
              <a:buFontTx/>
              <a:buNone/>
              <a:defRPr/>
            </a:pPr>
            <a:r>
              <a:rPr lang="en-US" sz="1800" dirty="0">
                <a:latin typeface="+mj-lt"/>
              </a:rPr>
              <a:t>The cost of the internship is paid by the company, and students must cover the cost of transport. The company is not paying any money to students. Company has got their own tutors, who are responsible for the internship, for the registering and assessment.     </a:t>
            </a:r>
            <a:endParaRPr lang="pl-PL" sz="1800" dirty="0">
              <a:latin typeface="+mj-lt"/>
            </a:endParaRPr>
          </a:p>
          <a:p>
            <a:pPr marL="0" indent="0">
              <a:buFontTx/>
              <a:buNone/>
              <a:defRPr/>
            </a:pPr>
            <a:r>
              <a:rPr lang="en-US" sz="1800" dirty="0">
                <a:latin typeface="+mj-lt"/>
              </a:rPr>
              <a:t>However the training </a:t>
            </a:r>
            <a:r>
              <a:rPr lang="en-US" sz="1800" dirty="0" err="1">
                <a:latin typeface="+mj-lt"/>
              </a:rPr>
              <a:t>programme</a:t>
            </a:r>
            <a:r>
              <a:rPr lang="en-US" sz="1800" dirty="0">
                <a:latin typeface="+mj-lt"/>
              </a:rPr>
              <a:t> is based on the core curriculum, the school and the company try to discuss the details and for example they decided to implement more hours of measurement, they implemented more hours of training in the company lab.</a:t>
            </a:r>
            <a:endParaRPr lang="pl-PL" sz="1800" dirty="0">
              <a:latin typeface="+mj-lt"/>
            </a:endParaRPr>
          </a:p>
          <a:p>
            <a:pPr marL="0" indent="0">
              <a:buFontTx/>
              <a:buNone/>
              <a:defRPr/>
            </a:pPr>
            <a:endParaRPr lang="pl-PL" sz="1800" dirty="0">
              <a:latin typeface="+mj-lt"/>
            </a:endParaRPr>
          </a:p>
          <a:p>
            <a:pPr marL="0" indent="0">
              <a:buFontTx/>
              <a:buNone/>
              <a:defRPr/>
            </a:pPr>
            <a:endParaRPr lang="pl-PL" sz="1800" dirty="0">
              <a:latin typeface="+mj-lt"/>
              <a:cs typeface="Arial" panose="020B0604020202020204" pitchFamily="34" charset="0"/>
            </a:endParaRPr>
          </a:p>
        </p:txBody>
      </p:sp>
      <p:sp>
        <p:nvSpPr>
          <p:cNvPr id="4" name="Symbol zastępczy numeru slajdu 3"/>
          <p:cNvSpPr>
            <a:spLocks noGrp="1"/>
          </p:cNvSpPr>
          <p:nvPr>
            <p:ph type="sldNum" sz="quarter" idx="10"/>
          </p:nvPr>
        </p:nvSpPr>
        <p:spPr/>
        <p:txBody>
          <a:bodyPr/>
          <a:lstStyle/>
          <a:p>
            <a:pPr>
              <a:defRPr/>
            </a:pPr>
            <a:fld id="{F3109A5D-54FC-44B0-B89D-347138CC95CB}" type="slidenum">
              <a:rPr lang="it-IT" smtClean="0"/>
              <a:pPr>
                <a:defRPr/>
              </a:pPr>
              <a:t>4</a:t>
            </a:fld>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6"/>
          <p:cNvSpPr>
            <a:spLocks noGrp="1" noChangeArrowheads="1"/>
          </p:cNvSpPr>
          <p:nvPr>
            <p:ph type="title" idx="4294967295"/>
          </p:nvPr>
        </p:nvSpPr>
        <p:spPr>
          <a:xfrm>
            <a:off x="0" y="333375"/>
            <a:ext cx="9144000" cy="581025"/>
          </a:xfrm>
        </p:spPr>
        <p:txBody>
          <a:bodyPr/>
          <a:lstStyle/>
          <a:p>
            <a:pPr eaLnBrk="1" hangingPunct="1"/>
            <a:r>
              <a:rPr lang="pl-PL" sz="2800"/>
              <a:t>Challenges</a:t>
            </a:r>
            <a:endParaRPr lang="en-US" sz="2800"/>
          </a:p>
        </p:txBody>
      </p:sp>
      <p:sp>
        <p:nvSpPr>
          <p:cNvPr id="63492" name="CasellaDiTesto 6"/>
          <p:cNvSpPr txBox="1">
            <a:spLocks noChangeArrowheads="1"/>
          </p:cNvSpPr>
          <p:nvPr/>
        </p:nvSpPr>
        <p:spPr bwMode="auto">
          <a:xfrm>
            <a:off x="323850" y="1268413"/>
            <a:ext cx="8424863" cy="5478462"/>
          </a:xfrm>
          <a:prstGeom prst="rect">
            <a:avLst/>
          </a:prstGeom>
          <a:noFill/>
          <a:ln w="9525">
            <a:noFill/>
            <a:miter lim="800000"/>
            <a:headEnd/>
            <a:tailEnd/>
          </a:ln>
        </p:spPr>
        <p:txBody>
          <a:bodyPr>
            <a:spAutoFit/>
          </a:bodyPr>
          <a:lstStyle/>
          <a:p>
            <a:pPr marL="285750" indent="-285750" algn="just">
              <a:buFont typeface="Arial" panose="020B0604020202020204" pitchFamily="34" charset="0"/>
              <a:buChar char="•"/>
              <a:defRPr/>
            </a:pPr>
            <a:r>
              <a:rPr lang="en-US" dirty="0">
                <a:cs typeface="+mn-cs"/>
              </a:rPr>
              <a:t>The restrictions of core curricula and lack of flexibility is a constraint. There’s a need to implement more practical training in a company but it’s not possible or very difficult. In our case, the company Flex and vocational teachers  would like to implement more dual system, e.g. 1 day in a company every 2 weeks (since 2</a:t>
            </a:r>
            <a:r>
              <a:rPr lang="en-US" baseline="30000" dirty="0">
                <a:cs typeface="+mn-cs"/>
              </a:rPr>
              <a:t>nd</a:t>
            </a:r>
            <a:r>
              <a:rPr lang="en-US" dirty="0">
                <a:cs typeface="+mn-cs"/>
              </a:rPr>
              <a:t> class). Maybe in future it will be possible, however there’s not a decision to implement it now.</a:t>
            </a:r>
            <a:endParaRPr lang="pl-PL" dirty="0">
              <a:cs typeface="+mn-cs"/>
            </a:endParaRPr>
          </a:p>
          <a:p>
            <a:pPr marL="285750" indent="-285750" algn="just">
              <a:buFont typeface="Arial" panose="020B0604020202020204" pitchFamily="34" charset="0"/>
              <a:buChar char="•"/>
              <a:defRPr/>
            </a:pPr>
            <a:r>
              <a:rPr lang="en-US" dirty="0">
                <a:cs typeface="+mn-cs"/>
              </a:rPr>
              <a:t>There is still not enough awareness among employers how important is the cooperation with schools and the offer of internship in a company. Some employers are convinced that they must have financial benefits for vocational training. They don’t want to invest any money to this process.</a:t>
            </a:r>
            <a:endParaRPr lang="pl-PL" dirty="0">
              <a:cs typeface="+mn-cs"/>
            </a:endParaRPr>
          </a:p>
          <a:p>
            <a:pPr marL="266700">
              <a:defRPr/>
            </a:pPr>
            <a:endParaRPr lang="en-GB" sz="2000" dirty="0">
              <a:latin typeface="Century Gothic" pitchFamily="34" charset="0"/>
              <a:cs typeface="+mn-cs"/>
            </a:endParaRPr>
          </a:p>
          <a:p>
            <a:pPr marL="266700" algn="ctr">
              <a:defRPr/>
            </a:pPr>
            <a:r>
              <a:rPr lang="en-GB" sz="3200" dirty="0">
                <a:latin typeface="Century Gothic" pitchFamily="34" charset="0"/>
                <a:cs typeface="+mn-cs"/>
              </a:rPr>
              <a:t>Thank you for your attention !</a:t>
            </a:r>
          </a:p>
          <a:p>
            <a:pPr marL="266700">
              <a:defRPr/>
            </a:pPr>
            <a:endParaRPr lang="en-GB" sz="3200" dirty="0">
              <a:latin typeface="Century Gothic" pitchFamily="34" charset="0"/>
              <a:cs typeface="+mn-cs"/>
            </a:endParaRPr>
          </a:p>
          <a:p>
            <a:pPr marL="266700">
              <a:defRPr/>
            </a:pPr>
            <a:r>
              <a:rPr lang="en-GB" sz="1600" dirty="0">
                <a:latin typeface="Century Gothic" pitchFamily="34" charset="0"/>
                <a:cs typeface="+mn-cs"/>
              </a:rPr>
              <a:t> </a:t>
            </a:r>
          </a:p>
          <a:p>
            <a:pPr marL="266700">
              <a:defRPr/>
            </a:pPr>
            <a:endParaRPr lang="en-GB" sz="1600" dirty="0">
              <a:latin typeface="Century Gothic" pitchFamily="34" charset="0"/>
              <a:cs typeface="+mn-cs"/>
            </a:endParaRPr>
          </a:p>
          <a:p>
            <a:pPr marL="266700">
              <a:defRPr/>
            </a:pPr>
            <a:r>
              <a:rPr lang="en-GB" dirty="0">
                <a:latin typeface="Century Gothic" pitchFamily="34" charset="0"/>
                <a:cs typeface="+mn-cs"/>
              </a:rPr>
              <a:t>  </a:t>
            </a:r>
          </a:p>
          <a:p>
            <a:pPr marL="266700">
              <a:defRPr/>
            </a:pPr>
            <a:endParaRPr lang="en-GB" dirty="0">
              <a:latin typeface="Century Gothic" pitchFamily="34" charset="0"/>
              <a:cs typeface="+mn-cs"/>
            </a:endParaRPr>
          </a:p>
          <a:p>
            <a:pPr marL="266700">
              <a:defRPr/>
            </a:pPr>
            <a:r>
              <a:rPr lang="en-GB" dirty="0">
                <a:latin typeface="Century Gothic" pitchFamily="34" charset="0"/>
                <a:cs typeface="+mn-cs"/>
              </a:rPr>
              <a:t>   </a:t>
            </a:r>
          </a:p>
        </p:txBody>
      </p:sp>
      <p:sp>
        <p:nvSpPr>
          <p:cNvPr id="2" name="Symbol zastępczy numeru slajdu 1"/>
          <p:cNvSpPr>
            <a:spLocks noGrp="1"/>
          </p:cNvSpPr>
          <p:nvPr>
            <p:ph type="sldNum" sz="quarter" idx="10"/>
          </p:nvPr>
        </p:nvSpPr>
        <p:spPr/>
        <p:txBody>
          <a:bodyPr/>
          <a:lstStyle/>
          <a:p>
            <a:pPr>
              <a:defRPr/>
            </a:pPr>
            <a:fld id="{68E29427-D513-4D7D-B674-28C2331A9BCA}" type="slidenum">
              <a:rPr lang="it-IT" smtClean="0"/>
              <a:pPr>
                <a:defRPr/>
              </a:pPr>
              <a:t>5</a:t>
            </a:fld>
            <a:endParaRPr lang="it-IT"/>
          </a:p>
        </p:txBody>
      </p:sp>
    </p:spTree>
  </p:cSld>
  <p:clrMapOvr>
    <a:masterClrMapping/>
  </p:clrMapOvr>
</p:sld>
</file>

<file path=ppt/theme/theme1.xml><?xml version="1.0" encoding="utf-8"?>
<a:theme xmlns:a="http://schemas.openxmlformats.org/drawingml/2006/main" name="1_Struttura predefinita">
  <a:themeElements>
    <a:clrScheme name="1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5769</TotalTime>
  <Words>747</Words>
  <Application>Microsoft Office PowerPoint</Application>
  <PresentationFormat>On-screen Show (4:3)</PresentationFormat>
  <Paragraphs>47</Paragraphs>
  <Slides>5</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Century Gothic</vt:lpstr>
      <vt:lpstr>Tahoma</vt:lpstr>
      <vt:lpstr>1_Struttura predefinita</vt:lpstr>
      <vt:lpstr>Immagine bitmap</vt:lpstr>
      <vt:lpstr>“Dual systems: starting situation, experimented approaches and challenges for the future” </vt:lpstr>
      <vt:lpstr>The situation in Poland before SWORD</vt:lpstr>
      <vt:lpstr>The situation in Poland after SWORD</vt:lpstr>
      <vt:lpstr>Pilot project in Poland</vt:lpstr>
      <vt:lpstr>Challenges</vt:lpstr>
    </vt:vector>
  </TitlesOfParts>
  <Company>Provincia Autonoma di Trento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politica di coesione e i fondi strutturali</dc:title>
  <dc:creator>PR38796</dc:creator>
  <cp:lastModifiedBy>Silvia Sguotti</cp:lastModifiedBy>
  <cp:revision>312</cp:revision>
  <dcterms:created xsi:type="dcterms:W3CDTF">2011-03-21T10:26:53Z</dcterms:created>
  <dcterms:modified xsi:type="dcterms:W3CDTF">2017-08-28T21:53:27Z</dcterms:modified>
</cp:coreProperties>
</file>