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79" r:id="rId6"/>
    <p:sldId id="260" r:id="rId7"/>
    <p:sldId id="277" r:id="rId8"/>
    <p:sldId id="278" r:id="rId9"/>
    <p:sldId id="269" r:id="rId10"/>
    <p:sldId id="270" r:id="rId11"/>
    <p:sldId id="271" r:id="rId12"/>
    <p:sldId id="273" r:id="rId13"/>
    <p:sldId id="272" r:id="rId14"/>
    <p:sldId id="261" r:id="rId15"/>
    <p:sldId id="262" r:id="rId16"/>
    <p:sldId id="266" r:id="rId17"/>
    <p:sldId id="268" r:id="rId18"/>
    <p:sldId id="276" r:id="rId19"/>
    <p:sldId id="280" r:id="rId20"/>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2457" autoAdjust="0"/>
  </p:normalViewPr>
  <p:slideViewPr>
    <p:cSldViewPr>
      <p:cViewPr varScale="1">
        <p:scale>
          <a:sx n="104" d="100"/>
          <a:sy n="104" d="100"/>
        </p:scale>
        <p:origin x="-174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BB4F91-BE25-410A-A117-CCEC56BA1646}" type="datetimeFigureOut">
              <a:rPr lang="de-DE" smtClean="0"/>
              <a:t>15.08.2017</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68EB00-1C7D-4110-98BF-E1AC5CEA6A3A}" type="slidenum">
              <a:rPr lang="de-DE" smtClean="0"/>
              <a:t>‹Nr.›</a:t>
            </a:fld>
            <a:endParaRPr lang="de-DE"/>
          </a:p>
        </p:txBody>
      </p:sp>
    </p:spTree>
    <p:extLst>
      <p:ext uri="{BB962C8B-B14F-4D97-AF65-F5344CB8AC3E}">
        <p14:creationId xmlns:p14="http://schemas.microsoft.com/office/powerpoint/2010/main" val="777825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Every year we have a big amount of weak pupils without a chance to get an apprenticeship training place. That area is called the transition system and it has been in focus for some years. One element to solve the problems is AV dual, the vocational preparation in dual form. In other words: The purpose of AV dual is a smooth transition to the </a:t>
            </a:r>
            <a:r>
              <a:rPr lang="en-US" sz="1800" dirty="0" err="1" smtClean="0"/>
              <a:t>labour</a:t>
            </a:r>
            <a:r>
              <a:rPr lang="en-US" sz="1800" dirty="0" smtClean="0"/>
              <a:t> market for young weak pupils. </a:t>
            </a:r>
          </a:p>
          <a:p>
            <a:endParaRPr lang="de-DE" sz="1800" dirty="0"/>
          </a:p>
        </p:txBody>
      </p:sp>
      <p:sp>
        <p:nvSpPr>
          <p:cNvPr id="4" name="Foliennummernplatzhalter 3"/>
          <p:cNvSpPr>
            <a:spLocks noGrp="1"/>
          </p:cNvSpPr>
          <p:nvPr>
            <p:ph type="sldNum" sz="quarter" idx="10"/>
          </p:nvPr>
        </p:nvSpPr>
        <p:spPr/>
        <p:txBody>
          <a:bodyPr/>
          <a:lstStyle/>
          <a:p>
            <a:fld id="{E768EB00-1C7D-4110-98BF-E1AC5CEA6A3A}" type="slidenum">
              <a:rPr lang="de-DE" smtClean="0"/>
              <a:t>4</a:t>
            </a:fld>
            <a:endParaRPr lang="de-DE"/>
          </a:p>
        </p:txBody>
      </p:sp>
    </p:spTree>
    <p:extLst>
      <p:ext uri="{BB962C8B-B14F-4D97-AF65-F5344CB8AC3E}">
        <p14:creationId xmlns:p14="http://schemas.microsoft.com/office/powerpoint/2010/main" val="3731182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B30F36C2-FC4C-400A-8CB0-AF7F96CC16F1}" type="datetimeFigureOut">
              <a:rPr lang="de-DE" smtClean="0"/>
              <a:t>15.08.2017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1139673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a:xfrm>
            <a:off x="467544" y="1340768"/>
            <a:ext cx="8229600" cy="4525963"/>
          </a:xfrm>
        </p:spPr>
        <p:txBody>
          <a:bodyPr>
            <a:normAutofit/>
          </a:bodyPr>
          <a:lstStyle>
            <a:lvl1pPr>
              <a:defRPr sz="2000"/>
            </a:lvl1pPr>
            <a:lvl2pPr>
              <a:defRPr sz="2000"/>
            </a:lvl2pPr>
            <a:lvl3pPr>
              <a:defRPr sz="2000"/>
            </a:lvl3pPr>
            <a:lvl4pPr>
              <a:defRPr sz="2000"/>
            </a:lvl4pPr>
            <a:lvl5pPr>
              <a:defRPr sz="20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30F36C2-FC4C-400A-8CB0-AF7F96CC16F1}" type="datetimeFigureOut">
              <a:rPr lang="de-DE" smtClean="0"/>
              <a:t>15.08.2017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306782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B30F36C2-FC4C-400A-8CB0-AF7F96CC16F1}" type="datetimeFigureOut">
              <a:rPr lang="de-DE" smtClean="0"/>
              <a:t>15.08.2017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1765796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30F36C2-FC4C-400A-8CB0-AF7F96CC16F1}" type="datetimeFigureOut">
              <a:rPr lang="de-DE" smtClean="0"/>
              <a:t>15.08.2017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3391447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30F36C2-FC4C-400A-8CB0-AF7F96CC16F1}" type="datetimeFigureOut">
              <a:rPr lang="de-DE" smtClean="0"/>
              <a:t>15.08.2017</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2552452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B30F36C2-FC4C-400A-8CB0-AF7F96CC16F1}" type="datetimeFigureOut">
              <a:rPr lang="de-DE" smtClean="0"/>
              <a:t>15.08.2017</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2630738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30F36C2-FC4C-400A-8CB0-AF7F96CC16F1}" type="datetimeFigureOut">
              <a:rPr lang="de-DE" smtClean="0"/>
              <a:t>15.08.2017</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2891988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B30F36C2-FC4C-400A-8CB0-AF7F96CC16F1}" type="datetimeFigureOut">
              <a:rPr lang="de-DE" smtClean="0"/>
              <a:t>15.08.2017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3091280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B30F36C2-FC4C-400A-8CB0-AF7F96CC16F1}" type="datetimeFigureOut">
              <a:rPr lang="de-DE" smtClean="0"/>
              <a:t>15.08.2017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2933952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30F36C2-FC4C-400A-8CB0-AF7F96CC16F1}" type="datetimeFigureOut">
              <a:rPr lang="de-DE" smtClean="0"/>
              <a:t>15.08.2017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880170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30F36C2-FC4C-400A-8CB0-AF7F96CC16F1}" type="datetimeFigureOut">
              <a:rPr lang="de-DE" smtClean="0"/>
              <a:t>15.08.2017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F1BDB72-256E-41DD-8231-9AA76BCE0E7A}" type="slidenum">
              <a:rPr lang="de-DE" smtClean="0"/>
              <a:t>‹Nr.›</a:t>
            </a:fld>
            <a:endParaRPr lang="de-DE"/>
          </a:p>
        </p:txBody>
      </p:sp>
    </p:spTree>
    <p:extLst>
      <p:ext uri="{BB962C8B-B14F-4D97-AF65-F5344CB8AC3E}">
        <p14:creationId xmlns:p14="http://schemas.microsoft.com/office/powerpoint/2010/main" val="1039581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AutoShape 24"/>
          <p:cNvSpPr>
            <a:spLocks noChangeArrowheads="1"/>
          </p:cNvSpPr>
          <p:nvPr userDrawn="1"/>
        </p:nvSpPr>
        <p:spPr bwMode="auto">
          <a:xfrm rot="5400000">
            <a:off x="4153644" y="-4153641"/>
            <a:ext cx="836712" cy="9144000"/>
          </a:xfrm>
          <a:prstGeom prst="roundRect">
            <a:avLst>
              <a:gd name="adj" fmla="val 1666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endParaRPr lang="de-DE" altLang="de-DE"/>
          </a:p>
        </p:txBody>
      </p:sp>
      <p:sp>
        <p:nvSpPr>
          <p:cNvPr id="2" name="Titelplatzhalter 1"/>
          <p:cNvSpPr>
            <a:spLocks noGrp="1"/>
          </p:cNvSpPr>
          <p:nvPr>
            <p:ph type="title"/>
          </p:nvPr>
        </p:nvSpPr>
        <p:spPr>
          <a:xfrm>
            <a:off x="467544" y="116632"/>
            <a:ext cx="8229600" cy="706090"/>
          </a:xfrm>
          <a:prstGeom prst="rect">
            <a:avLst/>
          </a:prstGeom>
        </p:spPr>
        <p:txBody>
          <a:bodyPr vert="horz" lIns="91440" tIns="45720" rIns="91440" bIns="45720" rtlCol="0" anchor="ctr">
            <a:noAutofit/>
          </a:bodyPr>
          <a:lstStyle/>
          <a:p>
            <a:r>
              <a:rPr lang="de-DE" dirty="0" smtClean="0"/>
              <a:t>Titelmasterformat durch Klicken bearbeiten</a:t>
            </a:r>
            <a:endParaRPr lang="de-DE" dirty="0"/>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F36C2-FC4C-400A-8CB0-AF7F96CC16F1}" type="datetimeFigureOut">
              <a:rPr lang="de-DE" smtClean="0"/>
              <a:t>15.08.2017</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1BDB72-256E-41DD-8231-9AA76BCE0E7A}" type="slidenum">
              <a:rPr lang="de-DE" smtClean="0"/>
              <a:t>‹Nr.›</a:t>
            </a:fld>
            <a:endParaRPr lang="de-DE"/>
          </a:p>
        </p:txBody>
      </p:sp>
    </p:spTree>
    <p:extLst>
      <p:ext uri="{BB962C8B-B14F-4D97-AF65-F5344CB8AC3E}">
        <p14:creationId xmlns:p14="http://schemas.microsoft.com/office/powerpoint/2010/main" val="2245295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2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14_Ergebnisse%20der%20LOK%202014%20f&#252;r%20SuS.pdf"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hyperlink" Target="mailto:Hans.Thormaehlen@hamburg.arbeitundleben.de" TargetMode="External"/><Relationship Id="rId2" Type="http://schemas.openxmlformats.org/officeDocument/2006/relationships/hyperlink" Target="mailto:gunnar.binda@vet-projekte.de"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59417" y="4509120"/>
            <a:ext cx="6400800" cy="694928"/>
          </a:xfrm>
        </p:spPr>
        <p:txBody>
          <a:bodyPr>
            <a:normAutofit lnSpcReduction="10000"/>
          </a:bodyPr>
          <a:lstStyle/>
          <a:p>
            <a:r>
              <a:rPr lang="de-DE" sz="1800" dirty="0" smtClean="0">
                <a:solidFill>
                  <a:schemeClr val="tx1"/>
                </a:solidFill>
              </a:rPr>
              <a:t>Gunnar Binda (HIBB)</a:t>
            </a:r>
          </a:p>
          <a:p>
            <a:r>
              <a:rPr lang="de-DE" sz="1800" dirty="0" smtClean="0">
                <a:solidFill>
                  <a:schemeClr val="tx1"/>
                </a:solidFill>
              </a:rPr>
              <a:t>Hans Thormählen (Arbeit &amp; Leben Hamburg)</a:t>
            </a:r>
            <a:endParaRPr lang="de-DE" sz="1800" dirty="0">
              <a:solidFill>
                <a:schemeClr val="tx1"/>
              </a:solidFill>
            </a:endParaRPr>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20" y="6103838"/>
            <a:ext cx="2627313"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WO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9140" y="6021288"/>
            <a:ext cx="1296988"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p:nvPr/>
        </p:nvPicPr>
        <p:blipFill>
          <a:blip r:embed="rId4">
            <a:extLst>
              <a:ext uri="{28A0092B-C50C-407E-A947-70E740481C1C}">
                <a14:useLocalDpi xmlns:a14="http://schemas.microsoft.com/office/drawing/2010/main" val="0"/>
              </a:ext>
            </a:extLst>
          </a:blip>
          <a:srcRect/>
          <a:stretch>
            <a:fillRect/>
          </a:stretch>
        </p:blipFill>
        <p:spPr bwMode="auto">
          <a:xfrm>
            <a:off x="7618494" y="6111252"/>
            <a:ext cx="1501140" cy="708660"/>
          </a:xfrm>
          <a:prstGeom prst="rect">
            <a:avLst/>
          </a:prstGeom>
          <a:noFill/>
        </p:spPr>
      </p:pic>
      <p:sp>
        <p:nvSpPr>
          <p:cNvPr id="7" name="Rechteck 6"/>
          <p:cNvSpPr/>
          <p:nvPr/>
        </p:nvSpPr>
        <p:spPr>
          <a:xfrm>
            <a:off x="2843808" y="764704"/>
            <a:ext cx="3095719" cy="978729"/>
          </a:xfrm>
          <a:prstGeom prst="rect">
            <a:avLst/>
          </a:prstGeom>
        </p:spPr>
        <p:txBody>
          <a:bodyPr wrap="none">
            <a:spAutoFit/>
          </a:bodyPr>
          <a:lstStyle/>
          <a:p>
            <a:pPr lvl="0" algn="ctr" eaLnBrk="0" fontAlgn="base" hangingPunct="0">
              <a:spcBef>
                <a:spcPct val="20000"/>
              </a:spcBef>
              <a:spcAft>
                <a:spcPct val="0"/>
              </a:spcAft>
            </a:pPr>
            <a:r>
              <a:rPr lang="it-IT" altLang="de-DE" b="1" dirty="0" err="1" smtClean="0">
                <a:latin typeface="Tahoma" pitchFamily="34" charset="0"/>
              </a:rPr>
              <a:t>Final</a:t>
            </a:r>
            <a:r>
              <a:rPr lang="it-IT" altLang="de-DE" b="1" dirty="0" smtClean="0">
                <a:latin typeface="Tahoma" pitchFamily="34" charset="0"/>
              </a:rPr>
              <a:t> Conference</a:t>
            </a:r>
          </a:p>
          <a:p>
            <a:pPr lvl="0" algn="ctr" eaLnBrk="0" fontAlgn="base" hangingPunct="0">
              <a:spcBef>
                <a:spcPct val="20000"/>
              </a:spcBef>
              <a:spcAft>
                <a:spcPct val="0"/>
              </a:spcAft>
            </a:pPr>
            <a:r>
              <a:rPr lang="it-IT" altLang="de-DE" b="1" dirty="0" smtClean="0">
                <a:latin typeface="Tahoma" pitchFamily="34" charset="0"/>
              </a:rPr>
              <a:t/>
            </a:r>
            <a:br>
              <a:rPr lang="it-IT" altLang="de-DE" b="1" dirty="0" smtClean="0">
                <a:latin typeface="Tahoma" pitchFamily="34" charset="0"/>
              </a:rPr>
            </a:br>
            <a:r>
              <a:rPr lang="it-IT" altLang="de-DE" b="1" dirty="0" smtClean="0">
                <a:latin typeface="Tahoma" pitchFamily="34" charset="0"/>
              </a:rPr>
              <a:t>Trento</a:t>
            </a:r>
            <a:r>
              <a:rPr lang="it-IT" altLang="de-DE" b="1" dirty="0">
                <a:latin typeface="Tahoma" pitchFamily="34" charset="0"/>
              </a:rPr>
              <a:t>, August 29</a:t>
            </a:r>
            <a:r>
              <a:rPr lang="it-IT" altLang="de-DE" b="1" baseline="30000" dirty="0">
                <a:latin typeface="Tahoma" pitchFamily="34" charset="0"/>
              </a:rPr>
              <a:t>th</a:t>
            </a:r>
            <a:r>
              <a:rPr lang="it-IT" altLang="de-DE" b="1" dirty="0">
                <a:latin typeface="Tahoma" pitchFamily="34" charset="0"/>
              </a:rPr>
              <a:t> 2017</a:t>
            </a:r>
          </a:p>
        </p:txBody>
      </p:sp>
      <p:sp>
        <p:nvSpPr>
          <p:cNvPr id="8" name="Rechteck 7"/>
          <p:cNvSpPr/>
          <p:nvPr/>
        </p:nvSpPr>
        <p:spPr>
          <a:xfrm>
            <a:off x="0" y="184666"/>
            <a:ext cx="9119634" cy="461665"/>
          </a:xfrm>
          <a:prstGeom prst="rect">
            <a:avLst/>
          </a:prstGeom>
        </p:spPr>
        <p:txBody>
          <a:bodyPr wrap="square">
            <a:spAutoFit/>
          </a:bodyPr>
          <a:lstStyle/>
          <a:p>
            <a:pPr algn="ctr">
              <a:spcBef>
                <a:spcPct val="0"/>
              </a:spcBef>
            </a:pPr>
            <a:r>
              <a:rPr lang="en-US" altLang="de-DE" sz="2400" b="1" i="1" dirty="0">
                <a:latin typeface="Arial" charset="0"/>
              </a:rPr>
              <a:t>SWORD (School and </a:t>
            </a:r>
            <a:r>
              <a:rPr lang="en-US" altLang="de-DE" sz="2400" b="1" i="1" dirty="0" err="1">
                <a:latin typeface="Arial" charset="0"/>
              </a:rPr>
              <a:t>WOrk-Related</a:t>
            </a:r>
            <a:r>
              <a:rPr lang="en-US" altLang="de-DE" sz="2400" b="1" i="1" dirty="0">
                <a:latin typeface="Arial" charset="0"/>
              </a:rPr>
              <a:t> Dual learning)</a:t>
            </a:r>
          </a:p>
        </p:txBody>
      </p:sp>
      <p:sp>
        <p:nvSpPr>
          <p:cNvPr id="9" name="Rectangle 4"/>
          <p:cNvSpPr txBox="1">
            <a:spLocks noChangeArrowheads="1"/>
          </p:cNvSpPr>
          <p:nvPr/>
        </p:nvSpPr>
        <p:spPr>
          <a:xfrm>
            <a:off x="107504" y="2492896"/>
            <a:ext cx="9144000" cy="18002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kern="1200">
                <a:solidFill>
                  <a:schemeClr val="tx1"/>
                </a:solidFill>
                <a:latin typeface="+mj-lt"/>
                <a:ea typeface="+mj-ea"/>
                <a:cs typeface="+mj-cs"/>
              </a:defRPr>
            </a:lvl1pPr>
          </a:lstStyle>
          <a:p>
            <a:r>
              <a:rPr lang="it-IT" altLang="de-DE" sz="3600" b="1" dirty="0" err="1" smtClean="0">
                <a:latin typeface="Century Gothic" pitchFamily="34" charset="0"/>
              </a:rPr>
              <a:t>Challenges</a:t>
            </a:r>
            <a:r>
              <a:rPr lang="it-IT" altLang="de-DE" sz="3600" b="1" dirty="0" smtClean="0">
                <a:latin typeface="Century Gothic" pitchFamily="34" charset="0"/>
              </a:rPr>
              <a:t> of the Dual System </a:t>
            </a:r>
            <a:br>
              <a:rPr lang="it-IT" altLang="de-DE" sz="3600" b="1" dirty="0" smtClean="0">
                <a:latin typeface="Century Gothic" pitchFamily="34" charset="0"/>
              </a:rPr>
            </a:br>
            <a:r>
              <a:rPr lang="it-IT" altLang="de-DE" b="1" dirty="0" smtClean="0">
                <a:latin typeface="Century Gothic" pitchFamily="34" charset="0"/>
              </a:rPr>
              <a:t>The </a:t>
            </a:r>
            <a:r>
              <a:rPr lang="it-IT" altLang="de-DE" b="1" dirty="0" err="1" smtClean="0">
                <a:latin typeface="Century Gothic" pitchFamily="34" charset="0"/>
              </a:rPr>
              <a:t>View</a:t>
            </a:r>
            <a:r>
              <a:rPr lang="it-IT" altLang="de-DE" b="1" dirty="0" smtClean="0">
                <a:latin typeface="Century Gothic" pitchFamily="34" charset="0"/>
              </a:rPr>
              <a:t> from Hamburg </a:t>
            </a:r>
          </a:p>
          <a:p>
            <a:r>
              <a:rPr lang="de-DE" dirty="0"/>
              <a:t>Background – </a:t>
            </a:r>
            <a:r>
              <a:rPr lang="de-DE" dirty="0" err="1"/>
              <a:t>Objectives</a:t>
            </a:r>
            <a:r>
              <a:rPr lang="de-DE" dirty="0"/>
              <a:t> - </a:t>
            </a:r>
            <a:r>
              <a:rPr lang="de-DE" dirty="0" err="1"/>
              <a:t>Results</a:t>
            </a:r>
            <a:endParaRPr lang="en-US" altLang="de-DE" b="1" dirty="0" smtClean="0">
              <a:latin typeface="Century Gothic" pitchFamily="34" charset="0"/>
            </a:endParaRPr>
          </a:p>
        </p:txBody>
      </p:sp>
      <p:pic>
        <p:nvPicPr>
          <p:cNvPr id="1026" name="Picture 2" descr="Bildergebnis für Trento bild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44823" y="908720"/>
            <a:ext cx="2376265"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1343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5191462" y="1113711"/>
            <a:ext cx="1152128"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err="1" smtClean="0"/>
              <a:t>Chamber</a:t>
            </a:r>
            <a:endParaRPr lang="de-DE" dirty="0"/>
          </a:p>
        </p:txBody>
      </p:sp>
      <p:sp>
        <p:nvSpPr>
          <p:cNvPr id="5" name="Textfeld 4"/>
          <p:cNvSpPr txBox="1"/>
          <p:nvPr/>
        </p:nvSpPr>
        <p:spPr>
          <a:xfrm>
            <a:off x="644269" y="1012220"/>
            <a:ext cx="2088233"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smtClean="0"/>
              <a:t>Education Authority</a:t>
            </a:r>
          </a:p>
          <a:p>
            <a:r>
              <a:rPr lang="de-DE" dirty="0" err="1" smtClean="0"/>
              <a:t>for</a:t>
            </a:r>
            <a:r>
              <a:rPr lang="de-DE" dirty="0" smtClean="0"/>
              <a:t> VET (HIBB)</a:t>
            </a:r>
            <a:endParaRPr lang="de-DE" dirty="0"/>
          </a:p>
        </p:txBody>
      </p:sp>
      <p:sp>
        <p:nvSpPr>
          <p:cNvPr id="6" name="Textfeld 5"/>
          <p:cNvSpPr txBox="1"/>
          <p:nvPr/>
        </p:nvSpPr>
        <p:spPr>
          <a:xfrm>
            <a:off x="618139" y="3140779"/>
            <a:ext cx="1512168"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smtClean="0"/>
              <a:t>VET </a:t>
            </a:r>
            <a:r>
              <a:rPr lang="de-DE" dirty="0" err="1" smtClean="0"/>
              <a:t>school</a:t>
            </a:r>
            <a:endParaRPr lang="de-DE" dirty="0"/>
          </a:p>
        </p:txBody>
      </p:sp>
      <p:sp>
        <p:nvSpPr>
          <p:cNvPr id="7" name="Textfeld 6"/>
          <p:cNvSpPr txBox="1"/>
          <p:nvPr/>
        </p:nvSpPr>
        <p:spPr>
          <a:xfrm>
            <a:off x="7928803" y="3109884"/>
            <a:ext cx="1054968"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200" dirty="0" smtClean="0"/>
              <a:t>Departments</a:t>
            </a:r>
            <a:endParaRPr lang="de-DE" sz="1200" dirty="0"/>
          </a:p>
        </p:txBody>
      </p:sp>
      <p:sp>
        <p:nvSpPr>
          <p:cNvPr id="8" name="Textfeld 7"/>
          <p:cNvSpPr txBox="1"/>
          <p:nvPr/>
        </p:nvSpPr>
        <p:spPr>
          <a:xfrm>
            <a:off x="6706611" y="3144472"/>
            <a:ext cx="1152128"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smtClean="0"/>
              <a:t>Company</a:t>
            </a:r>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3551110080"/>
              </p:ext>
            </p:extLst>
          </p:nvPr>
        </p:nvGraphicFramePr>
        <p:xfrm>
          <a:off x="7927827" y="3419281"/>
          <a:ext cx="1055944" cy="736600"/>
        </p:xfrm>
        <a:graphic>
          <a:graphicData uri="http://schemas.openxmlformats.org/drawingml/2006/table">
            <a:tbl>
              <a:tblPr firstRow="1" bandRow="1">
                <a:tableStyleId>{5C22544A-7EE6-4342-B048-85BDC9FD1C3A}</a:tableStyleId>
              </a:tblPr>
              <a:tblGrid>
                <a:gridCol w="507517"/>
                <a:gridCol w="548427"/>
              </a:tblGrid>
              <a:tr h="298832">
                <a:tc>
                  <a:txBody>
                    <a:bodyPr/>
                    <a:lstStyle/>
                    <a:p>
                      <a:endParaRPr lang="de-DE" dirty="0"/>
                    </a:p>
                  </a:txBody>
                  <a:tcPr/>
                </a:tc>
                <a:tc>
                  <a:txBody>
                    <a:bodyPr/>
                    <a:lstStyle/>
                    <a:p>
                      <a:endParaRPr lang="de-DE" dirty="0"/>
                    </a:p>
                  </a:txBody>
                  <a:tcPr/>
                </a:tc>
              </a:tr>
              <a:tr h="370840">
                <a:tc>
                  <a:txBody>
                    <a:bodyPr/>
                    <a:lstStyle/>
                    <a:p>
                      <a:endParaRPr lang="de-DE"/>
                    </a:p>
                  </a:txBody>
                  <a:tcPr/>
                </a:tc>
                <a:tc>
                  <a:txBody>
                    <a:bodyPr/>
                    <a:lstStyle/>
                    <a:p>
                      <a:endParaRPr lang="de-DE" dirty="0"/>
                    </a:p>
                  </a:txBody>
                  <a:tcPr/>
                </a:tc>
              </a:tr>
            </a:tbl>
          </a:graphicData>
        </a:graphic>
      </p:graphicFrame>
      <p:grpSp>
        <p:nvGrpSpPr>
          <p:cNvPr id="27" name="Gruppieren 26"/>
          <p:cNvGrpSpPr/>
          <p:nvPr/>
        </p:nvGrpSpPr>
        <p:grpSpPr>
          <a:xfrm>
            <a:off x="7282675" y="3652543"/>
            <a:ext cx="299378" cy="437565"/>
            <a:chOff x="4056598" y="3351475"/>
            <a:chExt cx="305788" cy="653589"/>
          </a:xfrm>
        </p:grpSpPr>
        <p:sp>
          <p:nvSpPr>
            <p:cNvPr id="10" name="Ellipse 9"/>
            <p:cNvSpPr/>
            <p:nvPr/>
          </p:nvSpPr>
          <p:spPr>
            <a:xfrm>
              <a:off x="4139952" y="3351475"/>
              <a:ext cx="144016" cy="138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2" name="Gerade Verbindung 11"/>
            <p:cNvCxnSpPr>
              <a:stCxn id="10" idx="4"/>
            </p:cNvCxnSpPr>
            <p:nvPr/>
          </p:nvCxnSpPr>
          <p:spPr>
            <a:xfrm>
              <a:off x="4211960" y="3489975"/>
              <a:ext cx="0" cy="3295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p:nvCxnSpPr>
          <p:spPr>
            <a:xfrm>
              <a:off x="4211960" y="3794775"/>
              <a:ext cx="144016" cy="16477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p:nvCxnSpPr>
          <p:spPr>
            <a:xfrm>
              <a:off x="4218370" y="3572363"/>
              <a:ext cx="144016" cy="16477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flipV="1">
              <a:off x="4139952" y="3789040"/>
              <a:ext cx="72008" cy="216024"/>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p:nvCxnSpPr>
          <p:spPr>
            <a:xfrm flipV="1">
              <a:off x="4056598" y="3566846"/>
              <a:ext cx="144016" cy="143659"/>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28" name="Gruppieren 27"/>
          <p:cNvGrpSpPr/>
          <p:nvPr/>
        </p:nvGrpSpPr>
        <p:grpSpPr>
          <a:xfrm>
            <a:off x="3989867" y="4712407"/>
            <a:ext cx="299378" cy="437565"/>
            <a:chOff x="4056598" y="3351475"/>
            <a:chExt cx="305788" cy="653589"/>
          </a:xfrm>
        </p:grpSpPr>
        <p:sp>
          <p:nvSpPr>
            <p:cNvPr id="29" name="Ellipse 28"/>
            <p:cNvSpPr/>
            <p:nvPr/>
          </p:nvSpPr>
          <p:spPr>
            <a:xfrm>
              <a:off x="4139952" y="3351475"/>
              <a:ext cx="144016" cy="138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0" name="Gerade Verbindung 29"/>
            <p:cNvCxnSpPr>
              <a:stCxn id="29" idx="4"/>
            </p:cNvCxnSpPr>
            <p:nvPr/>
          </p:nvCxnSpPr>
          <p:spPr>
            <a:xfrm>
              <a:off x="4211960" y="3489975"/>
              <a:ext cx="0" cy="3295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1" name="Gerade Verbindung 30"/>
            <p:cNvCxnSpPr/>
            <p:nvPr/>
          </p:nvCxnSpPr>
          <p:spPr>
            <a:xfrm>
              <a:off x="4211960" y="3794775"/>
              <a:ext cx="144016" cy="16477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2" name="Gerade Verbindung 31"/>
            <p:cNvCxnSpPr/>
            <p:nvPr/>
          </p:nvCxnSpPr>
          <p:spPr>
            <a:xfrm>
              <a:off x="4218370" y="3572363"/>
              <a:ext cx="144016" cy="16477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flipV="1">
              <a:off x="4139952" y="3789040"/>
              <a:ext cx="72008" cy="216024"/>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4" name="Gerade Verbindung 33"/>
            <p:cNvCxnSpPr/>
            <p:nvPr/>
          </p:nvCxnSpPr>
          <p:spPr>
            <a:xfrm flipV="1">
              <a:off x="4056598" y="3566846"/>
              <a:ext cx="144016" cy="143659"/>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35" name="Gruppieren 34"/>
          <p:cNvGrpSpPr/>
          <p:nvPr/>
        </p:nvGrpSpPr>
        <p:grpSpPr>
          <a:xfrm>
            <a:off x="4364485" y="3365924"/>
            <a:ext cx="299378" cy="437565"/>
            <a:chOff x="4056598" y="3351475"/>
            <a:chExt cx="305788" cy="653589"/>
          </a:xfrm>
        </p:grpSpPr>
        <p:sp>
          <p:nvSpPr>
            <p:cNvPr id="36" name="Ellipse 35"/>
            <p:cNvSpPr/>
            <p:nvPr/>
          </p:nvSpPr>
          <p:spPr>
            <a:xfrm>
              <a:off x="4139952" y="3351475"/>
              <a:ext cx="144016" cy="138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7" name="Gerade Verbindung 36"/>
            <p:cNvCxnSpPr>
              <a:stCxn id="36" idx="4"/>
            </p:cNvCxnSpPr>
            <p:nvPr/>
          </p:nvCxnSpPr>
          <p:spPr>
            <a:xfrm>
              <a:off x="4211960" y="3489975"/>
              <a:ext cx="0" cy="3295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8" name="Gerade Verbindung 37"/>
            <p:cNvCxnSpPr/>
            <p:nvPr/>
          </p:nvCxnSpPr>
          <p:spPr>
            <a:xfrm>
              <a:off x="4211960" y="3794775"/>
              <a:ext cx="144016" cy="16477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9" name="Gerade Verbindung 38"/>
            <p:cNvCxnSpPr/>
            <p:nvPr/>
          </p:nvCxnSpPr>
          <p:spPr>
            <a:xfrm>
              <a:off x="4218370" y="3572363"/>
              <a:ext cx="144016" cy="16477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0" name="Gerade Verbindung 39"/>
            <p:cNvCxnSpPr/>
            <p:nvPr/>
          </p:nvCxnSpPr>
          <p:spPr>
            <a:xfrm flipV="1">
              <a:off x="4139952" y="3789040"/>
              <a:ext cx="72008" cy="216024"/>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1" name="Gerade Verbindung 40"/>
            <p:cNvCxnSpPr/>
            <p:nvPr/>
          </p:nvCxnSpPr>
          <p:spPr>
            <a:xfrm flipV="1">
              <a:off x="4056598" y="3566846"/>
              <a:ext cx="144016" cy="143659"/>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42" name="Flussdiagramm: Dokument 41"/>
          <p:cNvSpPr/>
          <p:nvPr/>
        </p:nvSpPr>
        <p:spPr>
          <a:xfrm>
            <a:off x="7173153" y="1738592"/>
            <a:ext cx="1080120" cy="539473"/>
          </a:xfrm>
          <a:prstGeom prst="flowChartDocumen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de-DE" sz="1400" dirty="0" smtClean="0"/>
              <a:t>Training </a:t>
            </a:r>
            <a:r>
              <a:rPr lang="de-DE" sz="1400" dirty="0" err="1" smtClean="0"/>
              <a:t>regulations</a:t>
            </a:r>
            <a:endParaRPr lang="de-DE" sz="1400" dirty="0"/>
          </a:p>
        </p:txBody>
      </p:sp>
      <p:sp>
        <p:nvSpPr>
          <p:cNvPr id="43" name="Flussdiagramm: Dokument 42"/>
          <p:cNvSpPr/>
          <p:nvPr/>
        </p:nvSpPr>
        <p:spPr>
          <a:xfrm>
            <a:off x="6650846" y="2394538"/>
            <a:ext cx="1080120" cy="539473"/>
          </a:xfrm>
          <a:prstGeom prst="flowChartDocumen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de-DE" sz="1400" dirty="0" smtClean="0"/>
              <a:t>General </a:t>
            </a:r>
            <a:r>
              <a:rPr lang="de-DE" sz="1400" dirty="0" err="1" smtClean="0"/>
              <a:t>Trainingplan</a:t>
            </a:r>
            <a:endParaRPr lang="de-DE" sz="1400" dirty="0"/>
          </a:p>
        </p:txBody>
      </p:sp>
      <p:sp>
        <p:nvSpPr>
          <p:cNvPr id="44" name="Flussdiagramm: Dokument 43"/>
          <p:cNvSpPr/>
          <p:nvPr/>
        </p:nvSpPr>
        <p:spPr>
          <a:xfrm>
            <a:off x="7876492" y="2372065"/>
            <a:ext cx="1080120" cy="539473"/>
          </a:xfrm>
          <a:prstGeom prst="flowChartDocumen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de-DE" sz="1400" dirty="0" err="1" smtClean="0"/>
              <a:t>Ind</a:t>
            </a:r>
            <a:r>
              <a:rPr lang="de-DE" sz="1400" dirty="0" smtClean="0"/>
              <a:t>. Training</a:t>
            </a:r>
          </a:p>
          <a:p>
            <a:pPr algn="ctr"/>
            <a:r>
              <a:rPr lang="de-DE" sz="1400" dirty="0" smtClean="0"/>
              <a:t>Plan</a:t>
            </a:r>
            <a:endParaRPr lang="de-DE" sz="1400" dirty="0"/>
          </a:p>
        </p:txBody>
      </p:sp>
      <p:sp>
        <p:nvSpPr>
          <p:cNvPr id="45" name="Flussdiagramm: Dokument 44"/>
          <p:cNvSpPr/>
          <p:nvPr/>
        </p:nvSpPr>
        <p:spPr>
          <a:xfrm>
            <a:off x="5251633" y="4017185"/>
            <a:ext cx="1080120" cy="539473"/>
          </a:xfrm>
          <a:prstGeom prst="flowChartDocumen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de-DE" sz="1400" dirty="0" err="1" smtClean="0"/>
              <a:t>Contract</a:t>
            </a:r>
            <a:endParaRPr lang="de-DE" sz="1400" dirty="0"/>
          </a:p>
        </p:txBody>
      </p:sp>
      <p:sp>
        <p:nvSpPr>
          <p:cNvPr id="46" name="Pfeil nach links 45"/>
          <p:cNvSpPr/>
          <p:nvPr/>
        </p:nvSpPr>
        <p:spPr>
          <a:xfrm>
            <a:off x="2164566" y="3202665"/>
            <a:ext cx="4416784"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7" name="Textfeld 46"/>
          <p:cNvSpPr txBox="1"/>
          <p:nvPr/>
        </p:nvSpPr>
        <p:spPr>
          <a:xfrm>
            <a:off x="3107912" y="2849441"/>
            <a:ext cx="2621423" cy="369332"/>
          </a:xfrm>
          <a:prstGeom prst="rect">
            <a:avLst/>
          </a:prstGeom>
          <a:noFill/>
        </p:spPr>
        <p:txBody>
          <a:bodyPr wrap="none" rtlCol="0">
            <a:spAutoFit/>
          </a:bodyPr>
          <a:lstStyle/>
          <a:p>
            <a:r>
              <a:rPr lang="de-DE" dirty="0" err="1" smtClean="0"/>
              <a:t>Registering</a:t>
            </a:r>
            <a:r>
              <a:rPr lang="de-DE" dirty="0" smtClean="0"/>
              <a:t> </a:t>
            </a:r>
            <a:r>
              <a:rPr lang="de-DE" dirty="0" err="1" smtClean="0"/>
              <a:t>of</a:t>
            </a:r>
            <a:r>
              <a:rPr lang="de-DE" dirty="0" smtClean="0"/>
              <a:t> </a:t>
            </a:r>
            <a:r>
              <a:rPr lang="de-DE" dirty="0" err="1" smtClean="0"/>
              <a:t>apprentices</a:t>
            </a:r>
            <a:endParaRPr lang="de-DE" dirty="0"/>
          </a:p>
        </p:txBody>
      </p:sp>
      <p:sp>
        <p:nvSpPr>
          <p:cNvPr id="48" name="Flussdiagramm: Dokument 47"/>
          <p:cNvSpPr/>
          <p:nvPr/>
        </p:nvSpPr>
        <p:spPr>
          <a:xfrm>
            <a:off x="1000316" y="2008020"/>
            <a:ext cx="1164250" cy="539473"/>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t>Framework</a:t>
            </a:r>
          </a:p>
          <a:p>
            <a:pPr algn="ctr"/>
            <a:r>
              <a:rPr lang="de-DE" sz="1400" dirty="0" smtClean="0"/>
              <a:t>Curriculum</a:t>
            </a:r>
            <a:endParaRPr lang="de-DE" sz="1400" dirty="0"/>
          </a:p>
        </p:txBody>
      </p:sp>
      <p:cxnSp>
        <p:nvCxnSpPr>
          <p:cNvPr id="51" name="Gerade Verbindung mit Pfeil 50"/>
          <p:cNvCxnSpPr>
            <a:stCxn id="45" idx="1"/>
          </p:cNvCxnSpPr>
          <p:nvPr/>
        </p:nvCxnSpPr>
        <p:spPr>
          <a:xfrm flipH="1" flipV="1">
            <a:off x="4663863" y="3662705"/>
            <a:ext cx="587770" cy="624217"/>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52" name="Gerade Verbindung mit Pfeil 51"/>
          <p:cNvCxnSpPr>
            <a:stCxn id="8" idx="1"/>
            <a:endCxn id="45" idx="3"/>
          </p:cNvCxnSpPr>
          <p:nvPr/>
        </p:nvCxnSpPr>
        <p:spPr>
          <a:xfrm flipH="1">
            <a:off x="6331753" y="3329138"/>
            <a:ext cx="374858" cy="957784"/>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54" name="Gerade Verbindung mit Pfeil 53"/>
          <p:cNvCxnSpPr/>
          <p:nvPr/>
        </p:nvCxnSpPr>
        <p:spPr>
          <a:xfrm>
            <a:off x="5868144" y="1556792"/>
            <a:ext cx="0" cy="2418551"/>
          </a:xfrm>
          <a:prstGeom prst="straightConnector1">
            <a:avLst/>
          </a:prstGeom>
          <a:ln w="19050">
            <a:headEnd type="triangle"/>
            <a:tailEnd type="none"/>
          </a:ln>
        </p:spPr>
        <p:style>
          <a:lnRef idx="1">
            <a:schemeClr val="dk1"/>
          </a:lnRef>
          <a:fillRef idx="0">
            <a:schemeClr val="dk1"/>
          </a:fillRef>
          <a:effectRef idx="0">
            <a:schemeClr val="dk1"/>
          </a:effectRef>
          <a:fontRef idx="minor">
            <a:schemeClr val="tx1"/>
          </a:fontRef>
        </p:style>
      </p:cxnSp>
      <p:sp>
        <p:nvSpPr>
          <p:cNvPr id="56" name="Flussdiagramm: Dokument 55"/>
          <p:cNvSpPr/>
          <p:nvPr/>
        </p:nvSpPr>
        <p:spPr>
          <a:xfrm>
            <a:off x="608266" y="3757970"/>
            <a:ext cx="1080120" cy="539473"/>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t>Additional Modules</a:t>
            </a:r>
            <a:endParaRPr lang="de-DE" sz="1400" dirty="0"/>
          </a:p>
        </p:txBody>
      </p:sp>
      <p:sp>
        <p:nvSpPr>
          <p:cNvPr id="57" name="Flussdiagramm: Dokument 56"/>
          <p:cNvSpPr/>
          <p:nvPr/>
        </p:nvSpPr>
        <p:spPr>
          <a:xfrm>
            <a:off x="2331062" y="2008020"/>
            <a:ext cx="1164250" cy="784217"/>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t>Standards </a:t>
            </a:r>
            <a:br>
              <a:rPr lang="de-DE" sz="1400" dirty="0" smtClean="0"/>
            </a:br>
            <a:r>
              <a:rPr lang="de-DE" sz="1400" dirty="0" err="1" smtClean="0"/>
              <a:t>for</a:t>
            </a:r>
            <a:r>
              <a:rPr lang="de-DE" sz="1400" dirty="0" smtClean="0"/>
              <a:t> </a:t>
            </a:r>
            <a:r>
              <a:rPr lang="de-DE" sz="1400" dirty="0" err="1" smtClean="0"/>
              <a:t>school</a:t>
            </a:r>
            <a:endParaRPr lang="de-DE" sz="1400" dirty="0" smtClean="0"/>
          </a:p>
          <a:p>
            <a:pPr algn="ctr"/>
            <a:r>
              <a:rPr lang="de-DE" sz="1400" dirty="0" err="1" smtClean="0"/>
              <a:t>curricula</a:t>
            </a:r>
            <a:endParaRPr lang="de-DE" sz="1400" dirty="0"/>
          </a:p>
        </p:txBody>
      </p:sp>
      <p:sp>
        <p:nvSpPr>
          <p:cNvPr id="58" name="Fensterinhalt vertikal verschieben 57"/>
          <p:cNvSpPr/>
          <p:nvPr/>
        </p:nvSpPr>
        <p:spPr>
          <a:xfrm>
            <a:off x="827584" y="5565016"/>
            <a:ext cx="1503478" cy="743381"/>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t>School </a:t>
            </a:r>
            <a:r>
              <a:rPr lang="de-DE" sz="1400" dirty="0" err="1" smtClean="0"/>
              <a:t>leaving</a:t>
            </a:r>
            <a:endParaRPr lang="de-DE" sz="1400" dirty="0" smtClean="0"/>
          </a:p>
          <a:p>
            <a:pPr algn="ctr"/>
            <a:r>
              <a:rPr lang="de-DE" sz="1400" dirty="0" err="1" smtClean="0"/>
              <a:t>certificate</a:t>
            </a:r>
            <a:endParaRPr lang="de-DE" sz="1400" dirty="0"/>
          </a:p>
        </p:txBody>
      </p:sp>
      <p:sp>
        <p:nvSpPr>
          <p:cNvPr id="59" name="Fensterinhalt vertikal verschieben 58"/>
          <p:cNvSpPr/>
          <p:nvPr/>
        </p:nvSpPr>
        <p:spPr>
          <a:xfrm>
            <a:off x="6155552" y="4758768"/>
            <a:ext cx="1478749" cy="585309"/>
          </a:xfrm>
          <a:prstGeom prst="verticalScroll">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de-DE" sz="1400" dirty="0" smtClean="0"/>
              <a:t>Interim </a:t>
            </a:r>
          </a:p>
          <a:p>
            <a:pPr algn="ctr"/>
            <a:r>
              <a:rPr lang="de-DE" sz="1400" dirty="0" err="1" smtClean="0"/>
              <a:t>exam</a:t>
            </a:r>
            <a:endParaRPr lang="de-DE" sz="1400" dirty="0"/>
          </a:p>
        </p:txBody>
      </p:sp>
      <p:sp>
        <p:nvSpPr>
          <p:cNvPr id="60" name="Fensterinhalt vertikal verschieben 59"/>
          <p:cNvSpPr/>
          <p:nvPr/>
        </p:nvSpPr>
        <p:spPr>
          <a:xfrm>
            <a:off x="6155552" y="5475068"/>
            <a:ext cx="1530535" cy="636602"/>
          </a:xfrm>
          <a:prstGeom prst="verticalScroll">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de-DE" sz="1400" dirty="0" err="1" smtClean="0"/>
              <a:t>Apprenticeship</a:t>
            </a:r>
            <a:endParaRPr lang="de-DE" sz="1400" dirty="0" smtClean="0"/>
          </a:p>
          <a:p>
            <a:pPr algn="ctr"/>
            <a:r>
              <a:rPr lang="de-DE" sz="1400" dirty="0" err="1" smtClean="0"/>
              <a:t>leaving</a:t>
            </a:r>
            <a:r>
              <a:rPr lang="de-DE" sz="1400" dirty="0" smtClean="0"/>
              <a:t> </a:t>
            </a:r>
            <a:r>
              <a:rPr lang="de-DE" sz="1400" dirty="0" err="1" smtClean="0"/>
              <a:t>exam</a:t>
            </a:r>
            <a:endParaRPr lang="de-DE" sz="1400" dirty="0"/>
          </a:p>
        </p:txBody>
      </p:sp>
      <p:sp>
        <p:nvSpPr>
          <p:cNvPr id="61" name="Fensterinhalt vertikal verschieben 60"/>
          <p:cNvSpPr/>
          <p:nvPr/>
        </p:nvSpPr>
        <p:spPr>
          <a:xfrm>
            <a:off x="827584" y="4745822"/>
            <a:ext cx="1503478" cy="705571"/>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smtClean="0"/>
              <a:t>Certicates</a:t>
            </a:r>
            <a:r>
              <a:rPr lang="de-DE" sz="1400" dirty="0" smtClean="0"/>
              <a:t> per </a:t>
            </a:r>
            <a:r>
              <a:rPr lang="de-DE" sz="1400" dirty="0" err="1" smtClean="0"/>
              <a:t>year</a:t>
            </a:r>
            <a:endParaRPr lang="de-DE" sz="1400" dirty="0"/>
          </a:p>
        </p:txBody>
      </p:sp>
      <p:sp>
        <p:nvSpPr>
          <p:cNvPr id="62" name="Flussdiagramm: Dokument 61"/>
          <p:cNvSpPr/>
          <p:nvPr/>
        </p:nvSpPr>
        <p:spPr>
          <a:xfrm>
            <a:off x="2895462" y="4700864"/>
            <a:ext cx="1080120" cy="539473"/>
          </a:xfrm>
          <a:prstGeom prst="flowChartDocumen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de-DE" sz="1400" dirty="0" smtClean="0"/>
              <a:t>Report</a:t>
            </a:r>
            <a:endParaRPr lang="de-DE" sz="1400" dirty="0"/>
          </a:p>
        </p:txBody>
      </p:sp>
      <p:grpSp>
        <p:nvGrpSpPr>
          <p:cNvPr id="11" name="Gruppieren 10"/>
          <p:cNvGrpSpPr/>
          <p:nvPr/>
        </p:nvGrpSpPr>
        <p:grpSpPr>
          <a:xfrm>
            <a:off x="2843808" y="5149973"/>
            <a:ext cx="2575011" cy="1142256"/>
            <a:chOff x="2915816" y="4586645"/>
            <a:chExt cx="2160240" cy="1074603"/>
          </a:xfrm>
        </p:grpSpPr>
        <p:sp>
          <p:nvSpPr>
            <p:cNvPr id="2" name="Ellipse 1"/>
            <p:cNvSpPr/>
            <p:nvPr/>
          </p:nvSpPr>
          <p:spPr>
            <a:xfrm>
              <a:off x="2915816" y="4892486"/>
              <a:ext cx="864096" cy="3905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smtClean="0"/>
                <a:t>Staff</a:t>
              </a:r>
              <a:endParaRPr lang="de-DE" sz="1400" dirty="0"/>
            </a:p>
          </p:txBody>
        </p:sp>
        <p:sp>
          <p:nvSpPr>
            <p:cNvPr id="49" name="Ellipse 48"/>
            <p:cNvSpPr/>
            <p:nvPr/>
          </p:nvSpPr>
          <p:spPr>
            <a:xfrm>
              <a:off x="3527685" y="5280547"/>
              <a:ext cx="936501" cy="338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smtClean="0"/>
                <a:t>Teacher</a:t>
              </a:r>
              <a:endParaRPr lang="de-DE" sz="1400" dirty="0"/>
            </a:p>
          </p:txBody>
        </p:sp>
        <p:sp>
          <p:nvSpPr>
            <p:cNvPr id="50" name="Ellipse 49"/>
            <p:cNvSpPr/>
            <p:nvPr/>
          </p:nvSpPr>
          <p:spPr>
            <a:xfrm>
              <a:off x="4162719" y="4870214"/>
              <a:ext cx="913337" cy="3915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t>Trainer</a:t>
              </a:r>
              <a:endParaRPr lang="de-DE" sz="1400" dirty="0"/>
            </a:p>
          </p:txBody>
        </p:sp>
        <p:sp>
          <p:nvSpPr>
            <p:cNvPr id="3" name="Ellipse 2"/>
            <p:cNvSpPr/>
            <p:nvPr/>
          </p:nvSpPr>
          <p:spPr>
            <a:xfrm>
              <a:off x="2915816" y="4586645"/>
              <a:ext cx="2160240" cy="107460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3" name="Flussdiagramm: Dokument 52"/>
          <p:cNvSpPr/>
          <p:nvPr/>
        </p:nvSpPr>
        <p:spPr>
          <a:xfrm>
            <a:off x="7665869" y="4219295"/>
            <a:ext cx="1080120" cy="539473"/>
          </a:xfrm>
          <a:prstGeom prst="flowChartDocumen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de-DE" sz="1400" dirty="0" err="1" smtClean="0"/>
              <a:t>Diary</a:t>
            </a:r>
            <a:endParaRPr lang="de-DE" sz="1400" dirty="0"/>
          </a:p>
        </p:txBody>
      </p:sp>
      <p:sp>
        <p:nvSpPr>
          <p:cNvPr id="66" name="Pfeil nach links und rechts 65"/>
          <p:cNvSpPr/>
          <p:nvPr/>
        </p:nvSpPr>
        <p:spPr>
          <a:xfrm>
            <a:off x="3258579" y="923143"/>
            <a:ext cx="1512168" cy="847859"/>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sz="1200" dirty="0" smtClean="0"/>
              <a:t>Timing </a:t>
            </a:r>
            <a:r>
              <a:rPr lang="de-DE" sz="1200" dirty="0" err="1" smtClean="0"/>
              <a:t>of</a:t>
            </a:r>
            <a:r>
              <a:rPr lang="de-DE" sz="1200" dirty="0" smtClean="0"/>
              <a:t> </a:t>
            </a:r>
            <a:r>
              <a:rPr lang="de-DE" sz="1200" dirty="0" err="1" smtClean="0"/>
              <a:t>the</a:t>
            </a:r>
            <a:r>
              <a:rPr lang="de-DE" sz="1200" dirty="0" smtClean="0"/>
              <a:t> </a:t>
            </a:r>
            <a:r>
              <a:rPr lang="de-DE" sz="1200" dirty="0" err="1" smtClean="0"/>
              <a:t>alternance</a:t>
            </a:r>
            <a:endParaRPr lang="de-DE" sz="1200" dirty="0"/>
          </a:p>
        </p:txBody>
      </p:sp>
      <p:sp>
        <p:nvSpPr>
          <p:cNvPr id="67" name="Flussdiagramm: Dokument 66"/>
          <p:cNvSpPr/>
          <p:nvPr/>
        </p:nvSpPr>
        <p:spPr>
          <a:xfrm>
            <a:off x="1875132" y="3768337"/>
            <a:ext cx="1080120" cy="539473"/>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t>School </a:t>
            </a:r>
            <a:r>
              <a:rPr lang="de-DE" sz="1400" dirty="0" err="1" smtClean="0"/>
              <a:t>curriculum</a:t>
            </a:r>
            <a:endParaRPr lang="de-DE" sz="1400" dirty="0"/>
          </a:p>
        </p:txBody>
      </p:sp>
      <p:sp>
        <p:nvSpPr>
          <p:cNvPr id="14" name="Titel 13"/>
          <p:cNvSpPr>
            <a:spLocks noGrp="1"/>
          </p:cNvSpPr>
          <p:nvPr>
            <p:ph type="title"/>
          </p:nvPr>
        </p:nvSpPr>
        <p:spPr/>
        <p:txBody>
          <a:bodyPr/>
          <a:lstStyle/>
          <a:p>
            <a:r>
              <a:rPr lang="de-DE" b="1" dirty="0" smtClean="0"/>
              <a:t>Dual VET in Germany</a:t>
            </a:r>
            <a:endParaRPr lang="de-DE" b="1" dirty="0"/>
          </a:p>
        </p:txBody>
      </p:sp>
    </p:spTree>
    <p:extLst>
      <p:ext uri="{BB962C8B-B14F-4D97-AF65-F5344CB8AC3E}">
        <p14:creationId xmlns:p14="http://schemas.microsoft.com/office/powerpoint/2010/main" val="22117140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506006" y="1050096"/>
            <a:ext cx="2088233"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smtClean="0"/>
              <a:t>Education Authority</a:t>
            </a:r>
          </a:p>
          <a:p>
            <a:r>
              <a:rPr lang="de-DE" dirty="0" err="1" smtClean="0"/>
              <a:t>for</a:t>
            </a:r>
            <a:r>
              <a:rPr lang="de-DE" dirty="0" smtClean="0"/>
              <a:t> VET (HIBB)</a:t>
            </a:r>
            <a:endParaRPr lang="de-DE" dirty="0"/>
          </a:p>
        </p:txBody>
      </p:sp>
      <p:sp>
        <p:nvSpPr>
          <p:cNvPr id="6" name="Textfeld 5"/>
          <p:cNvSpPr txBox="1"/>
          <p:nvPr/>
        </p:nvSpPr>
        <p:spPr>
          <a:xfrm>
            <a:off x="506006" y="1888285"/>
            <a:ext cx="1512168"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smtClean="0"/>
              <a:t>VET </a:t>
            </a:r>
            <a:r>
              <a:rPr lang="de-DE" dirty="0" err="1" smtClean="0"/>
              <a:t>school</a:t>
            </a:r>
            <a:endParaRPr lang="de-DE" dirty="0"/>
          </a:p>
        </p:txBody>
      </p:sp>
      <p:sp>
        <p:nvSpPr>
          <p:cNvPr id="8" name="Textfeld 7"/>
          <p:cNvSpPr txBox="1"/>
          <p:nvPr/>
        </p:nvSpPr>
        <p:spPr>
          <a:xfrm>
            <a:off x="6801228" y="1858934"/>
            <a:ext cx="1515187"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smtClean="0"/>
              <a:t>Companies</a:t>
            </a:r>
            <a:endParaRPr lang="de-DE" dirty="0"/>
          </a:p>
        </p:txBody>
      </p:sp>
      <p:sp>
        <p:nvSpPr>
          <p:cNvPr id="14" name="Flussdiagramm: Alternativer Prozess 13">
            <a:hlinkClick r:id="rId2" action="ppaction://hlinkfile"/>
          </p:cNvPr>
          <p:cNvSpPr/>
          <p:nvPr/>
        </p:nvSpPr>
        <p:spPr>
          <a:xfrm>
            <a:off x="3329124" y="5229200"/>
            <a:ext cx="2160240" cy="76992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LOK</a:t>
            </a:r>
          </a:p>
          <a:p>
            <a:pPr algn="ctr"/>
            <a:r>
              <a:rPr lang="de-DE" dirty="0" smtClean="0"/>
              <a:t>Learning </a:t>
            </a:r>
            <a:r>
              <a:rPr lang="de-DE" dirty="0" err="1" smtClean="0"/>
              <a:t>site</a:t>
            </a:r>
            <a:r>
              <a:rPr lang="de-DE" dirty="0" smtClean="0"/>
              <a:t> </a:t>
            </a:r>
            <a:r>
              <a:rPr lang="de-DE" dirty="0" err="1" smtClean="0"/>
              <a:t>cooperation</a:t>
            </a:r>
            <a:endParaRPr lang="de-DE" dirty="0"/>
          </a:p>
        </p:txBody>
      </p:sp>
      <p:sp>
        <p:nvSpPr>
          <p:cNvPr id="15" name="Ellipse 14"/>
          <p:cNvSpPr/>
          <p:nvPr/>
        </p:nvSpPr>
        <p:spPr>
          <a:xfrm>
            <a:off x="592820" y="5227475"/>
            <a:ext cx="1728192"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smtClean="0"/>
              <a:t>Teachers</a:t>
            </a:r>
            <a:endParaRPr lang="de-DE" dirty="0"/>
          </a:p>
        </p:txBody>
      </p:sp>
      <p:sp>
        <p:nvSpPr>
          <p:cNvPr id="17" name="Pfeil nach rechts 16"/>
          <p:cNvSpPr/>
          <p:nvPr/>
        </p:nvSpPr>
        <p:spPr>
          <a:xfrm>
            <a:off x="2465028" y="5443499"/>
            <a:ext cx="79208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Ellipse 54"/>
          <p:cNvSpPr/>
          <p:nvPr/>
        </p:nvSpPr>
        <p:spPr>
          <a:xfrm>
            <a:off x="6476063" y="5250334"/>
            <a:ext cx="1728192"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Trainers</a:t>
            </a:r>
            <a:endParaRPr lang="de-DE" dirty="0"/>
          </a:p>
        </p:txBody>
      </p:sp>
      <p:sp>
        <p:nvSpPr>
          <p:cNvPr id="18" name="Pfeil nach links 17"/>
          <p:cNvSpPr/>
          <p:nvPr/>
        </p:nvSpPr>
        <p:spPr>
          <a:xfrm>
            <a:off x="5561372" y="5443499"/>
            <a:ext cx="857692"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Flussdiagramm: Alternativer Prozess 18"/>
          <p:cNvSpPr/>
          <p:nvPr/>
        </p:nvSpPr>
        <p:spPr>
          <a:xfrm>
            <a:off x="3375484" y="2704948"/>
            <a:ext cx="2016224" cy="47483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School </a:t>
            </a:r>
            <a:r>
              <a:rPr lang="de-DE" dirty="0" err="1" smtClean="0"/>
              <a:t>board</a:t>
            </a:r>
            <a:endParaRPr lang="de-DE" dirty="0"/>
          </a:p>
        </p:txBody>
      </p:sp>
      <p:sp>
        <p:nvSpPr>
          <p:cNvPr id="20" name="Textfeld 19"/>
          <p:cNvSpPr txBox="1"/>
          <p:nvPr/>
        </p:nvSpPr>
        <p:spPr>
          <a:xfrm>
            <a:off x="3275856" y="3288404"/>
            <a:ext cx="2520280" cy="1169551"/>
          </a:xfrm>
          <a:prstGeom prst="rect">
            <a:avLst/>
          </a:prstGeom>
          <a:noFill/>
        </p:spPr>
        <p:txBody>
          <a:bodyPr wrap="square" rtlCol="0">
            <a:spAutoFit/>
          </a:bodyPr>
          <a:lstStyle/>
          <a:p>
            <a:r>
              <a:rPr lang="de-DE" sz="1400" dirty="0" err="1" smtClean="0"/>
              <a:t>Principle</a:t>
            </a:r>
            <a:r>
              <a:rPr lang="de-DE" sz="1400" dirty="0" smtClean="0"/>
              <a:t> </a:t>
            </a:r>
            <a:r>
              <a:rPr lang="de-DE" sz="1400" dirty="0" err="1" smtClean="0"/>
              <a:t>and</a:t>
            </a:r>
            <a:r>
              <a:rPr lang="de-DE" sz="1400" dirty="0" smtClean="0"/>
              <a:t> </a:t>
            </a:r>
            <a:r>
              <a:rPr lang="de-DE" sz="1400" dirty="0" err="1" smtClean="0"/>
              <a:t>representatives</a:t>
            </a:r>
            <a:r>
              <a:rPr lang="de-DE" sz="1400" dirty="0" smtClean="0"/>
              <a:t> </a:t>
            </a:r>
            <a:r>
              <a:rPr lang="de-DE" sz="1400" dirty="0" err="1" smtClean="0"/>
              <a:t>of</a:t>
            </a:r>
            <a:endParaRPr lang="de-DE" sz="1400" dirty="0" smtClean="0"/>
          </a:p>
          <a:p>
            <a:r>
              <a:rPr lang="de-DE" sz="1400" dirty="0" smtClean="0"/>
              <a:t>- </a:t>
            </a:r>
            <a:r>
              <a:rPr lang="de-DE" sz="1400" dirty="0" err="1" smtClean="0"/>
              <a:t>teachers</a:t>
            </a:r>
            <a:r>
              <a:rPr lang="de-DE" sz="1400" dirty="0" smtClean="0"/>
              <a:t> : 3</a:t>
            </a:r>
          </a:p>
          <a:p>
            <a:r>
              <a:rPr lang="de-DE" sz="1400" dirty="0" smtClean="0"/>
              <a:t>- </a:t>
            </a:r>
            <a:r>
              <a:rPr lang="de-DE" sz="1400" dirty="0" err="1" smtClean="0"/>
              <a:t>employers</a:t>
            </a:r>
            <a:r>
              <a:rPr lang="de-DE" sz="1400" dirty="0" smtClean="0"/>
              <a:t>: 3</a:t>
            </a:r>
          </a:p>
          <a:p>
            <a:r>
              <a:rPr lang="de-DE" sz="1400" dirty="0" smtClean="0"/>
              <a:t>- </a:t>
            </a:r>
            <a:r>
              <a:rPr lang="de-DE" sz="1400" dirty="0" err="1" smtClean="0"/>
              <a:t>trade</a:t>
            </a:r>
            <a:r>
              <a:rPr lang="de-DE" sz="1400" dirty="0" smtClean="0"/>
              <a:t> </a:t>
            </a:r>
            <a:r>
              <a:rPr lang="de-DE" sz="1400" dirty="0" err="1" smtClean="0"/>
              <a:t>unions</a:t>
            </a:r>
            <a:r>
              <a:rPr lang="de-DE" sz="1400" dirty="0" smtClean="0"/>
              <a:t>: 3</a:t>
            </a:r>
          </a:p>
          <a:p>
            <a:r>
              <a:rPr lang="de-DE" sz="1400" dirty="0" smtClean="0"/>
              <a:t>- </a:t>
            </a:r>
            <a:r>
              <a:rPr lang="de-DE" sz="1400" dirty="0" err="1" smtClean="0"/>
              <a:t>students</a:t>
            </a:r>
            <a:r>
              <a:rPr lang="de-DE" sz="1400" dirty="0" smtClean="0"/>
              <a:t>: 2</a:t>
            </a:r>
          </a:p>
        </p:txBody>
      </p:sp>
      <p:sp>
        <p:nvSpPr>
          <p:cNvPr id="23" name="Sechseck 22"/>
          <p:cNvSpPr/>
          <p:nvPr/>
        </p:nvSpPr>
        <p:spPr>
          <a:xfrm>
            <a:off x="3635896" y="1858663"/>
            <a:ext cx="1310950" cy="583456"/>
          </a:xfrm>
          <a:prstGeom prst="hexagon">
            <a:avLst/>
          </a:prstGeom>
        </p:spPr>
        <p:style>
          <a:lnRef idx="1">
            <a:schemeClr val="dk1"/>
          </a:lnRef>
          <a:fillRef idx="2">
            <a:schemeClr val="dk1"/>
          </a:fillRef>
          <a:effectRef idx="1">
            <a:schemeClr val="dk1"/>
          </a:effectRef>
          <a:fontRef idx="minor">
            <a:schemeClr val="dk1"/>
          </a:fontRef>
        </p:style>
        <p:txBody>
          <a:bodyPr rtlCol="0" anchor="ctr"/>
          <a:lstStyle/>
          <a:p>
            <a:pPr algn="ctr"/>
            <a:r>
              <a:rPr lang="de-DE" sz="1400" dirty="0" smtClean="0"/>
              <a:t>Strategic </a:t>
            </a:r>
            <a:r>
              <a:rPr lang="de-DE" sz="1400" dirty="0" err="1" smtClean="0"/>
              <a:t>aims</a:t>
            </a:r>
            <a:endParaRPr lang="de-DE" sz="1400" dirty="0"/>
          </a:p>
        </p:txBody>
      </p:sp>
      <p:sp>
        <p:nvSpPr>
          <p:cNvPr id="63" name="Sechseck 62"/>
          <p:cNvSpPr/>
          <p:nvPr/>
        </p:nvSpPr>
        <p:spPr>
          <a:xfrm>
            <a:off x="3557969" y="4457955"/>
            <a:ext cx="1466804" cy="583456"/>
          </a:xfrm>
          <a:prstGeom prst="hexagon">
            <a:avLst/>
          </a:prstGeom>
        </p:spPr>
        <p:style>
          <a:lnRef idx="1">
            <a:schemeClr val="dk1"/>
          </a:lnRef>
          <a:fillRef idx="2">
            <a:schemeClr val="dk1"/>
          </a:fillRef>
          <a:effectRef idx="1">
            <a:schemeClr val="dk1"/>
          </a:effectRef>
          <a:fontRef idx="minor">
            <a:schemeClr val="dk1"/>
          </a:fontRef>
        </p:style>
        <p:txBody>
          <a:bodyPr rtlCol="0" anchor="ctr"/>
          <a:lstStyle/>
          <a:p>
            <a:pPr algn="ctr"/>
            <a:r>
              <a:rPr lang="de-DE" sz="1400" dirty="0" smtClean="0"/>
              <a:t>Operational </a:t>
            </a:r>
            <a:r>
              <a:rPr lang="de-DE" sz="1400" dirty="0" err="1" smtClean="0"/>
              <a:t>aims</a:t>
            </a:r>
            <a:endParaRPr lang="de-DE" sz="1400" dirty="0"/>
          </a:p>
        </p:txBody>
      </p:sp>
      <p:sp>
        <p:nvSpPr>
          <p:cNvPr id="2" name="Titel 1"/>
          <p:cNvSpPr>
            <a:spLocks noGrp="1"/>
          </p:cNvSpPr>
          <p:nvPr>
            <p:ph type="title"/>
          </p:nvPr>
        </p:nvSpPr>
        <p:spPr/>
        <p:txBody>
          <a:bodyPr/>
          <a:lstStyle/>
          <a:p>
            <a:r>
              <a:rPr lang="de-DE" b="1" dirty="0" smtClean="0"/>
              <a:t>Dual </a:t>
            </a:r>
            <a:r>
              <a:rPr lang="de-DE" b="1" dirty="0" err="1" smtClean="0"/>
              <a:t>Collaboration</a:t>
            </a:r>
            <a:r>
              <a:rPr lang="de-DE" b="1" baseline="0" dirty="0" smtClean="0"/>
              <a:t> School - Company</a:t>
            </a:r>
            <a:endParaRPr lang="de-DE" b="1" dirty="0"/>
          </a:p>
        </p:txBody>
      </p:sp>
      <p:sp>
        <p:nvSpPr>
          <p:cNvPr id="16" name="Textfeld 15"/>
          <p:cNvSpPr txBox="1"/>
          <p:nvPr/>
        </p:nvSpPr>
        <p:spPr>
          <a:xfrm>
            <a:off x="6801227" y="1188595"/>
            <a:ext cx="1515187"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smtClean="0"/>
              <a:t>Chambers</a:t>
            </a:r>
            <a:endParaRPr lang="de-DE" dirty="0"/>
          </a:p>
        </p:txBody>
      </p:sp>
      <p:sp>
        <p:nvSpPr>
          <p:cNvPr id="22" name="Textfeld 21"/>
          <p:cNvSpPr txBox="1"/>
          <p:nvPr/>
        </p:nvSpPr>
        <p:spPr>
          <a:xfrm>
            <a:off x="3014206" y="1050095"/>
            <a:ext cx="3043580" cy="578882"/>
          </a:xfrm>
          <a:prstGeom prst="round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de-DE" sz="1400" dirty="0" smtClean="0"/>
              <a:t>e.g. </a:t>
            </a:r>
            <a:r>
              <a:rPr lang="de-DE" sz="1400" dirty="0" err="1" smtClean="0"/>
              <a:t>alternance</a:t>
            </a:r>
            <a:r>
              <a:rPr lang="de-DE" sz="1400" dirty="0" smtClean="0"/>
              <a:t/>
            </a:r>
            <a:br>
              <a:rPr lang="de-DE" sz="1400" dirty="0" smtClean="0"/>
            </a:br>
            <a:r>
              <a:rPr lang="de-DE" sz="1400" dirty="0" err="1" smtClean="0"/>
              <a:t>ordinance</a:t>
            </a:r>
            <a:r>
              <a:rPr lang="de-DE" sz="1400" dirty="0" smtClean="0"/>
              <a:t> </a:t>
            </a:r>
            <a:r>
              <a:rPr lang="de-DE" sz="1400" dirty="0" err="1" smtClean="0"/>
              <a:t>specifications</a:t>
            </a:r>
            <a:endParaRPr lang="de-DE" sz="1400" dirty="0"/>
          </a:p>
        </p:txBody>
      </p:sp>
      <p:pic>
        <p:nvPicPr>
          <p:cNvPr id="24"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9" descr="SWOR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Grafik 25"/>
          <p:cNvPicPr/>
          <p:nvPr/>
        </p:nvPicPr>
        <p:blipFill>
          <a:blip r:embed="rId5">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Tree>
    <p:extLst>
      <p:ext uri="{BB962C8B-B14F-4D97-AF65-F5344CB8AC3E}">
        <p14:creationId xmlns:p14="http://schemas.microsoft.com/office/powerpoint/2010/main" val="33189676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ieren 4"/>
          <p:cNvGrpSpPr/>
          <p:nvPr/>
        </p:nvGrpSpPr>
        <p:grpSpPr>
          <a:xfrm>
            <a:off x="2442347" y="2511426"/>
            <a:ext cx="4168140" cy="3063240"/>
            <a:chOff x="0" y="0"/>
            <a:chExt cx="4168140" cy="3063240"/>
          </a:xfrm>
        </p:grpSpPr>
        <p:sp>
          <p:nvSpPr>
            <p:cNvPr id="6" name="Textfeld 1"/>
            <p:cNvSpPr txBox="1"/>
            <p:nvPr/>
          </p:nvSpPr>
          <p:spPr>
            <a:xfrm>
              <a:off x="0" y="1889760"/>
              <a:ext cx="4168140" cy="1173480"/>
            </a:xfrm>
            <a:prstGeom prst="rect">
              <a:avLst/>
            </a:prstGeom>
            <a:solidFill>
              <a:schemeClr val="lt1"/>
            </a:solidFill>
            <a:ln w="2857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p>
              <a:pPr algn="ctr">
                <a:spcAft>
                  <a:spcPts val="0"/>
                </a:spcAft>
              </a:pPr>
              <a:r>
                <a:rPr lang="de-DE" sz="2000">
                  <a:solidFill>
                    <a:srgbClr val="000000"/>
                  </a:solidFill>
                  <a:effectLst/>
                  <a:ea typeface="Times New Roman"/>
                  <a:cs typeface="Times New Roman"/>
                </a:rPr>
                <a:t>school of general education</a:t>
              </a:r>
              <a:endParaRPr lang="de-DE" sz="1200">
                <a:effectLst/>
                <a:latin typeface="Times New Roman"/>
                <a:ea typeface="Times New Roman"/>
              </a:endParaRPr>
            </a:p>
          </p:txBody>
        </p:sp>
        <p:sp>
          <p:nvSpPr>
            <p:cNvPr id="7" name="Textfeld 2"/>
            <p:cNvSpPr txBox="1"/>
            <p:nvPr/>
          </p:nvSpPr>
          <p:spPr>
            <a:xfrm>
              <a:off x="7620" y="0"/>
              <a:ext cx="1173480" cy="1828800"/>
            </a:xfrm>
            <a:prstGeom prst="rect">
              <a:avLst/>
            </a:prstGeom>
            <a:solidFill>
              <a:schemeClr val="lt1"/>
            </a:solidFill>
            <a:ln w="2857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p>
              <a:pPr>
                <a:spcAft>
                  <a:spcPts val="0"/>
                </a:spcAft>
              </a:pPr>
              <a:r>
                <a:rPr lang="de-DE" sz="2000">
                  <a:solidFill>
                    <a:srgbClr val="000000"/>
                  </a:solidFill>
                  <a:effectLst/>
                  <a:ea typeface="Times New Roman"/>
                  <a:cs typeface="Times New Roman"/>
                </a:rPr>
                <a:t>dual VET</a:t>
              </a:r>
              <a:endParaRPr lang="de-DE" sz="1200">
                <a:effectLst/>
                <a:latin typeface="Times New Roman"/>
                <a:ea typeface="Times New Roman"/>
              </a:endParaRPr>
            </a:p>
          </p:txBody>
        </p:sp>
        <p:sp>
          <p:nvSpPr>
            <p:cNvPr id="8" name="Textfeld 3"/>
            <p:cNvSpPr txBox="1"/>
            <p:nvPr/>
          </p:nvSpPr>
          <p:spPr>
            <a:xfrm>
              <a:off x="1958340" y="1123950"/>
              <a:ext cx="2194560" cy="704850"/>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t"/>
            <a:lstStyle/>
            <a:p>
              <a:pPr>
                <a:spcAft>
                  <a:spcPts val="0"/>
                </a:spcAft>
              </a:pPr>
              <a:r>
                <a:rPr lang="en-US" sz="1600" i="1">
                  <a:solidFill>
                    <a:srgbClr val="000000"/>
                  </a:solidFill>
                  <a:effectLst/>
                  <a:ea typeface="Times New Roman"/>
                  <a:cs typeface="Times New Roman"/>
                </a:rPr>
                <a:t>occupational preparation (dual form)</a:t>
              </a:r>
              <a:endParaRPr lang="de-DE" sz="1200">
                <a:effectLst/>
                <a:latin typeface="Times New Roman"/>
                <a:ea typeface="Times New Roman"/>
              </a:endParaRPr>
            </a:p>
          </p:txBody>
        </p:sp>
        <p:sp>
          <p:nvSpPr>
            <p:cNvPr id="9" name="Pfeil nach links 8"/>
            <p:cNvSpPr/>
            <p:nvPr/>
          </p:nvSpPr>
          <p:spPr>
            <a:xfrm>
              <a:off x="1203960" y="1059180"/>
              <a:ext cx="723900" cy="502920"/>
            </a:xfrm>
            <a:prstGeom prst="leftArrow">
              <a:avLst/>
            </a:prstGeom>
            <a:ln w="28575"/>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endParaRPr lang="de-DE"/>
            </a:p>
          </p:txBody>
        </p:sp>
      </p:grpSp>
      <p:sp>
        <p:nvSpPr>
          <p:cNvPr id="10" name="Textfeld 1"/>
          <p:cNvSpPr txBox="1"/>
          <p:nvPr/>
        </p:nvSpPr>
        <p:spPr>
          <a:xfrm>
            <a:off x="4374154" y="2511426"/>
            <a:ext cx="2190750" cy="108585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de-DE" sz="1400" b="1">
                <a:effectLst/>
                <a:ea typeface="Calibri"/>
                <a:cs typeface="Times New Roman"/>
              </a:rPr>
              <a:t>VET school</a:t>
            </a:r>
            <a:endParaRPr lang="de-DE" sz="1100">
              <a:effectLst/>
              <a:ea typeface="Calibri"/>
              <a:cs typeface="Times New Roman"/>
            </a:endParaRPr>
          </a:p>
          <a:p>
            <a:pPr>
              <a:lnSpc>
                <a:spcPct val="115000"/>
              </a:lnSpc>
              <a:spcAft>
                <a:spcPts val="1000"/>
              </a:spcAft>
            </a:pPr>
            <a:r>
              <a:rPr lang="de-DE" sz="1400" b="1">
                <a:effectLst/>
                <a:ea typeface="Calibri"/>
                <a:cs typeface="Times New Roman"/>
              </a:rPr>
              <a:t>BSW Hamburg-Eimsbüttel</a:t>
            </a:r>
            <a:endParaRPr lang="de-DE" sz="1100">
              <a:effectLst/>
              <a:ea typeface="Calibri"/>
              <a:cs typeface="Times New Roman"/>
            </a:endParaRPr>
          </a:p>
        </p:txBody>
      </p:sp>
      <p:sp>
        <p:nvSpPr>
          <p:cNvPr id="11" name="Pfeil nach links und rechts 10"/>
          <p:cNvSpPr/>
          <p:nvPr/>
        </p:nvSpPr>
        <p:spPr>
          <a:xfrm>
            <a:off x="3677739" y="2674894"/>
            <a:ext cx="661035" cy="76200"/>
          </a:xfrm>
          <a:prstGeom prst="leftRightArrow">
            <a:avLst/>
          </a:prstGeom>
        </p:spPr>
        <p:style>
          <a:lnRef idx="2">
            <a:schemeClr val="accent3">
              <a:shade val="50000"/>
            </a:schemeClr>
          </a:lnRef>
          <a:fillRef idx="1">
            <a:schemeClr val="accent3"/>
          </a:fillRef>
          <a:effectRef idx="0">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 name="Titel 1"/>
          <p:cNvSpPr>
            <a:spLocks noGrp="1"/>
          </p:cNvSpPr>
          <p:nvPr>
            <p:ph type="title"/>
          </p:nvPr>
        </p:nvSpPr>
        <p:spPr/>
        <p:txBody>
          <a:bodyPr/>
          <a:lstStyle/>
          <a:p>
            <a:r>
              <a:rPr lang="de-DE" b="1" dirty="0" err="1" smtClean="0"/>
              <a:t>Challenges</a:t>
            </a:r>
            <a:r>
              <a:rPr lang="de-DE" b="1" baseline="0" dirty="0" smtClean="0"/>
              <a:t> in VET : </a:t>
            </a:r>
            <a:r>
              <a:rPr lang="de-DE" b="1" dirty="0" smtClean="0"/>
              <a:t>Transition </a:t>
            </a:r>
            <a:r>
              <a:rPr lang="de-DE" b="1" dirty="0" err="1" smtClean="0"/>
              <a:t>to</a:t>
            </a:r>
            <a:r>
              <a:rPr lang="de-DE" b="1" dirty="0" smtClean="0"/>
              <a:t> </a:t>
            </a:r>
            <a:r>
              <a:rPr lang="de-DE" b="1" dirty="0" err="1" smtClean="0"/>
              <a:t>the</a:t>
            </a:r>
            <a:r>
              <a:rPr lang="de-DE" b="1" dirty="0" smtClean="0"/>
              <a:t> Labour Market</a:t>
            </a:r>
            <a:endParaRPr lang="de-DE" b="1" dirty="0"/>
          </a:p>
        </p:txBody>
      </p:sp>
      <p:pic>
        <p:nvPicPr>
          <p:cNvPr id="1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descr="SWOR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fik 16"/>
          <p:cNvPicPr/>
          <p:nvPr/>
        </p:nvPicPr>
        <p:blipFill>
          <a:blip r:embed="rId5">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pic>
        <p:nvPicPr>
          <p:cNvPr id="13" name="Grafik 12" descr="Bildergebnis für Fabrik Bild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1609" y="454467"/>
            <a:ext cx="2090738" cy="2090738"/>
          </a:xfrm>
          <a:prstGeom prst="rect">
            <a:avLst/>
          </a:prstGeom>
          <a:noFill/>
          <a:extLst>
            <a:ext uri="{909E8E84-426E-40DD-AFC4-6F175D3DCCD1}">
              <a14:hiddenFill xmlns:a14="http://schemas.microsoft.com/office/drawing/2010/main">
                <a:solidFill>
                  <a:srgbClr val="FFFFFF"/>
                </a:solidFill>
              </a14:hiddenFill>
            </a:ext>
          </a:extLst>
        </p:spPr>
      </p:pic>
      <p:pic>
        <p:nvPicPr>
          <p:cNvPr id="3" name="Grafik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32240" y="984007"/>
            <a:ext cx="1589750" cy="2317397"/>
          </a:xfrm>
          <a:prstGeom prst="rect">
            <a:avLst/>
          </a:prstGeom>
        </p:spPr>
      </p:pic>
      <p:sp>
        <p:nvSpPr>
          <p:cNvPr id="4" name="Textfeld 3"/>
          <p:cNvSpPr txBox="1"/>
          <p:nvPr/>
        </p:nvSpPr>
        <p:spPr>
          <a:xfrm>
            <a:off x="8172400" y="2276872"/>
            <a:ext cx="504056" cy="923330"/>
          </a:xfrm>
          <a:prstGeom prst="rect">
            <a:avLst/>
          </a:prstGeom>
          <a:solidFill>
            <a:schemeClr val="bg1"/>
          </a:solidFill>
        </p:spPr>
        <p:txBody>
          <a:bodyPr wrap="square" rtlCol="0">
            <a:spAutoFit/>
          </a:bodyPr>
          <a:lstStyle/>
          <a:p>
            <a:endParaRPr lang="de-DE" dirty="0"/>
          </a:p>
          <a:p>
            <a:endParaRPr lang="de-DE" dirty="0" smtClean="0"/>
          </a:p>
          <a:p>
            <a:endParaRPr lang="de-DE" dirty="0"/>
          </a:p>
        </p:txBody>
      </p:sp>
      <p:sp>
        <p:nvSpPr>
          <p:cNvPr id="12" name="AutoShape 2" descr="Bildergebnis für Blitze Ic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028" name="Picture 4" descr="Bildergebnis für Blitze Icon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4488854" y="1117873"/>
            <a:ext cx="945123" cy="1024832"/>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6732240" y="3671901"/>
            <a:ext cx="2473865" cy="1200329"/>
          </a:xfrm>
          <a:prstGeom prst="rect">
            <a:avLst/>
          </a:prstGeom>
          <a:noFill/>
        </p:spPr>
        <p:txBody>
          <a:bodyPr wrap="square" rtlCol="0">
            <a:spAutoFit/>
          </a:bodyPr>
          <a:lstStyle/>
          <a:p>
            <a:r>
              <a:rPr lang="de-DE" dirty="0" smtClean="0">
                <a:solidFill>
                  <a:srgbClr val="FF0000"/>
                </a:solidFill>
              </a:rPr>
              <a:t>25% </a:t>
            </a:r>
            <a:r>
              <a:rPr lang="de-DE" dirty="0" err="1" smtClean="0">
                <a:solidFill>
                  <a:srgbClr val="FF0000"/>
                </a:solidFill>
              </a:rPr>
              <a:t>of</a:t>
            </a:r>
            <a:r>
              <a:rPr lang="de-DE" dirty="0" smtClean="0">
                <a:solidFill>
                  <a:srgbClr val="FF0000"/>
                </a:solidFill>
              </a:rPr>
              <a:t> </a:t>
            </a:r>
            <a:r>
              <a:rPr lang="de-DE" dirty="0" err="1" smtClean="0">
                <a:solidFill>
                  <a:srgbClr val="FF0000"/>
                </a:solidFill>
              </a:rPr>
              <a:t>one</a:t>
            </a:r>
            <a:r>
              <a:rPr lang="de-DE" dirty="0" smtClean="0">
                <a:solidFill>
                  <a:srgbClr val="FF0000"/>
                </a:solidFill>
              </a:rPr>
              <a:t> grade </a:t>
            </a:r>
            <a:br>
              <a:rPr lang="de-DE" dirty="0" smtClean="0">
                <a:solidFill>
                  <a:srgbClr val="FF0000"/>
                </a:solidFill>
              </a:rPr>
            </a:br>
            <a:r>
              <a:rPr lang="de-DE" dirty="0" smtClean="0">
                <a:solidFill>
                  <a:srgbClr val="FF0000"/>
                </a:solidFill>
              </a:rPr>
              <a:t>(</a:t>
            </a:r>
            <a:r>
              <a:rPr lang="de-DE" dirty="0" err="1" smtClean="0">
                <a:solidFill>
                  <a:srgbClr val="FF0000"/>
                </a:solidFill>
              </a:rPr>
              <a:t>weak</a:t>
            </a:r>
            <a:r>
              <a:rPr lang="de-DE" dirty="0" smtClean="0">
                <a:solidFill>
                  <a:srgbClr val="FF0000"/>
                </a:solidFill>
              </a:rPr>
              <a:t> </a:t>
            </a:r>
            <a:r>
              <a:rPr lang="de-DE" dirty="0" err="1" smtClean="0">
                <a:solidFill>
                  <a:srgbClr val="FF0000"/>
                </a:solidFill>
              </a:rPr>
              <a:t>pupils</a:t>
            </a:r>
            <a:r>
              <a:rPr lang="de-DE" dirty="0" smtClean="0">
                <a:solidFill>
                  <a:srgbClr val="FF0000"/>
                </a:solidFill>
              </a:rPr>
              <a:t>) </a:t>
            </a:r>
            <a:br>
              <a:rPr lang="de-DE" dirty="0" smtClean="0">
                <a:solidFill>
                  <a:srgbClr val="FF0000"/>
                </a:solidFill>
              </a:rPr>
            </a:br>
            <a:r>
              <a:rPr lang="de-DE" dirty="0" err="1" smtClean="0">
                <a:solidFill>
                  <a:srgbClr val="FF0000"/>
                </a:solidFill>
              </a:rPr>
              <a:t>don‘t</a:t>
            </a:r>
            <a:r>
              <a:rPr lang="de-DE" dirty="0" smtClean="0">
                <a:solidFill>
                  <a:srgbClr val="FF0000"/>
                </a:solidFill>
              </a:rPr>
              <a:t> </a:t>
            </a:r>
            <a:r>
              <a:rPr lang="de-DE" dirty="0" err="1" smtClean="0">
                <a:solidFill>
                  <a:srgbClr val="FF0000"/>
                </a:solidFill>
              </a:rPr>
              <a:t>get</a:t>
            </a:r>
            <a:r>
              <a:rPr lang="de-DE" dirty="0" smtClean="0">
                <a:solidFill>
                  <a:srgbClr val="FF0000"/>
                </a:solidFill>
              </a:rPr>
              <a:t> an </a:t>
            </a:r>
            <a:r>
              <a:rPr lang="de-DE" dirty="0" err="1" smtClean="0">
                <a:solidFill>
                  <a:srgbClr val="FF0000"/>
                </a:solidFill>
              </a:rPr>
              <a:t>apprenticeship</a:t>
            </a:r>
            <a:r>
              <a:rPr lang="de-DE" dirty="0" smtClean="0">
                <a:solidFill>
                  <a:srgbClr val="FF0000"/>
                </a:solidFill>
              </a:rPr>
              <a:t> </a:t>
            </a:r>
            <a:r>
              <a:rPr lang="de-DE" dirty="0" err="1" smtClean="0">
                <a:solidFill>
                  <a:srgbClr val="FF0000"/>
                </a:solidFill>
              </a:rPr>
              <a:t>contract</a:t>
            </a:r>
            <a:endParaRPr lang="de-DE" dirty="0">
              <a:solidFill>
                <a:srgbClr val="FF0000"/>
              </a:solidFill>
            </a:endParaRPr>
          </a:p>
        </p:txBody>
      </p:sp>
    </p:spTree>
    <p:extLst>
      <p:ext uri="{BB962C8B-B14F-4D97-AF65-F5344CB8AC3E}">
        <p14:creationId xmlns:p14="http://schemas.microsoft.com/office/powerpoint/2010/main" val="17784523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err="1" smtClean="0"/>
              <a:t>One</a:t>
            </a:r>
            <a:r>
              <a:rPr lang="de-DE" b="1" dirty="0" smtClean="0"/>
              <a:t> </a:t>
            </a:r>
            <a:r>
              <a:rPr lang="de-DE" b="1" dirty="0" err="1" smtClean="0"/>
              <a:t>Success</a:t>
            </a:r>
            <a:r>
              <a:rPr lang="de-DE" b="1" dirty="0" smtClean="0"/>
              <a:t> </a:t>
            </a:r>
            <a:r>
              <a:rPr lang="de-DE" b="1" dirty="0" err="1" smtClean="0"/>
              <a:t>Factor</a:t>
            </a:r>
            <a:r>
              <a:rPr lang="de-DE" b="1" dirty="0" smtClean="0"/>
              <a:t> </a:t>
            </a:r>
            <a:r>
              <a:rPr lang="de-DE" b="1" dirty="0" err="1" smtClean="0"/>
              <a:t>for</a:t>
            </a:r>
            <a:r>
              <a:rPr lang="de-DE" b="1" dirty="0" smtClean="0"/>
              <a:t> </a:t>
            </a:r>
            <a:r>
              <a:rPr lang="de-DE" b="1" dirty="0" err="1" smtClean="0"/>
              <a:t>Effective</a:t>
            </a:r>
            <a:r>
              <a:rPr lang="de-DE" b="1" dirty="0" smtClean="0"/>
              <a:t> Transition</a:t>
            </a:r>
            <a:endParaRPr lang="de-DE" b="1" dirty="0"/>
          </a:p>
        </p:txBody>
      </p:sp>
      <p:sp>
        <p:nvSpPr>
          <p:cNvPr id="4" name="Titel 1"/>
          <p:cNvSpPr txBox="1">
            <a:spLocks/>
          </p:cNvSpPr>
          <p:nvPr/>
        </p:nvSpPr>
        <p:spPr>
          <a:xfrm>
            <a:off x="1763688" y="980728"/>
            <a:ext cx="704660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kern="1200">
                <a:solidFill>
                  <a:schemeClr val="tx1"/>
                </a:solidFill>
                <a:latin typeface="+mj-lt"/>
                <a:ea typeface="+mj-ea"/>
                <a:cs typeface="+mj-cs"/>
              </a:defRPr>
            </a:lvl1pPr>
          </a:lstStyle>
          <a:p>
            <a:pPr algn="l"/>
            <a:r>
              <a:rPr lang="de-DE" b="1" dirty="0" err="1" smtClean="0"/>
              <a:t>Structure</a:t>
            </a:r>
            <a:r>
              <a:rPr lang="de-DE" b="1" dirty="0" smtClean="0"/>
              <a:t> </a:t>
            </a:r>
            <a:r>
              <a:rPr lang="de-DE" b="1" dirty="0" err="1" smtClean="0"/>
              <a:t>of</a:t>
            </a:r>
            <a:r>
              <a:rPr lang="de-DE" b="1" dirty="0" smtClean="0"/>
              <a:t> </a:t>
            </a:r>
            <a:endParaRPr lang="de-DE" b="1" dirty="0">
              <a:solidFill>
                <a:schemeClr val="accent1"/>
              </a:solidFill>
            </a:endParaRPr>
          </a:p>
        </p:txBody>
      </p:sp>
      <p:sp>
        <p:nvSpPr>
          <p:cNvPr id="5" name="Textfeld 4"/>
          <p:cNvSpPr txBox="1"/>
          <p:nvPr/>
        </p:nvSpPr>
        <p:spPr>
          <a:xfrm>
            <a:off x="1763688" y="1790813"/>
            <a:ext cx="6984776" cy="3970318"/>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qualification starts with an orientation phase at the beginning of the school year</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After that pupils will learn </a:t>
            </a:r>
            <a:r>
              <a:rPr lang="en-US" dirty="0">
                <a:latin typeface="Arial" panose="020B0604020202020204" pitchFamily="34" charset="0"/>
                <a:cs typeface="Arial" panose="020B0604020202020204" pitchFamily="34" charset="0"/>
              </a:rPr>
              <a:t>and </a:t>
            </a:r>
            <a:r>
              <a:rPr lang="en-US" dirty="0" smtClean="0">
                <a:latin typeface="Arial" panose="020B0604020202020204" pitchFamily="34" charset="0"/>
                <a:cs typeface="Arial" panose="020B0604020202020204" pitchFamily="34" charset="0"/>
              </a:rPr>
              <a:t>work according to a dual </a:t>
            </a:r>
            <a:r>
              <a:rPr lang="en-US" dirty="0">
                <a:latin typeface="Arial" panose="020B0604020202020204" pitchFamily="34" charset="0"/>
                <a:cs typeface="Arial" panose="020B0604020202020204" pitchFamily="34" charset="0"/>
              </a:rPr>
              <a:t>structure, </a:t>
            </a:r>
            <a:r>
              <a:rPr lang="en-US" dirty="0" smtClean="0">
                <a:latin typeface="Arial" panose="020B0604020202020204" pitchFamily="34" charset="0"/>
                <a:cs typeface="Arial" panose="020B0604020202020204" pitchFamily="34" charset="0"/>
              </a:rPr>
              <a:t>- that is </a:t>
            </a:r>
            <a:r>
              <a:rPr lang="en-US" b="1" dirty="0" smtClean="0">
                <a:latin typeface="Arial" panose="020B0604020202020204" pitchFamily="34" charset="0"/>
                <a:cs typeface="Arial" panose="020B0604020202020204" pitchFamily="34" charset="0"/>
              </a:rPr>
              <a:t>three</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days in </a:t>
            </a:r>
            <a:r>
              <a:rPr lang="en-US" dirty="0" smtClean="0">
                <a:latin typeface="Arial" panose="020B0604020202020204" pitchFamily="34" charset="0"/>
                <a:cs typeface="Arial" panose="020B0604020202020204" pitchFamily="34" charset="0"/>
              </a:rPr>
              <a:t>a company </a:t>
            </a:r>
            <a:r>
              <a:rPr lang="en-US" dirty="0">
                <a:latin typeface="Arial" panose="020B0604020202020204" pitchFamily="34" charset="0"/>
                <a:cs typeface="Arial" panose="020B0604020202020204" pitchFamily="34" charset="0"/>
              </a:rPr>
              <a:t>and </a:t>
            </a:r>
            <a:r>
              <a:rPr lang="en-US" b="1" dirty="0" smtClean="0">
                <a:latin typeface="Arial" panose="020B0604020202020204" pitchFamily="34" charset="0"/>
                <a:cs typeface="Arial" panose="020B0604020202020204" pitchFamily="34" charset="0"/>
              </a:rPr>
              <a:t>two </a:t>
            </a:r>
            <a:r>
              <a:rPr lang="en-US" dirty="0">
                <a:latin typeface="Arial" panose="020B0604020202020204" pitchFamily="34" charset="0"/>
                <a:cs typeface="Arial" panose="020B0604020202020204" pitchFamily="34" charset="0"/>
              </a:rPr>
              <a:t>days </a:t>
            </a:r>
            <a:r>
              <a:rPr lang="en-US" dirty="0" smtClean="0">
                <a:latin typeface="Arial" panose="020B0604020202020204" pitchFamily="34" charset="0"/>
                <a:cs typeface="Arial" panose="020B0604020202020204" pitchFamily="34" charset="0"/>
              </a:rPr>
              <a:t>at school.</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Furthermore a dominant factor for the success is educational support. That means:</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Each pupil </a:t>
            </a:r>
            <a:r>
              <a:rPr lang="en-US" dirty="0">
                <a:latin typeface="Arial" panose="020B0604020202020204" pitchFamily="34" charset="0"/>
                <a:cs typeface="Arial" panose="020B0604020202020204" pitchFamily="34" charset="0"/>
              </a:rPr>
              <a:t>is supervised by a </a:t>
            </a:r>
            <a:r>
              <a:rPr lang="en-US" b="1" dirty="0">
                <a:latin typeface="Arial" panose="020B0604020202020204" pitchFamily="34" charset="0"/>
                <a:cs typeface="Arial" panose="020B0604020202020204" pitchFamily="34" charset="0"/>
              </a:rPr>
              <a:t>mentor</a:t>
            </a:r>
            <a:r>
              <a:rPr lang="en-US" dirty="0">
                <a:latin typeface="Arial" panose="020B0604020202020204" pitchFamily="34" charset="0"/>
                <a:cs typeface="Arial" panose="020B0604020202020204" pitchFamily="34" charset="0"/>
              </a:rPr>
              <a:t> / </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in </a:t>
            </a:r>
            <a:r>
              <a:rPr lang="en-US" dirty="0">
                <a:latin typeface="Arial" panose="020B0604020202020204" pitchFamily="34" charset="0"/>
                <a:cs typeface="Arial" panose="020B0604020202020204" pitchFamily="34" charset="0"/>
              </a:rPr>
              <a:t>school and </a:t>
            </a:r>
            <a:r>
              <a:rPr lang="en-US" dirty="0" smtClean="0">
                <a:latin typeface="Arial" panose="020B0604020202020204" pitchFamily="34" charset="0"/>
                <a:cs typeface="Arial" panose="020B0604020202020204" pitchFamily="34" charset="0"/>
              </a:rPr>
              <a:t>during the internships.</a:t>
            </a:r>
          </a:p>
          <a:p>
            <a:pPr algn="just"/>
            <a:endParaRPr lang="en-US" dirty="0" smtClean="0">
              <a:latin typeface="Arial" panose="020B0604020202020204" pitchFamily="34" charset="0"/>
              <a:cs typeface="Arial" panose="020B0604020202020204" pitchFamily="34" charset="0"/>
            </a:endParaRPr>
          </a:p>
          <a:p>
            <a:pPr marL="342900" indent="-342900" algn="just">
              <a:buFont typeface="Arial" pitchFamily="34" charset="0"/>
              <a:buChar char="•"/>
            </a:pPr>
            <a:r>
              <a:rPr lang="en-US" dirty="0" smtClean="0">
                <a:latin typeface="Arial" panose="020B0604020202020204" pitchFamily="34" charset="0"/>
                <a:cs typeface="Arial" panose="020B0604020202020204" pitchFamily="34" charset="0"/>
              </a:rPr>
              <a:t>2 days in the school </a:t>
            </a:r>
          </a:p>
          <a:p>
            <a:pPr marL="342900" indent="-342900" algn="just">
              <a:buFont typeface="Arial" pitchFamily="34" charset="0"/>
              <a:buChar char="•"/>
            </a:pPr>
            <a:r>
              <a:rPr lang="en-US" dirty="0" smtClean="0">
                <a:latin typeface="Arial" panose="020B0604020202020204" pitchFamily="34" charset="0"/>
                <a:cs typeface="Arial" panose="020B0604020202020204" pitchFamily="34" charset="0"/>
              </a:rPr>
              <a:t>3 days in the company</a:t>
            </a:r>
            <a:endParaRPr lang="de-DE" dirty="0">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4538710"/>
            <a:ext cx="3059832" cy="2294874"/>
          </a:xfrm>
          <a:prstGeom prst="rect">
            <a:avLst/>
          </a:prstGeom>
        </p:spPr>
      </p:pic>
      <p:pic>
        <p:nvPicPr>
          <p:cNvPr id="7" name="Picture 2"/>
          <p:cNvPicPr>
            <a:picLocks noChangeAspect="1" noChangeArrowheads="1"/>
          </p:cNvPicPr>
          <p:nvPr/>
        </p:nvPicPr>
        <p:blipFill>
          <a:blip r:embed="rId3" cstate="print"/>
          <a:srcRect/>
          <a:stretch>
            <a:fillRect/>
          </a:stretch>
        </p:blipFill>
        <p:spPr bwMode="auto">
          <a:xfrm>
            <a:off x="3707904" y="1224818"/>
            <a:ext cx="2520280" cy="303907"/>
          </a:xfrm>
          <a:prstGeom prst="rect">
            <a:avLst/>
          </a:prstGeom>
          <a:noFill/>
          <a:ln w="9525">
            <a:noFill/>
            <a:miter lim="800000"/>
            <a:headEnd/>
            <a:tailEnd/>
          </a:ln>
          <a:effectLst/>
        </p:spPr>
      </p:pic>
    </p:spTree>
    <p:extLst>
      <p:ext uri="{BB962C8B-B14F-4D97-AF65-F5344CB8AC3E}">
        <p14:creationId xmlns:p14="http://schemas.microsoft.com/office/powerpoint/2010/main" val="35457617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600200"/>
            <a:ext cx="8435280" cy="4525963"/>
          </a:xfrm>
        </p:spPr>
        <p:txBody>
          <a:bodyPr>
            <a:normAutofit/>
          </a:bodyPr>
          <a:lstStyle/>
          <a:p>
            <a:pPr marL="0" indent="0">
              <a:buNone/>
            </a:pPr>
            <a:r>
              <a:rPr lang="de-DE" sz="2000" b="1" dirty="0" err="1" smtClean="0"/>
              <a:t>Challenges</a:t>
            </a:r>
            <a:endParaRPr lang="de-DE" sz="2000" b="1" dirty="0" smtClean="0"/>
          </a:p>
          <a:p>
            <a:pPr marL="0" indent="0">
              <a:buNone/>
            </a:pPr>
            <a:r>
              <a:rPr lang="de-DE" sz="2000" dirty="0" err="1" smtClean="0"/>
              <a:t>Quickly</a:t>
            </a:r>
            <a:r>
              <a:rPr lang="de-DE" sz="2000" dirty="0" smtClean="0"/>
              <a:t> </a:t>
            </a:r>
            <a:r>
              <a:rPr lang="de-DE" sz="2000" dirty="0" err="1" smtClean="0"/>
              <a:t>match</a:t>
            </a:r>
            <a:r>
              <a:rPr lang="de-DE" sz="2000" dirty="0" smtClean="0"/>
              <a:t> </a:t>
            </a:r>
            <a:r>
              <a:rPr lang="de-DE" sz="2000" dirty="0" err="1" smtClean="0"/>
              <a:t>companies</a:t>
            </a:r>
            <a:r>
              <a:rPr lang="de-DE" sz="2000" dirty="0" smtClean="0"/>
              <a:t> </a:t>
            </a:r>
            <a:r>
              <a:rPr lang="de-DE" sz="2000" dirty="0" err="1" smtClean="0"/>
              <a:t>offering</a:t>
            </a:r>
            <a:r>
              <a:rPr lang="de-DE" sz="2000" dirty="0" smtClean="0"/>
              <a:t> </a:t>
            </a:r>
            <a:r>
              <a:rPr lang="de-DE" sz="2000" dirty="0" err="1" smtClean="0"/>
              <a:t>internship</a:t>
            </a:r>
            <a:r>
              <a:rPr lang="de-DE" sz="2000" dirty="0" smtClean="0"/>
              <a:t> </a:t>
            </a:r>
            <a:r>
              <a:rPr lang="de-DE" sz="2000" dirty="0" err="1" smtClean="0"/>
              <a:t>trainingsplaces</a:t>
            </a:r>
            <a:r>
              <a:rPr lang="de-DE" sz="2000" dirty="0" smtClean="0"/>
              <a:t> </a:t>
            </a:r>
            <a:r>
              <a:rPr lang="de-DE" sz="2000" dirty="0" err="1" smtClean="0"/>
              <a:t>with</a:t>
            </a:r>
            <a:r>
              <a:rPr lang="de-DE" sz="2000" dirty="0" smtClean="0"/>
              <a:t> </a:t>
            </a:r>
            <a:r>
              <a:rPr lang="de-DE" sz="2000" dirty="0" err="1" smtClean="0"/>
              <a:t>pupils</a:t>
            </a:r>
            <a:r>
              <a:rPr lang="de-DE" sz="2000" dirty="0" smtClean="0"/>
              <a:t> </a:t>
            </a:r>
            <a:br>
              <a:rPr lang="de-DE" sz="2000" dirty="0" smtClean="0"/>
            </a:br>
            <a:r>
              <a:rPr lang="de-DE" sz="2000" dirty="0" err="1" smtClean="0"/>
              <a:t>to</a:t>
            </a:r>
            <a:r>
              <a:rPr lang="de-DE" sz="2000" dirty="0" smtClean="0"/>
              <a:t> </a:t>
            </a:r>
            <a:r>
              <a:rPr lang="de-DE" sz="2000" dirty="0" err="1" smtClean="0"/>
              <a:t>get</a:t>
            </a:r>
            <a:r>
              <a:rPr lang="de-DE" sz="2000" dirty="0" smtClean="0"/>
              <a:t> </a:t>
            </a:r>
            <a:r>
              <a:rPr lang="de-DE" sz="2000" dirty="0" err="1" smtClean="0"/>
              <a:t>them</a:t>
            </a:r>
            <a:r>
              <a:rPr lang="de-DE" sz="2000" dirty="0" smtClean="0"/>
              <a:t> </a:t>
            </a:r>
            <a:r>
              <a:rPr lang="de-DE" sz="2000" dirty="0" err="1" smtClean="0"/>
              <a:t>into</a:t>
            </a:r>
            <a:r>
              <a:rPr lang="de-DE" sz="2000" dirty="0" smtClean="0"/>
              <a:t> </a:t>
            </a:r>
            <a:r>
              <a:rPr lang="de-DE" sz="2000" dirty="0" err="1" smtClean="0"/>
              <a:t>internships</a:t>
            </a:r>
            <a:r>
              <a:rPr lang="de-DE" sz="2000" dirty="0" smtClean="0"/>
              <a:t> </a:t>
            </a:r>
            <a:r>
              <a:rPr lang="de-DE" sz="2000" dirty="0" err="1" smtClean="0"/>
              <a:t>with</a:t>
            </a:r>
            <a:r>
              <a:rPr lang="de-DE" sz="2000" dirty="0" smtClean="0"/>
              <a:t> </a:t>
            </a:r>
            <a:r>
              <a:rPr lang="de-DE" sz="2000" dirty="0" err="1" smtClean="0"/>
              <a:t>the</a:t>
            </a:r>
            <a:r>
              <a:rPr lang="de-DE" sz="2000" dirty="0" smtClean="0"/>
              <a:t> </a:t>
            </a:r>
            <a:r>
              <a:rPr lang="de-DE" sz="2000" dirty="0" err="1" smtClean="0"/>
              <a:t>perspective</a:t>
            </a:r>
            <a:r>
              <a:rPr lang="de-DE" sz="2000" dirty="0" smtClean="0"/>
              <a:t> </a:t>
            </a:r>
            <a:r>
              <a:rPr lang="de-DE" sz="2000" dirty="0" err="1" smtClean="0"/>
              <a:t>of</a:t>
            </a:r>
            <a:r>
              <a:rPr lang="de-DE" sz="2000" dirty="0" smtClean="0"/>
              <a:t> an </a:t>
            </a:r>
            <a:r>
              <a:rPr lang="de-DE" sz="2000" dirty="0" err="1" smtClean="0"/>
              <a:t>apprenticeship</a:t>
            </a:r>
            <a:r>
              <a:rPr lang="de-DE" sz="2000" dirty="0" smtClean="0"/>
              <a:t> </a:t>
            </a:r>
            <a:r>
              <a:rPr lang="de-DE" sz="2000" dirty="0" err="1" smtClean="0"/>
              <a:t>afterwards</a:t>
            </a:r>
            <a:endParaRPr lang="de-DE" sz="2000" dirty="0" smtClean="0"/>
          </a:p>
          <a:p>
            <a:pPr marL="0" indent="0">
              <a:buNone/>
            </a:pPr>
            <a:endParaRPr lang="de-DE" sz="2000" dirty="0"/>
          </a:p>
          <a:p>
            <a:pPr marL="0" indent="0">
              <a:buNone/>
            </a:pPr>
            <a:endParaRPr lang="de-DE" sz="2000" dirty="0" smtClean="0"/>
          </a:p>
          <a:p>
            <a:pPr marL="0" indent="0">
              <a:buNone/>
            </a:pPr>
            <a:r>
              <a:rPr lang="de-DE" sz="2000" dirty="0" smtClean="0"/>
              <a:t>Development </a:t>
            </a:r>
            <a:r>
              <a:rPr lang="de-DE" sz="2000" dirty="0" err="1" smtClean="0"/>
              <a:t>of</a:t>
            </a:r>
            <a:r>
              <a:rPr lang="de-DE" sz="2000" dirty="0" smtClean="0"/>
              <a:t> Instruments </a:t>
            </a:r>
            <a:r>
              <a:rPr lang="de-DE" sz="2000" dirty="0" err="1" smtClean="0"/>
              <a:t>for</a:t>
            </a:r>
            <a:r>
              <a:rPr lang="de-DE" sz="2000" dirty="0" smtClean="0"/>
              <a:t> </a:t>
            </a:r>
            <a:r>
              <a:rPr lang="de-DE" sz="2000" dirty="0" err="1" smtClean="0"/>
              <a:t>improvement</a:t>
            </a:r>
            <a:r>
              <a:rPr lang="de-DE" sz="2000" dirty="0" smtClean="0"/>
              <a:t> </a:t>
            </a:r>
            <a:r>
              <a:rPr lang="de-DE" sz="2000" dirty="0" err="1" smtClean="0"/>
              <a:t>of</a:t>
            </a:r>
            <a:r>
              <a:rPr lang="de-DE" sz="2000" dirty="0" smtClean="0"/>
              <a:t> dual </a:t>
            </a:r>
            <a:r>
              <a:rPr lang="de-DE" sz="2000" dirty="0" err="1" smtClean="0"/>
              <a:t>vocational</a:t>
            </a:r>
            <a:r>
              <a:rPr lang="de-DE" sz="2000" dirty="0" smtClean="0"/>
              <a:t> </a:t>
            </a:r>
            <a:r>
              <a:rPr lang="de-DE" sz="2000" dirty="0" err="1" smtClean="0"/>
              <a:t>preparation</a:t>
            </a:r>
            <a:endParaRPr lang="de-DE" sz="2000" dirty="0" smtClean="0"/>
          </a:p>
          <a:p>
            <a:r>
              <a:rPr lang="de-DE" sz="2000" b="1" dirty="0" smtClean="0">
                <a:solidFill>
                  <a:srgbClr val="002060"/>
                </a:solidFill>
              </a:rPr>
              <a:t>Guidelines </a:t>
            </a:r>
            <a:r>
              <a:rPr lang="de-DE" sz="2000" b="1" dirty="0" err="1" smtClean="0">
                <a:solidFill>
                  <a:srgbClr val="002060"/>
                </a:solidFill>
              </a:rPr>
              <a:t>for</a:t>
            </a:r>
            <a:r>
              <a:rPr lang="de-DE" sz="2000" b="1" dirty="0" smtClean="0">
                <a:solidFill>
                  <a:srgbClr val="002060"/>
                </a:solidFill>
              </a:rPr>
              <a:t> </a:t>
            </a:r>
            <a:r>
              <a:rPr lang="de-DE" sz="2000" b="1" dirty="0" err="1" smtClean="0">
                <a:solidFill>
                  <a:srgbClr val="002060"/>
                </a:solidFill>
              </a:rPr>
              <a:t>approaching</a:t>
            </a:r>
            <a:r>
              <a:rPr lang="de-DE" sz="2000" b="1" dirty="0" smtClean="0">
                <a:solidFill>
                  <a:srgbClr val="002060"/>
                </a:solidFill>
              </a:rPr>
              <a:t> </a:t>
            </a:r>
            <a:r>
              <a:rPr lang="de-DE" sz="2000" b="1" dirty="0" err="1" smtClean="0">
                <a:solidFill>
                  <a:srgbClr val="002060"/>
                </a:solidFill>
              </a:rPr>
              <a:t>companies</a:t>
            </a:r>
            <a:endParaRPr lang="de-DE" sz="2000" b="1" dirty="0" smtClean="0">
              <a:solidFill>
                <a:srgbClr val="002060"/>
              </a:solidFill>
            </a:endParaRPr>
          </a:p>
          <a:p>
            <a:r>
              <a:rPr lang="de-DE" b="1" dirty="0">
                <a:solidFill>
                  <a:srgbClr val="002060"/>
                </a:solidFill>
              </a:rPr>
              <a:t>Guidelines </a:t>
            </a:r>
            <a:r>
              <a:rPr lang="de-DE" b="1" dirty="0" err="1">
                <a:solidFill>
                  <a:srgbClr val="002060"/>
                </a:solidFill>
              </a:rPr>
              <a:t>for</a:t>
            </a:r>
            <a:r>
              <a:rPr lang="de-DE" b="1" dirty="0">
                <a:solidFill>
                  <a:srgbClr val="002060"/>
                </a:solidFill>
              </a:rPr>
              <a:t> </a:t>
            </a:r>
            <a:r>
              <a:rPr lang="de-DE" b="1" dirty="0" err="1">
                <a:solidFill>
                  <a:srgbClr val="002060"/>
                </a:solidFill>
              </a:rPr>
              <a:t>establishing</a:t>
            </a:r>
            <a:r>
              <a:rPr lang="de-DE" b="1" dirty="0">
                <a:solidFill>
                  <a:srgbClr val="002060"/>
                </a:solidFill>
              </a:rPr>
              <a:t> a </a:t>
            </a:r>
            <a:r>
              <a:rPr lang="de-DE" b="1" dirty="0" err="1">
                <a:solidFill>
                  <a:srgbClr val="002060"/>
                </a:solidFill>
              </a:rPr>
              <a:t>network</a:t>
            </a:r>
            <a:r>
              <a:rPr lang="de-DE" b="1" dirty="0">
                <a:solidFill>
                  <a:srgbClr val="002060"/>
                </a:solidFill>
              </a:rPr>
              <a:t> </a:t>
            </a:r>
            <a:r>
              <a:rPr lang="de-DE" b="1" dirty="0" err="1">
                <a:solidFill>
                  <a:srgbClr val="002060"/>
                </a:solidFill>
              </a:rPr>
              <a:t>with</a:t>
            </a:r>
            <a:r>
              <a:rPr lang="de-DE" b="1" dirty="0">
                <a:solidFill>
                  <a:srgbClr val="002060"/>
                </a:solidFill>
              </a:rPr>
              <a:t> </a:t>
            </a:r>
            <a:r>
              <a:rPr lang="de-DE" b="1" dirty="0" err="1">
                <a:solidFill>
                  <a:srgbClr val="002060"/>
                </a:solidFill>
              </a:rPr>
              <a:t>companies</a:t>
            </a:r>
            <a:endParaRPr lang="de-DE" b="1" dirty="0">
              <a:solidFill>
                <a:srgbClr val="002060"/>
              </a:solidFill>
            </a:endParaRPr>
          </a:p>
          <a:p>
            <a:r>
              <a:rPr lang="de-DE" b="1" dirty="0" smtClean="0">
                <a:solidFill>
                  <a:srgbClr val="002060"/>
                </a:solidFill>
              </a:rPr>
              <a:t>Database </a:t>
            </a:r>
            <a:r>
              <a:rPr lang="de-DE" b="1" dirty="0" err="1">
                <a:solidFill>
                  <a:srgbClr val="002060"/>
                </a:solidFill>
              </a:rPr>
              <a:t>for</a:t>
            </a:r>
            <a:r>
              <a:rPr lang="de-DE" b="1" dirty="0">
                <a:solidFill>
                  <a:srgbClr val="002060"/>
                </a:solidFill>
              </a:rPr>
              <a:t> </a:t>
            </a:r>
            <a:r>
              <a:rPr lang="de-DE" b="1" dirty="0" err="1">
                <a:solidFill>
                  <a:srgbClr val="002060"/>
                </a:solidFill>
              </a:rPr>
              <a:t>matching</a:t>
            </a:r>
            <a:r>
              <a:rPr lang="de-DE" b="1" dirty="0">
                <a:solidFill>
                  <a:srgbClr val="002060"/>
                </a:solidFill>
              </a:rPr>
              <a:t> </a:t>
            </a:r>
            <a:r>
              <a:rPr lang="de-DE" b="1" dirty="0" err="1">
                <a:solidFill>
                  <a:srgbClr val="002060"/>
                </a:solidFill>
              </a:rPr>
              <a:t>training</a:t>
            </a:r>
            <a:r>
              <a:rPr lang="de-DE" b="1" dirty="0">
                <a:solidFill>
                  <a:srgbClr val="002060"/>
                </a:solidFill>
              </a:rPr>
              <a:t> </a:t>
            </a:r>
            <a:r>
              <a:rPr lang="de-DE" b="1" dirty="0" err="1">
                <a:solidFill>
                  <a:srgbClr val="002060"/>
                </a:solidFill>
              </a:rPr>
              <a:t>places</a:t>
            </a:r>
            <a:r>
              <a:rPr lang="de-DE" b="1" dirty="0">
                <a:solidFill>
                  <a:srgbClr val="002060"/>
                </a:solidFill>
              </a:rPr>
              <a:t> </a:t>
            </a:r>
            <a:r>
              <a:rPr lang="de-DE" b="1" dirty="0" err="1">
                <a:solidFill>
                  <a:srgbClr val="002060"/>
                </a:solidFill>
              </a:rPr>
              <a:t>and</a:t>
            </a:r>
            <a:r>
              <a:rPr lang="de-DE" b="1" dirty="0">
                <a:solidFill>
                  <a:srgbClr val="002060"/>
                </a:solidFill>
              </a:rPr>
              <a:t> </a:t>
            </a:r>
            <a:r>
              <a:rPr lang="de-DE" b="1" dirty="0" err="1">
                <a:solidFill>
                  <a:srgbClr val="002060"/>
                </a:solidFill>
              </a:rPr>
              <a:t>preferences</a:t>
            </a:r>
            <a:r>
              <a:rPr lang="de-DE" b="1" dirty="0">
                <a:solidFill>
                  <a:srgbClr val="002060"/>
                </a:solidFill>
              </a:rPr>
              <a:t> </a:t>
            </a:r>
            <a:r>
              <a:rPr lang="de-DE" b="1" dirty="0" err="1">
                <a:solidFill>
                  <a:srgbClr val="002060"/>
                </a:solidFill>
              </a:rPr>
              <a:t>of</a:t>
            </a:r>
            <a:r>
              <a:rPr lang="de-DE" b="1" dirty="0">
                <a:solidFill>
                  <a:srgbClr val="002060"/>
                </a:solidFill>
              </a:rPr>
              <a:t> </a:t>
            </a:r>
            <a:r>
              <a:rPr lang="de-DE" b="1" dirty="0" err="1">
                <a:solidFill>
                  <a:srgbClr val="002060"/>
                </a:solidFill>
              </a:rPr>
              <a:t>pupils</a:t>
            </a:r>
            <a:endParaRPr lang="de-DE" b="1" dirty="0">
              <a:solidFill>
                <a:srgbClr val="002060"/>
              </a:solidFill>
            </a:endParaRPr>
          </a:p>
          <a:p>
            <a:endParaRPr lang="de-DE" sz="2000" dirty="0" smtClean="0"/>
          </a:p>
          <a:p>
            <a:endParaRPr lang="de-DE" sz="2000" dirty="0"/>
          </a:p>
        </p:txBody>
      </p:sp>
      <p:sp>
        <p:nvSpPr>
          <p:cNvPr id="2" name="Titel 1"/>
          <p:cNvSpPr>
            <a:spLocks noGrp="1"/>
          </p:cNvSpPr>
          <p:nvPr>
            <p:ph type="title"/>
          </p:nvPr>
        </p:nvSpPr>
        <p:spPr/>
        <p:txBody>
          <a:bodyPr/>
          <a:lstStyle/>
          <a:p>
            <a:r>
              <a:rPr lang="de-DE" b="1" dirty="0" err="1" smtClean="0"/>
              <a:t>Aims</a:t>
            </a:r>
            <a:r>
              <a:rPr lang="de-DE" b="1" dirty="0" smtClean="0"/>
              <a:t> </a:t>
            </a:r>
            <a:r>
              <a:rPr lang="de-DE" b="1" dirty="0" err="1" smtClean="0"/>
              <a:t>of</a:t>
            </a:r>
            <a:r>
              <a:rPr lang="de-DE" b="1" dirty="0" smtClean="0"/>
              <a:t> </a:t>
            </a:r>
            <a:r>
              <a:rPr lang="de-DE" b="1" dirty="0" err="1" smtClean="0"/>
              <a:t>the</a:t>
            </a:r>
            <a:r>
              <a:rPr lang="de-DE" b="1" dirty="0" smtClean="0"/>
              <a:t> </a:t>
            </a:r>
            <a:r>
              <a:rPr lang="de-DE" b="1" baseline="0" dirty="0" smtClean="0"/>
              <a:t> Pilot</a:t>
            </a:r>
            <a:endParaRPr lang="de-DE" b="1"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WO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p:nvPr/>
        </p:nvPicPr>
        <p:blipFill>
          <a:blip r:embed="rId4">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Tree>
    <p:extLst>
      <p:ext uri="{BB962C8B-B14F-4D97-AF65-F5344CB8AC3E}">
        <p14:creationId xmlns:p14="http://schemas.microsoft.com/office/powerpoint/2010/main" val="6709357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err="1" smtClean="0"/>
              <a:t>Product</a:t>
            </a:r>
            <a:r>
              <a:rPr lang="de-DE" b="1" dirty="0" smtClean="0"/>
              <a:t> 1: Guidelines </a:t>
            </a:r>
            <a:r>
              <a:rPr lang="de-DE" b="1" dirty="0" err="1" smtClean="0"/>
              <a:t>for</a:t>
            </a:r>
            <a:r>
              <a:rPr lang="de-DE" b="1" dirty="0" smtClean="0"/>
              <a:t> </a:t>
            </a:r>
            <a:r>
              <a:rPr lang="de-DE" b="1" dirty="0" err="1" smtClean="0"/>
              <a:t>Approaching</a:t>
            </a:r>
            <a:r>
              <a:rPr lang="de-DE" b="1" dirty="0" smtClean="0"/>
              <a:t> Companies</a:t>
            </a:r>
            <a:endParaRPr lang="de-DE" b="1" dirty="0"/>
          </a:p>
        </p:txBody>
      </p:sp>
      <p:sp>
        <p:nvSpPr>
          <p:cNvPr id="3" name="Inhaltsplatzhalter 2"/>
          <p:cNvSpPr>
            <a:spLocks noGrp="1"/>
          </p:cNvSpPr>
          <p:nvPr>
            <p:ph idx="1"/>
          </p:nvPr>
        </p:nvSpPr>
        <p:spPr/>
        <p:txBody>
          <a:bodyPr>
            <a:normAutofit lnSpcReduction="10000"/>
          </a:bodyPr>
          <a:lstStyle/>
          <a:p>
            <a:pPr marL="0" indent="0">
              <a:buNone/>
            </a:pPr>
            <a:r>
              <a:rPr lang="de-DE" b="1" dirty="0" smtClean="0"/>
              <a:t>Problems: </a:t>
            </a:r>
          </a:p>
          <a:p>
            <a:r>
              <a:rPr lang="de-DE" dirty="0" err="1" smtClean="0"/>
              <a:t>How</a:t>
            </a:r>
            <a:r>
              <a:rPr lang="de-DE" dirty="0" smtClean="0"/>
              <a:t> </a:t>
            </a:r>
            <a:r>
              <a:rPr lang="de-DE" dirty="0" err="1" smtClean="0"/>
              <a:t>to</a:t>
            </a:r>
            <a:r>
              <a:rPr lang="de-DE" dirty="0" smtClean="0"/>
              <a:t> find </a:t>
            </a:r>
            <a:r>
              <a:rPr lang="de-DE" dirty="0" err="1" smtClean="0"/>
              <a:t>companies</a:t>
            </a:r>
            <a:r>
              <a:rPr lang="de-DE" dirty="0" smtClean="0"/>
              <a:t>?</a:t>
            </a:r>
          </a:p>
          <a:p>
            <a:r>
              <a:rPr lang="de-DE" dirty="0" err="1" smtClean="0"/>
              <a:t>How</a:t>
            </a:r>
            <a:r>
              <a:rPr lang="de-DE" dirty="0" smtClean="0"/>
              <a:t> </a:t>
            </a:r>
            <a:r>
              <a:rPr lang="de-DE" dirty="0" err="1" smtClean="0"/>
              <a:t>to</a:t>
            </a:r>
            <a:r>
              <a:rPr lang="de-DE" dirty="0" smtClean="0"/>
              <a:t> </a:t>
            </a:r>
            <a:r>
              <a:rPr lang="de-DE" dirty="0" err="1" smtClean="0"/>
              <a:t>approach</a:t>
            </a:r>
            <a:r>
              <a:rPr lang="de-DE" dirty="0" smtClean="0"/>
              <a:t>?</a:t>
            </a:r>
          </a:p>
          <a:p>
            <a:r>
              <a:rPr lang="de-DE" dirty="0" err="1" smtClean="0"/>
              <a:t>How</a:t>
            </a:r>
            <a:r>
              <a:rPr lang="de-DE" dirty="0" smtClean="0"/>
              <a:t> </a:t>
            </a:r>
            <a:r>
              <a:rPr lang="de-DE" dirty="0" err="1" smtClean="0"/>
              <a:t>to</a:t>
            </a:r>
            <a:r>
              <a:rPr lang="de-DE" dirty="0" smtClean="0"/>
              <a:t> </a:t>
            </a:r>
            <a:r>
              <a:rPr lang="de-DE" dirty="0" err="1" smtClean="0"/>
              <a:t>convince</a:t>
            </a:r>
            <a:r>
              <a:rPr lang="de-DE" dirty="0" smtClean="0"/>
              <a:t> </a:t>
            </a:r>
            <a:r>
              <a:rPr lang="de-DE" dirty="0" err="1" smtClean="0"/>
              <a:t>companies</a:t>
            </a:r>
            <a:r>
              <a:rPr lang="de-DE" dirty="0" smtClean="0"/>
              <a:t> </a:t>
            </a:r>
            <a:r>
              <a:rPr lang="de-DE" dirty="0" err="1" smtClean="0"/>
              <a:t>for</a:t>
            </a:r>
            <a:r>
              <a:rPr lang="de-DE" dirty="0" smtClean="0"/>
              <a:t> </a:t>
            </a:r>
            <a:r>
              <a:rPr lang="de-DE" dirty="0" err="1" smtClean="0"/>
              <a:t>offering</a:t>
            </a:r>
            <a:r>
              <a:rPr lang="de-DE" dirty="0" smtClean="0"/>
              <a:t> </a:t>
            </a:r>
            <a:r>
              <a:rPr lang="de-DE" dirty="0" err="1" smtClean="0"/>
              <a:t>internship</a:t>
            </a:r>
            <a:r>
              <a:rPr lang="de-DE" dirty="0" smtClean="0"/>
              <a:t> </a:t>
            </a:r>
            <a:r>
              <a:rPr lang="de-DE" dirty="0" err="1" smtClean="0"/>
              <a:t>training</a:t>
            </a:r>
            <a:r>
              <a:rPr lang="de-DE" dirty="0" smtClean="0"/>
              <a:t> </a:t>
            </a:r>
            <a:r>
              <a:rPr lang="de-DE" dirty="0" err="1" smtClean="0"/>
              <a:t>places</a:t>
            </a:r>
            <a:r>
              <a:rPr lang="de-DE" dirty="0" smtClean="0"/>
              <a:t>?</a:t>
            </a:r>
          </a:p>
          <a:p>
            <a:endParaRPr lang="de-DE" dirty="0"/>
          </a:p>
          <a:p>
            <a:pPr marL="0" indent="0">
              <a:buNone/>
            </a:pPr>
            <a:r>
              <a:rPr lang="de-DE" b="1" dirty="0" smtClean="0"/>
              <a:t>Solution:</a:t>
            </a:r>
          </a:p>
          <a:p>
            <a:r>
              <a:rPr lang="de-DE" dirty="0" smtClean="0"/>
              <a:t>Collection </a:t>
            </a:r>
            <a:r>
              <a:rPr lang="de-DE" dirty="0" err="1" smtClean="0"/>
              <a:t>of</a:t>
            </a:r>
            <a:r>
              <a:rPr lang="de-DE" dirty="0" smtClean="0"/>
              <a:t> </a:t>
            </a:r>
            <a:r>
              <a:rPr lang="de-DE" dirty="0" err="1" smtClean="0"/>
              <a:t>good</a:t>
            </a:r>
            <a:r>
              <a:rPr lang="de-DE" dirty="0" smtClean="0"/>
              <a:t> </a:t>
            </a:r>
            <a:r>
              <a:rPr lang="de-DE" dirty="0" err="1" smtClean="0"/>
              <a:t>experiences</a:t>
            </a:r>
            <a:r>
              <a:rPr lang="de-DE" dirty="0" smtClean="0"/>
              <a:t> </a:t>
            </a:r>
            <a:r>
              <a:rPr lang="de-DE" dirty="0" err="1" smtClean="0"/>
              <a:t>among</a:t>
            </a:r>
            <a:r>
              <a:rPr lang="de-DE" dirty="0" smtClean="0"/>
              <a:t> </a:t>
            </a:r>
            <a:r>
              <a:rPr lang="de-DE" dirty="0" err="1" smtClean="0"/>
              <a:t>colleagues</a:t>
            </a:r>
            <a:endParaRPr lang="de-DE" dirty="0" smtClean="0"/>
          </a:p>
          <a:p>
            <a:r>
              <a:rPr lang="de-DE" dirty="0" smtClean="0"/>
              <a:t>Development </a:t>
            </a:r>
            <a:r>
              <a:rPr lang="de-DE" dirty="0" err="1" smtClean="0"/>
              <a:t>of</a:t>
            </a:r>
            <a:r>
              <a:rPr lang="de-DE" dirty="0" smtClean="0"/>
              <a:t> </a:t>
            </a:r>
            <a:r>
              <a:rPr lang="de-DE" dirty="0" err="1" smtClean="0"/>
              <a:t>steps</a:t>
            </a:r>
            <a:r>
              <a:rPr lang="de-DE" dirty="0" smtClean="0"/>
              <a:t> </a:t>
            </a:r>
            <a:r>
              <a:rPr lang="de-DE" dirty="0" err="1" smtClean="0"/>
              <a:t>for</a:t>
            </a:r>
            <a:r>
              <a:rPr lang="de-DE" dirty="0" smtClean="0"/>
              <a:t> </a:t>
            </a:r>
            <a:r>
              <a:rPr lang="de-DE" dirty="0" err="1" smtClean="0"/>
              <a:t>snowball</a:t>
            </a:r>
            <a:r>
              <a:rPr lang="de-DE" dirty="0" smtClean="0"/>
              <a:t> </a:t>
            </a:r>
            <a:r>
              <a:rPr lang="de-DE" dirty="0" err="1" smtClean="0"/>
              <a:t>effects</a:t>
            </a:r>
            <a:endParaRPr lang="de-DE" dirty="0" smtClean="0"/>
          </a:p>
          <a:p>
            <a:r>
              <a:rPr lang="de-DE" dirty="0" smtClean="0"/>
              <a:t>Development </a:t>
            </a:r>
            <a:r>
              <a:rPr lang="de-DE" dirty="0" err="1" smtClean="0"/>
              <a:t>of</a:t>
            </a:r>
            <a:r>
              <a:rPr lang="de-DE" dirty="0" smtClean="0"/>
              <a:t> interview </a:t>
            </a:r>
            <a:r>
              <a:rPr lang="de-DE" dirty="0" err="1" smtClean="0"/>
              <a:t>guidelines</a:t>
            </a:r>
            <a:r>
              <a:rPr lang="de-DE" dirty="0" smtClean="0"/>
              <a:t> </a:t>
            </a:r>
            <a:r>
              <a:rPr lang="de-DE" dirty="0" err="1" smtClean="0"/>
              <a:t>offering</a:t>
            </a:r>
            <a:r>
              <a:rPr lang="de-DE" dirty="0" smtClean="0"/>
              <a:t> </a:t>
            </a:r>
            <a:r>
              <a:rPr lang="de-DE" dirty="0" err="1" smtClean="0"/>
              <a:t>arguments</a:t>
            </a:r>
            <a:r>
              <a:rPr lang="de-DE" dirty="0" smtClean="0"/>
              <a:t> </a:t>
            </a:r>
            <a:r>
              <a:rPr lang="de-DE" dirty="0" err="1" smtClean="0"/>
              <a:t>for</a:t>
            </a:r>
            <a:r>
              <a:rPr lang="de-DE" dirty="0" smtClean="0"/>
              <a:t> </a:t>
            </a:r>
            <a:r>
              <a:rPr lang="de-DE" dirty="0" err="1" smtClean="0"/>
              <a:t>companies</a:t>
            </a:r>
            <a:r>
              <a:rPr lang="de-DE" dirty="0" smtClean="0"/>
              <a:t/>
            </a:r>
            <a:br>
              <a:rPr lang="de-DE" dirty="0" smtClean="0"/>
            </a:br>
            <a:r>
              <a:rPr lang="de-DE" dirty="0" smtClean="0"/>
              <a:t>	</a:t>
            </a:r>
            <a:r>
              <a:rPr lang="de-DE" dirty="0" err="1" smtClean="0"/>
              <a:t>examples</a:t>
            </a:r>
            <a:r>
              <a:rPr lang="de-DE" dirty="0" smtClean="0"/>
              <a:t>: </a:t>
            </a:r>
            <a:br>
              <a:rPr lang="de-DE" dirty="0" smtClean="0"/>
            </a:br>
            <a:r>
              <a:rPr lang="de-DE" dirty="0" smtClean="0"/>
              <a:t>	</a:t>
            </a:r>
            <a:r>
              <a:rPr lang="de-DE" dirty="0" err="1" smtClean="0"/>
              <a:t>assistet</a:t>
            </a:r>
            <a:r>
              <a:rPr lang="de-DE" dirty="0" smtClean="0"/>
              <a:t> </a:t>
            </a:r>
            <a:r>
              <a:rPr lang="de-DE" dirty="0" err="1" smtClean="0"/>
              <a:t>training</a:t>
            </a:r>
            <a:r>
              <a:rPr lang="de-DE" dirty="0"/>
              <a:t/>
            </a:r>
            <a:br>
              <a:rPr lang="de-DE" dirty="0"/>
            </a:br>
            <a:r>
              <a:rPr lang="de-DE" dirty="0" smtClean="0"/>
              <a:t>	</a:t>
            </a:r>
            <a:r>
              <a:rPr lang="de-DE" dirty="0" err="1" smtClean="0"/>
              <a:t>contact</a:t>
            </a:r>
            <a:r>
              <a:rPr lang="de-DE" dirty="0" smtClean="0"/>
              <a:t> </a:t>
            </a:r>
            <a:r>
              <a:rPr lang="de-DE" dirty="0" err="1" smtClean="0"/>
              <a:t>partner</a:t>
            </a:r>
            <a:r>
              <a:rPr lang="de-DE" dirty="0" smtClean="0"/>
              <a:t> in </a:t>
            </a:r>
            <a:r>
              <a:rPr lang="de-DE" dirty="0" err="1" smtClean="0"/>
              <a:t>case</a:t>
            </a:r>
            <a:r>
              <a:rPr lang="de-DE" dirty="0" smtClean="0"/>
              <a:t> </a:t>
            </a:r>
            <a:r>
              <a:rPr lang="de-DE" dirty="0" err="1" smtClean="0"/>
              <a:t>of</a:t>
            </a:r>
            <a:r>
              <a:rPr lang="de-DE" dirty="0" smtClean="0"/>
              <a:t> </a:t>
            </a:r>
            <a:r>
              <a:rPr lang="de-DE" dirty="0" err="1" smtClean="0"/>
              <a:t>problems</a:t>
            </a:r>
            <a:r>
              <a:rPr lang="de-DE" dirty="0" smtClean="0"/>
              <a:t/>
            </a:r>
            <a:br>
              <a:rPr lang="de-DE" dirty="0" smtClean="0"/>
            </a:br>
            <a:r>
              <a:rPr lang="de-DE" dirty="0" smtClean="0"/>
              <a:t>	</a:t>
            </a:r>
            <a:r>
              <a:rPr lang="de-DE" dirty="0" err="1" smtClean="0"/>
              <a:t>long</a:t>
            </a:r>
            <a:r>
              <a:rPr lang="de-DE" dirty="0" smtClean="0"/>
              <a:t> </a:t>
            </a:r>
            <a:r>
              <a:rPr lang="de-DE" dirty="0" err="1" smtClean="0"/>
              <a:t>probationary</a:t>
            </a:r>
            <a:r>
              <a:rPr lang="de-DE" dirty="0" smtClean="0"/>
              <a:t> time </a:t>
            </a:r>
            <a:r>
              <a:rPr lang="de-DE" dirty="0" err="1" smtClean="0"/>
              <a:t>eases</a:t>
            </a:r>
            <a:r>
              <a:rPr lang="de-DE" dirty="0" smtClean="0"/>
              <a:t> </a:t>
            </a:r>
            <a:r>
              <a:rPr lang="de-DE" dirty="0" err="1" smtClean="0"/>
              <a:t>recruitment</a:t>
            </a:r>
            <a:r>
              <a:rPr lang="de-DE" dirty="0" smtClean="0"/>
              <a:t/>
            </a:r>
            <a:br>
              <a:rPr lang="de-DE" dirty="0" smtClean="0"/>
            </a:br>
            <a:r>
              <a:rPr lang="de-DE" dirty="0" smtClean="0"/>
              <a:t>	…</a:t>
            </a:r>
          </a:p>
          <a:p>
            <a:endParaRPr lang="de-DE" dirty="0" smtClean="0"/>
          </a:p>
          <a:p>
            <a:endParaRPr lang="de-DE"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WO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p:nvPr/>
        </p:nvPicPr>
        <p:blipFill>
          <a:blip r:embed="rId4">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Tree>
    <p:extLst>
      <p:ext uri="{BB962C8B-B14F-4D97-AF65-F5344CB8AC3E}">
        <p14:creationId xmlns:p14="http://schemas.microsoft.com/office/powerpoint/2010/main" val="12076192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Stakeholder </a:t>
            </a:r>
            <a:r>
              <a:rPr lang="de-DE" b="1" dirty="0" err="1" smtClean="0"/>
              <a:t>Overview</a:t>
            </a:r>
            <a:r>
              <a:rPr lang="de-DE" b="1" dirty="0" smtClean="0"/>
              <a:t> </a:t>
            </a:r>
            <a:r>
              <a:rPr lang="de-DE" b="1" dirty="0" err="1" smtClean="0"/>
              <a:t>as</a:t>
            </a:r>
            <a:r>
              <a:rPr lang="de-DE" b="1" dirty="0" smtClean="0"/>
              <a:t> Basis</a:t>
            </a:r>
            <a:endParaRPr lang="de-DE" b="1" dirty="0"/>
          </a:p>
        </p:txBody>
      </p:sp>
      <p:pic>
        <p:nvPicPr>
          <p:cNvPr id="5" name="Grafik 4"/>
          <p:cNvPicPr/>
          <p:nvPr/>
        </p:nvPicPr>
        <p:blipFill>
          <a:blip r:embed="rId2">
            <a:extLst>
              <a:ext uri="{BEBA8EAE-BF5A-486C-A8C5-ECC9F3942E4B}">
                <a14:imgProps xmlns:a14="http://schemas.microsoft.com/office/drawing/2010/main">
                  <a14:imgLayer r:embed="rId3">
                    <a14:imgEffect>
                      <a14:brightnessContrast bright="-21000" contrast="40000"/>
                    </a14:imgEffect>
                  </a14:imgLayer>
                </a14:imgProps>
              </a:ext>
              <a:ext uri="{28A0092B-C50C-407E-A947-70E740481C1C}">
                <a14:useLocalDpi xmlns:a14="http://schemas.microsoft.com/office/drawing/2010/main" val="0"/>
              </a:ext>
            </a:extLst>
          </a:blip>
          <a:srcRect/>
          <a:stretch>
            <a:fillRect/>
          </a:stretch>
        </p:blipFill>
        <p:spPr bwMode="auto">
          <a:xfrm>
            <a:off x="552450" y="890587"/>
            <a:ext cx="8039100" cy="5076825"/>
          </a:xfrm>
          <a:prstGeom prst="rect">
            <a:avLst/>
          </a:prstGeom>
          <a:noFill/>
          <a:ln>
            <a:noFill/>
          </a:ln>
        </p:spPr>
      </p:pic>
      <p:pic>
        <p:nvPicPr>
          <p:cNvPr id="6"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SWOR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p:cNvPicPr/>
          <p:nvPr/>
        </p:nvPicPr>
        <p:blipFill>
          <a:blip r:embed="rId6">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Tree>
    <p:extLst>
      <p:ext uri="{BB962C8B-B14F-4D97-AF65-F5344CB8AC3E}">
        <p14:creationId xmlns:p14="http://schemas.microsoft.com/office/powerpoint/2010/main" val="3576768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err="1" smtClean="0"/>
              <a:t>Product</a:t>
            </a:r>
            <a:r>
              <a:rPr lang="de-DE" b="1" dirty="0" smtClean="0"/>
              <a:t> 2: Guidelines </a:t>
            </a:r>
            <a:r>
              <a:rPr lang="de-DE" b="1" dirty="0" err="1" smtClean="0"/>
              <a:t>for</a:t>
            </a:r>
            <a:r>
              <a:rPr lang="de-DE" b="1" dirty="0" smtClean="0"/>
              <a:t> </a:t>
            </a:r>
            <a:r>
              <a:rPr lang="de-DE" b="1" dirty="0" err="1" smtClean="0"/>
              <a:t>the</a:t>
            </a:r>
            <a:r>
              <a:rPr lang="de-DE" b="1" dirty="0" smtClean="0"/>
              <a:t> Network – „School – Economy“</a:t>
            </a:r>
            <a:endParaRPr lang="de-DE" b="1" dirty="0"/>
          </a:p>
        </p:txBody>
      </p:sp>
      <p:sp>
        <p:nvSpPr>
          <p:cNvPr id="3" name="Inhaltsplatzhalter 2"/>
          <p:cNvSpPr>
            <a:spLocks noGrp="1"/>
          </p:cNvSpPr>
          <p:nvPr>
            <p:ph idx="1"/>
          </p:nvPr>
        </p:nvSpPr>
        <p:spPr/>
        <p:txBody>
          <a:bodyPr/>
          <a:lstStyle/>
          <a:p>
            <a:r>
              <a:rPr lang="de-DE" dirty="0" smtClean="0"/>
              <a:t>Implementation </a:t>
            </a:r>
            <a:r>
              <a:rPr lang="de-DE" dirty="0" err="1" smtClean="0"/>
              <a:t>of</a:t>
            </a:r>
            <a:r>
              <a:rPr lang="de-DE" dirty="0" smtClean="0"/>
              <a:t> dual VET </a:t>
            </a:r>
            <a:r>
              <a:rPr lang="de-DE" dirty="0" err="1" smtClean="0"/>
              <a:t>requires</a:t>
            </a:r>
            <a:r>
              <a:rPr lang="de-DE" dirty="0" smtClean="0"/>
              <a:t> </a:t>
            </a:r>
            <a:r>
              <a:rPr lang="de-DE" b="1" dirty="0" err="1"/>
              <a:t>a</a:t>
            </a:r>
            <a:r>
              <a:rPr lang="de-DE" b="1" dirty="0" err="1" smtClean="0"/>
              <a:t>cceptance</a:t>
            </a:r>
            <a:r>
              <a:rPr lang="de-DE" b="1" dirty="0" smtClean="0"/>
              <a:t> </a:t>
            </a:r>
          </a:p>
          <a:p>
            <a:endParaRPr lang="de-DE" dirty="0" smtClean="0"/>
          </a:p>
          <a:p>
            <a:r>
              <a:rPr lang="de-DE" dirty="0" err="1" smtClean="0"/>
              <a:t>Acceptance</a:t>
            </a:r>
            <a:r>
              <a:rPr lang="de-DE" dirty="0" smtClean="0"/>
              <a:t> </a:t>
            </a:r>
            <a:r>
              <a:rPr lang="de-DE" dirty="0" err="1" smtClean="0"/>
              <a:t>emerges</a:t>
            </a:r>
            <a:r>
              <a:rPr lang="de-DE" dirty="0" smtClean="0"/>
              <a:t> </a:t>
            </a:r>
            <a:r>
              <a:rPr lang="de-DE" dirty="0" err="1" smtClean="0"/>
              <a:t>from</a:t>
            </a:r>
            <a:r>
              <a:rPr lang="de-DE" dirty="0" smtClean="0"/>
              <a:t> strong </a:t>
            </a:r>
            <a:r>
              <a:rPr lang="de-DE" b="1" dirty="0" err="1" smtClean="0"/>
              <a:t>collaboration</a:t>
            </a:r>
            <a:endParaRPr lang="de-DE" b="1" dirty="0" smtClean="0"/>
          </a:p>
          <a:p>
            <a:endParaRPr lang="de-DE" dirty="0"/>
          </a:p>
          <a:p>
            <a:r>
              <a:rPr lang="de-DE" dirty="0" smtClean="0"/>
              <a:t>Networks </a:t>
            </a:r>
            <a:r>
              <a:rPr lang="de-DE" dirty="0" err="1" smtClean="0"/>
              <a:t>are</a:t>
            </a:r>
            <a:r>
              <a:rPr lang="de-DE" dirty="0" smtClean="0"/>
              <a:t> </a:t>
            </a:r>
            <a:r>
              <a:rPr lang="de-DE" dirty="0" err="1" smtClean="0"/>
              <a:t>succesfactors</a:t>
            </a:r>
            <a:r>
              <a:rPr lang="de-DE" dirty="0" smtClean="0"/>
              <a:t> </a:t>
            </a:r>
            <a:r>
              <a:rPr lang="de-DE" dirty="0" err="1" smtClean="0"/>
              <a:t>of</a:t>
            </a:r>
            <a:r>
              <a:rPr lang="de-DE" dirty="0" smtClean="0"/>
              <a:t> dual </a:t>
            </a:r>
            <a:r>
              <a:rPr lang="de-DE" dirty="0" err="1" smtClean="0"/>
              <a:t>approaches</a:t>
            </a:r>
            <a:endParaRPr lang="de-DE" dirty="0" smtClean="0"/>
          </a:p>
          <a:p>
            <a:endParaRPr lang="de-DE" dirty="0"/>
          </a:p>
          <a:p>
            <a:r>
              <a:rPr lang="de-DE" dirty="0" err="1" smtClean="0"/>
              <a:t>Successful</a:t>
            </a:r>
            <a:r>
              <a:rPr lang="de-DE" dirty="0" smtClean="0"/>
              <a:t> </a:t>
            </a:r>
            <a:r>
              <a:rPr lang="de-DE" dirty="0" err="1" smtClean="0"/>
              <a:t>networks</a:t>
            </a:r>
            <a:r>
              <a:rPr lang="de-DE" dirty="0" smtClean="0"/>
              <a:t> </a:t>
            </a:r>
            <a:r>
              <a:rPr lang="de-DE" dirty="0" err="1" smtClean="0"/>
              <a:t>consider</a:t>
            </a:r>
            <a:r>
              <a:rPr lang="de-DE" dirty="0" smtClean="0"/>
              <a:t> </a:t>
            </a:r>
            <a:r>
              <a:rPr lang="de-DE" dirty="0" err="1" smtClean="0"/>
              <a:t>compliance</a:t>
            </a:r>
            <a:r>
              <a:rPr lang="de-DE" dirty="0" smtClean="0"/>
              <a:t> </a:t>
            </a:r>
            <a:r>
              <a:rPr lang="de-DE" dirty="0" err="1" smtClean="0"/>
              <a:t>with</a:t>
            </a:r>
            <a:r>
              <a:rPr lang="de-DE" dirty="0" smtClean="0"/>
              <a:t> </a:t>
            </a:r>
            <a:r>
              <a:rPr lang="de-DE" dirty="0" err="1" smtClean="0"/>
              <a:t>the</a:t>
            </a:r>
            <a:r>
              <a:rPr lang="de-DE" dirty="0" smtClean="0"/>
              <a:t> </a:t>
            </a:r>
            <a:r>
              <a:rPr lang="de-DE" dirty="0" err="1" smtClean="0"/>
              <a:t>requirements</a:t>
            </a:r>
            <a:r>
              <a:rPr lang="de-DE" dirty="0" smtClean="0"/>
              <a:t> </a:t>
            </a:r>
            <a:r>
              <a:rPr lang="de-DE" dirty="0" err="1" smtClean="0"/>
              <a:t>of</a:t>
            </a:r>
            <a:r>
              <a:rPr lang="de-DE" dirty="0" smtClean="0"/>
              <a:t> all </a:t>
            </a:r>
            <a:r>
              <a:rPr lang="de-DE" dirty="0" err="1" smtClean="0"/>
              <a:t>members</a:t>
            </a:r>
            <a:endParaRPr lang="de-DE"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WO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p:nvPr/>
        </p:nvPicPr>
        <p:blipFill>
          <a:blip r:embed="rId4">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pic>
        <p:nvPicPr>
          <p:cNvPr id="2050" name="Picture 2" descr="Ähnliches Fo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168" y="1196752"/>
            <a:ext cx="2940555"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735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 The Network  „School – Economy“ Needs a Vision</a:t>
            </a:r>
            <a:endParaRPr lang="de-DE" b="1" dirty="0"/>
          </a:p>
        </p:txBody>
      </p:sp>
      <p:sp>
        <p:nvSpPr>
          <p:cNvPr id="3" name="Inhaltsplatzhalter 2"/>
          <p:cNvSpPr>
            <a:spLocks noGrp="1"/>
          </p:cNvSpPr>
          <p:nvPr>
            <p:ph idx="1"/>
          </p:nvPr>
        </p:nvSpPr>
        <p:spPr>
          <a:xfrm>
            <a:off x="630810" y="2708920"/>
            <a:ext cx="8229600" cy="2751089"/>
          </a:xfrm>
        </p:spPr>
        <p:txBody>
          <a:bodyPr/>
          <a:lstStyle/>
          <a:p>
            <a:r>
              <a:rPr lang="en-GB" dirty="0" smtClean="0"/>
              <a:t>We </a:t>
            </a:r>
            <a:r>
              <a:rPr lang="en-GB" dirty="0"/>
              <a:t>are the network “</a:t>
            </a:r>
            <a:r>
              <a:rPr lang="en-GB" b="1" dirty="0"/>
              <a:t>school-economy</a:t>
            </a:r>
            <a:r>
              <a:rPr lang="en-GB" dirty="0" smtClean="0"/>
              <a:t>”, </a:t>
            </a:r>
            <a:r>
              <a:rPr lang="en-GB" dirty="0"/>
              <a:t>competent, sustainable, vital</a:t>
            </a:r>
            <a:endParaRPr lang="de-DE" dirty="0"/>
          </a:p>
          <a:p>
            <a:r>
              <a:rPr lang="en-GB" dirty="0"/>
              <a:t>We create perspectives – for life and occupation</a:t>
            </a:r>
            <a:endParaRPr lang="de-DE" dirty="0"/>
          </a:p>
          <a:p>
            <a:r>
              <a:rPr lang="en-GB" dirty="0"/>
              <a:t>We build bridges – between school and economy</a:t>
            </a:r>
            <a:endParaRPr lang="de-DE" dirty="0"/>
          </a:p>
          <a:p>
            <a:r>
              <a:rPr lang="en-GB" dirty="0"/>
              <a:t>We are committed - local, regional, national, international</a:t>
            </a:r>
            <a:endParaRPr lang="de-DE" dirty="0"/>
          </a:p>
          <a:p>
            <a:r>
              <a:rPr lang="en-GB" dirty="0"/>
              <a:t>We take responsibility for our society</a:t>
            </a:r>
            <a:endParaRPr lang="de-DE" dirty="0"/>
          </a:p>
          <a:p>
            <a:pPr marL="0" indent="0">
              <a:buNone/>
            </a:pPr>
            <a:r>
              <a:rPr lang="en-GB" dirty="0"/>
              <a:t> </a:t>
            </a:r>
            <a:endParaRPr lang="de-DE" dirty="0"/>
          </a:p>
          <a:p>
            <a:endParaRPr lang="de-DE"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WO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p:nvPr/>
        </p:nvPicPr>
        <p:blipFill>
          <a:blip r:embed="rId4">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pic>
        <p:nvPicPr>
          <p:cNvPr id="3074" name="Picture 2" descr="Dämmerung auf der Straße Kostenlose Foto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8273" y="819390"/>
            <a:ext cx="2155209" cy="1745513"/>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descr="Bildergebnis für Fabrik Bild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1082" y="412213"/>
            <a:ext cx="1340071" cy="1340071"/>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descr="Bildergebnis für Fabrik Bild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3134" y="1052736"/>
            <a:ext cx="1340071" cy="134007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ildergebnis für Schulgebäude icon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72200" y="1631119"/>
            <a:ext cx="855659" cy="85565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Bildergebnis für Schulgebäude icon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2280" y="1052736"/>
            <a:ext cx="855659" cy="855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3363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Network „School – Economy“ – </a:t>
            </a:r>
            <a:r>
              <a:rPr lang="de-DE" b="1" dirty="0" err="1" smtClean="0"/>
              <a:t>Principles</a:t>
            </a:r>
            <a:r>
              <a:rPr lang="de-DE" b="1" dirty="0" smtClean="0"/>
              <a:t> </a:t>
            </a:r>
            <a:r>
              <a:rPr lang="de-DE" b="1" dirty="0" err="1" smtClean="0"/>
              <a:t>and</a:t>
            </a:r>
            <a:r>
              <a:rPr lang="de-DE" b="1" dirty="0" smtClean="0"/>
              <a:t> </a:t>
            </a:r>
            <a:r>
              <a:rPr lang="de-DE" b="1" dirty="0" err="1" smtClean="0"/>
              <a:t>Activities</a:t>
            </a:r>
            <a:endParaRPr lang="de-DE" b="1" dirty="0"/>
          </a:p>
        </p:txBody>
      </p:sp>
      <p:sp>
        <p:nvSpPr>
          <p:cNvPr id="3" name="Inhaltsplatzhalter 2"/>
          <p:cNvSpPr>
            <a:spLocks noGrp="1"/>
          </p:cNvSpPr>
          <p:nvPr>
            <p:ph idx="1"/>
          </p:nvPr>
        </p:nvSpPr>
        <p:spPr>
          <a:xfrm>
            <a:off x="467544" y="1268760"/>
            <a:ext cx="8229600" cy="4824536"/>
          </a:xfrm>
        </p:spPr>
        <p:txBody>
          <a:bodyPr>
            <a:normAutofit lnSpcReduction="10000"/>
          </a:bodyPr>
          <a:lstStyle/>
          <a:p>
            <a:r>
              <a:rPr lang="en-GB" b="1" i="1" dirty="0"/>
              <a:t>Operating principles of the network</a:t>
            </a:r>
            <a:endParaRPr lang="de-DE" dirty="0"/>
          </a:p>
          <a:p>
            <a:r>
              <a:rPr lang="en-GB" dirty="0"/>
              <a:t>Regular meetings four times a year</a:t>
            </a:r>
            <a:endParaRPr lang="de-DE" dirty="0"/>
          </a:p>
          <a:p>
            <a:r>
              <a:rPr lang="en-GB" dirty="0"/>
              <a:t>Agreement on aims and working plan</a:t>
            </a:r>
            <a:endParaRPr lang="de-DE" dirty="0"/>
          </a:p>
          <a:p>
            <a:r>
              <a:rPr lang="en-GB" dirty="0"/>
              <a:t>Every meeting has a minute taker</a:t>
            </a:r>
            <a:endParaRPr lang="de-DE" dirty="0"/>
          </a:p>
          <a:p>
            <a:r>
              <a:rPr lang="en-GB" dirty="0"/>
              <a:t>Regular organization of conferences of </a:t>
            </a:r>
            <a:r>
              <a:rPr lang="en-GB" dirty="0" smtClean="0"/>
              <a:t>experts</a:t>
            </a:r>
          </a:p>
          <a:p>
            <a:endParaRPr lang="de-DE" dirty="0"/>
          </a:p>
          <a:p>
            <a:r>
              <a:rPr lang="en-GB" b="1" i="1" dirty="0"/>
              <a:t>Topics and Activities of the network</a:t>
            </a:r>
            <a:endParaRPr lang="de-DE" dirty="0"/>
          </a:p>
          <a:p>
            <a:r>
              <a:rPr lang="en-GB" dirty="0"/>
              <a:t>Continuing training</a:t>
            </a:r>
            <a:endParaRPr lang="de-DE" dirty="0"/>
          </a:p>
          <a:p>
            <a:r>
              <a:rPr lang="en-GB" dirty="0"/>
              <a:t>Working groups</a:t>
            </a:r>
            <a:endParaRPr lang="de-DE" dirty="0"/>
          </a:p>
          <a:p>
            <a:r>
              <a:rPr lang="en-GB" dirty="0"/>
              <a:t>MINT – fostering occupations (maths, informatics, nature science, technology)</a:t>
            </a:r>
            <a:endParaRPr lang="de-DE" dirty="0"/>
          </a:p>
          <a:p>
            <a:r>
              <a:rPr lang="en-GB" dirty="0"/>
              <a:t>Professional orientation</a:t>
            </a:r>
            <a:endParaRPr lang="de-DE" dirty="0"/>
          </a:p>
          <a:p>
            <a:r>
              <a:rPr lang="en-GB" dirty="0"/>
              <a:t>Leadership</a:t>
            </a:r>
            <a:endParaRPr lang="de-DE" dirty="0"/>
          </a:p>
          <a:p>
            <a:r>
              <a:rPr lang="en-GB" dirty="0"/>
              <a:t>Economical education</a:t>
            </a:r>
            <a:endParaRPr lang="de-DE" dirty="0"/>
          </a:p>
          <a:p>
            <a:endParaRPr lang="de-DE"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WO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p:nvPr/>
        </p:nvPicPr>
        <p:blipFill>
          <a:blip r:embed="rId4">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Tree>
    <p:extLst>
      <p:ext uri="{BB962C8B-B14F-4D97-AF65-F5344CB8AC3E}">
        <p14:creationId xmlns:p14="http://schemas.microsoft.com/office/powerpoint/2010/main" val="21666928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dirty="0"/>
              <a:t>Recent Topics of the network</a:t>
            </a:r>
            <a:r>
              <a:rPr lang="de-DE" dirty="0"/>
              <a:t/>
            </a:r>
            <a:br>
              <a:rPr lang="de-DE" dirty="0"/>
            </a:br>
            <a:endParaRPr lang="de-DE" dirty="0"/>
          </a:p>
        </p:txBody>
      </p:sp>
      <p:sp>
        <p:nvSpPr>
          <p:cNvPr id="3" name="Inhaltsplatzhalter 2"/>
          <p:cNvSpPr>
            <a:spLocks noGrp="1"/>
          </p:cNvSpPr>
          <p:nvPr>
            <p:ph idx="1"/>
          </p:nvPr>
        </p:nvSpPr>
        <p:spPr/>
        <p:txBody>
          <a:bodyPr/>
          <a:lstStyle/>
          <a:p>
            <a:r>
              <a:rPr lang="en-GB" dirty="0"/>
              <a:t>Internships for pupils of comprehensive and grammar schools</a:t>
            </a:r>
            <a:endParaRPr lang="de-DE" dirty="0"/>
          </a:p>
          <a:p>
            <a:r>
              <a:rPr lang="en-GB" dirty="0"/>
              <a:t>Job orientation and Career orientation </a:t>
            </a:r>
            <a:endParaRPr lang="de-DE" dirty="0"/>
          </a:p>
          <a:p>
            <a:r>
              <a:rPr lang="en-GB" dirty="0"/>
              <a:t>Opportunities for collaboration schools – companies</a:t>
            </a:r>
            <a:endParaRPr lang="de-DE" dirty="0"/>
          </a:p>
          <a:p>
            <a:r>
              <a:rPr lang="en-GB" dirty="0"/>
              <a:t>Expectations of trainers concerning maturity of applicants</a:t>
            </a:r>
            <a:endParaRPr lang="de-DE" dirty="0"/>
          </a:p>
          <a:p>
            <a:r>
              <a:rPr lang="en-GB" dirty="0"/>
              <a:t>Youth Agency</a:t>
            </a:r>
            <a:endParaRPr lang="de-DE" dirty="0"/>
          </a:p>
          <a:p>
            <a:r>
              <a:rPr lang="en-GB" dirty="0"/>
              <a:t>Junior-companies at school and company</a:t>
            </a:r>
            <a:endParaRPr lang="de-DE" dirty="0"/>
          </a:p>
          <a:p>
            <a:r>
              <a:rPr lang="en-GB" dirty="0"/>
              <a:t>The role of parents for professional orientation of pupils</a:t>
            </a:r>
            <a:endParaRPr lang="de-DE" dirty="0"/>
          </a:p>
          <a:p>
            <a:r>
              <a:rPr lang="en-GB" dirty="0"/>
              <a:t>Inclusion</a:t>
            </a:r>
            <a:endParaRPr lang="de-DE" dirty="0"/>
          </a:p>
          <a:p>
            <a:r>
              <a:rPr lang="en-GB" dirty="0"/>
              <a:t>Integrating </a:t>
            </a:r>
            <a:r>
              <a:rPr lang="en-GB" dirty="0" smtClean="0"/>
              <a:t>refugees</a:t>
            </a:r>
          </a:p>
          <a:p>
            <a:r>
              <a:rPr lang="en-GB" smtClean="0"/>
              <a:t>Recruitment</a:t>
            </a:r>
            <a:endParaRPr lang="de-DE" dirty="0"/>
          </a:p>
          <a:p>
            <a:endParaRPr lang="de-DE"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WO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p:nvPr/>
        </p:nvPicPr>
        <p:blipFill>
          <a:blip r:embed="rId4">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
        <p:nvSpPr>
          <p:cNvPr id="7" name="Textfeld 6"/>
          <p:cNvSpPr txBox="1"/>
          <p:nvPr/>
        </p:nvSpPr>
        <p:spPr>
          <a:xfrm>
            <a:off x="886772" y="5013176"/>
            <a:ext cx="6624736" cy="369332"/>
          </a:xfrm>
          <a:prstGeom prst="rect">
            <a:avLst/>
          </a:prstGeom>
          <a:noFill/>
        </p:spPr>
        <p:txBody>
          <a:bodyPr wrap="square" rtlCol="0">
            <a:spAutoFit/>
          </a:bodyPr>
          <a:lstStyle/>
          <a:p>
            <a:r>
              <a:rPr lang="de-DE" b="1" dirty="0" err="1" smtClean="0">
                <a:solidFill>
                  <a:srgbClr val="FF0000"/>
                </a:solidFill>
              </a:rPr>
              <a:t>Conclusion</a:t>
            </a:r>
            <a:r>
              <a:rPr lang="de-DE" b="1" dirty="0" smtClean="0">
                <a:solidFill>
                  <a:srgbClr val="FF0000"/>
                </a:solidFill>
              </a:rPr>
              <a:t>: The Network </a:t>
            </a:r>
            <a:r>
              <a:rPr lang="de-DE" b="1" dirty="0" err="1" smtClean="0">
                <a:solidFill>
                  <a:srgbClr val="FF0000"/>
                </a:solidFill>
              </a:rPr>
              <a:t>has</a:t>
            </a:r>
            <a:r>
              <a:rPr lang="de-DE" b="1" dirty="0" smtClean="0">
                <a:solidFill>
                  <a:srgbClr val="FF0000"/>
                </a:solidFill>
              </a:rPr>
              <a:t> </a:t>
            </a:r>
            <a:r>
              <a:rPr lang="de-DE" b="1" dirty="0" err="1" smtClean="0">
                <a:solidFill>
                  <a:srgbClr val="FF0000"/>
                </a:solidFill>
              </a:rPr>
              <a:t>Benefits</a:t>
            </a:r>
            <a:r>
              <a:rPr lang="de-DE" b="1" dirty="0" smtClean="0">
                <a:solidFill>
                  <a:srgbClr val="FF0000"/>
                </a:solidFill>
              </a:rPr>
              <a:t> </a:t>
            </a:r>
            <a:r>
              <a:rPr lang="de-DE" b="1" dirty="0" err="1" smtClean="0">
                <a:solidFill>
                  <a:srgbClr val="FF0000"/>
                </a:solidFill>
              </a:rPr>
              <a:t>for</a:t>
            </a:r>
            <a:r>
              <a:rPr lang="de-DE" b="1" dirty="0" smtClean="0">
                <a:solidFill>
                  <a:srgbClr val="FF0000"/>
                </a:solidFill>
              </a:rPr>
              <a:t> Schools </a:t>
            </a:r>
            <a:r>
              <a:rPr lang="de-DE" b="1" u="sng" dirty="0" err="1" smtClean="0">
                <a:solidFill>
                  <a:srgbClr val="FF0000"/>
                </a:solidFill>
              </a:rPr>
              <a:t>and</a:t>
            </a:r>
            <a:r>
              <a:rPr lang="de-DE" b="1" dirty="0" smtClean="0">
                <a:solidFill>
                  <a:srgbClr val="FF0000"/>
                </a:solidFill>
              </a:rPr>
              <a:t> Companies</a:t>
            </a:r>
            <a:endParaRPr lang="de-DE" b="1" dirty="0">
              <a:solidFill>
                <a:srgbClr val="FF0000"/>
              </a:solidFill>
            </a:endParaRPr>
          </a:p>
        </p:txBody>
      </p:sp>
    </p:spTree>
    <p:extLst>
      <p:ext uri="{BB962C8B-B14F-4D97-AF65-F5344CB8AC3E}">
        <p14:creationId xmlns:p14="http://schemas.microsoft.com/office/powerpoint/2010/main" val="9357396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dirty="0" smtClean="0"/>
              <a:t>Golden Rules of the Network</a:t>
            </a:r>
            <a:r>
              <a:rPr lang="de-DE" b="1" dirty="0"/>
              <a:t/>
            </a:r>
            <a:br>
              <a:rPr lang="de-DE" b="1" dirty="0"/>
            </a:br>
            <a:endParaRPr lang="de-DE" dirty="0"/>
          </a:p>
        </p:txBody>
      </p:sp>
      <p:sp>
        <p:nvSpPr>
          <p:cNvPr id="3" name="Inhaltsplatzhalter 2"/>
          <p:cNvSpPr>
            <a:spLocks noGrp="1"/>
          </p:cNvSpPr>
          <p:nvPr>
            <p:ph idx="1"/>
          </p:nvPr>
        </p:nvSpPr>
        <p:spPr/>
        <p:txBody>
          <a:bodyPr/>
          <a:lstStyle/>
          <a:p>
            <a:pPr lvl="0"/>
            <a:r>
              <a:rPr lang="en-GB" dirty="0" smtClean="0"/>
              <a:t>Get </a:t>
            </a:r>
            <a:r>
              <a:rPr lang="en-GB" dirty="0"/>
              <a:t>a clear political statement concerning “Transition to the Labour Market”</a:t>
            </a:r>
            <a:endParaRPr lang="de-DE" dirty="0"/>
          </a:p>
          <a:p>
            <a:pPr lvl="0"/>
            <a:r>
              <a:rPr lang="en-GB" dirty="0"/>
              <a:t>Identify all stakeholders of VET </a:t>
            </a:r>
            <a:endParaRPr lang="de-DE" dirty="0"/>
          </a:p>
          <a:p>
            <a:pPr lvl="0"/>
            <a:r>
              <a:rPr lang="en-GB" dirty="0"/>
              <a:t>Analyse </a:t>
            </a:r>
            <a:r>
              <a:rPr lang="en-GB" dirty="0" smtClean="0"/>
              <a:t>real </a:t>
            </a:r>
            <a:r>
              <a:rPr lang="en-GB" dirty="0"/>
              <a:t>interests of each stakeholder</a:t>
            </a:r>
            <a:endParaRPr lang="de-DE" dirty="0"/>
          </a:p>
          <a:p>
            <a:pPr lvl="0"/>
            <a:r>
              <a:rPr lang="en-GB" dirty="0"/>
              <a:t>Define aims and benefits of a network</a:t>
            </a:r>
            <a:endParaRPr lang="de-DE" dirty="0"/>
          </a:p>
          <a:p>
            <a:pPr lvl="0"/>
            <a:r>
              <a:rPr lang="en-GB" dirty="0"/>
              <a:t>Make the network </a:t>
            </a:r>
            <a:r>
              <a:rPr lang="en-GB" dirty="0" smtClean="0"/>
              <a:t>a </a:t>
            </a:r>
            <a:r>
              <a:rPr lang="en-GB" dirty="0"/>
              <a:t>brand including website</a:t>
            </a:r>
            <a:endParaRPr lang="de-DE" dirty="0"/>
          </a:p>
          <a:p>
            <a:pPr lvl="0"/>
            <a:r>
              <a:rPr lang="en-GB" dirty="0"/>
              <a:t>Define processes of the network (enquiries, meetings, moderation, statements, recommendations, decisions, </a:t>
            </a:r>
            <a:r>
              <a:rPr lang="en-GB" b="1" dirty="0"/>
              <a:t>communication</a:t>
            </a:r>
            <a:r>
              <a:rPr lang="en-GB" dirty="0"/>
              <a:t>)</a:t>
            </a:r>
            <a:endParaRPr lang="de-DE" dirty="0"/>
          </a:p>
          <a:p>
            <a:pPr lvl="0"/>
            <a:r>
              <a:rPr lang="en-GB" dirty="0"/>
              <a:t>Finance</a:t>
            </a:r>
            <a:endParaRPr lang="de-DE"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WO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p:nvPr/>
        </p:nvPicPr>
        <p:blipFill>
          <a:blip r:embed="rId4">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Tree>
    <p:extLst>
      <p:ext uri="{BB962C8B-B14F-4D97-AF65-F5344CB8AC3E}">
        <p14:creationId xmlns:p14="http://schemas.microsoft.com/office/powerpoint/2010/main" val="36886383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err="1" smtClean="0"/>
              <a:t>Product</a:t>
            </a:r>
            <a:r>
              <a:rPr lang="de-DE" b="1" dirty="0" smtClean="0"/>
              <a:t> 3: The Database </a:t>
            </a:r>
            <a:r>
              <a:rPr lang="de-DE" b="1" dirty="0" err="1" smtClean="0"/>
              <a:t>for</a:t>
            </a:r>
            <a:r>
              <a:rPr lang="de-DE" b="1" dirty="0" smtClean="0"/>
              <a:t> AV dual</a:t>
            </a:r>
            <a:endParaRPr lang="de-DE" b="1" dirty="0"/>
          </a:p>
        </p:txBody>
      </p:sp>
      <p:pic>
        <p:nvPicPr>
          <p:cNvPr id="4" name="Grafik 3"/>
          <p:cNvPicPr/>
          <p:nvPr/>
        </p:nvPicPr>
        <p:blipFill>
          <a:blip r:embed="rId2">
            <a:extLst>
              <a:ext uri="{28A0092B-C50C-407E-A947-70E740481C1C}">
                <a14:useLocalDpi xmlns:a14="http://schemas.microsoft.com/office/drawing/2010/main" val="0"/>
              </a:ext>
            </a:extLst>
          </a:blip>
          <a:srcRect/>
          <a:stretch>
            <a:fillRect/>
          </a:stretch>
        </p:blipFill>
        <p:spPr bwMode="auto">
          <a:xfrm>
            <a:off x="35496" y="908720"/>
            <a:ext cx="8808720" cy="4866640"/>
          </a:xfrm>
          <a:prstGeom prst="rect">
            <a:avLst/>
          </a:prstGeom>
          <a:noFill/>
          <a:ln>
            <a:noFill/>
          </a:ln>
        </p:spPr>
      </p:pic>
      <p:pic>
        <p:nvPicPr>
          <p:cNvPr id="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SWOR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p:cNvPicPr/>
          <p:nvPr/>
        </p:nvPicPr>
        <p:blipFill>
          <a:blip r:embed="rId5">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Tree>
    <p:extLst>
      <p:ext uri="{BB962C8B-B14F-4D97-AF65-F5344CB8AC3E}">
        <p14:creationId xmlns:p14="http://schemas.microsoft.com/office/powerpoint/2010/main" val="6536797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Interfaces </a:t>
            </a:r>
            <a:r>
              <a:rPr lang="de-DE" b="1" dirty="0" err="1" smtClean="0"/>
              <a:t>of</a:t>
            </a:r>
            <a:r>
              <a:rPr lang="de-DE" b="1" dirty="0" smtClean="0"/>
              <a:t> </a:t>
            </a:r>
            <a:r>
              <a:rPr lang="de-DE" b="1" dirty="0" err="1" smtClean="0"/>
              <a:t>the</a:t>
            </a:r>
            <a:r>
              <a:rPr lang="de-DE" b="1" dirty="0" smtClean="0"/>
              <a:t> Database</a:t>
            </a:r>
            <a:endParaRPr lang="de-DE" b="1" dirty="0"/>
          </a:p>
        </p:txBody>
      </p:sp>
      <p:pic>
        <p:nvPicPr>
          <p:cNvPr id="5" name="Grafik 4"/>
          <p:cNvPicPr/>
          <p:nvPr/>
        </p:nvPicPr>
        <p:blipFill>
          <a:blip r:embed="rId2">
            <a:extLst>
              <a:ext uri="{28A0092B-C50C-407E-A947-70E740481C1C}">
                <a14:useLocalDpi xmlns:a14="http://schemas.microsoft.com/office/drawing/2010/main" val="0"/>
              </a:ext>
            </a:extLst>
          </a:blip>
          <a:srcRect/>
          <a:stretch>
            <a:fillRect/>
          </a:stretch>
        </p:blipFill>
        <p:spPr bwMode="auto">
          <a:xfrm>
            <a:off x="539552" y="836713"/>
            <a:ext cx="4536504" cy="2448271"/>
          </a:xfrm>
          <a:prstGeom prst="rect">
            <a:avLst/>
          </a:prstGeom>
          <a:noFill/>
          <a:ln>
            <a:noFill/>
          </a:ln>
        </p:spPr>
      </p:pic>
      <p:pic>
        <p:nvPicPr>
          <p:cNvPr id="4" name="Grafik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9912" y="3370065"/>
            <a:ext cx="5013936" cy="2363191"/>
          </a:xfrm>
          <a:prstGeom prst="rect">
            <a:avLst/>
          </a:prstGeom>
          <a:noFill/>
          <a:ln>
            <a:noFill/>
          </a:ln>
        </p:spPr>
      </p:pic>
      <p:sp>
        <p:nvSpPr>
          <p:cNvPr id="3" name="Textfeld 2"/>
          <p:cNvSpPr txBox="1"/>
          <p:nvPr/>
        </p:nvSpPr>
        <p:spPr>
          <a:xfrm>
            <a:off x="5170756" y="899428"/>
            <a:ext cx="1800200" cy="369332"/>
          </a:xfrm>
          <a:prstGeom prst="rect">
            <a:avLst/>
          </a:prstGeom>
          <a:noFill/>
        </p:spPr>
        <p:txBody>
          <a:bodyPr wrap="square" rtlCol="0">
            <a:spAutoFit/>
          </a:bodyPr>
          <a:lstStyle/>
          <a:p>
            <a:r>
              <a:rPr lang="de-DE" dirty="0" smtClean="0"/>
              <a:t>Dashboard</a:t>
            </a:r>
            <a:endParaRPr lang="de-DE" dirty="0"/>
          </a:p>
        </p:txBody>
      </p:sp>
      <p:sp>
        <p:nvSpPr>
          <p:cNvPr id="6" name="Textfeld 5"/>
          <p:cNvSpPr txBox="1"/>
          <p:nvPr/>
        </p:nvSpPr>
        <p:spPr>
          <a:xfrm>
            <a:off x="1259632" y="3546021"/>
            <a:ext cx="2016223" cy="646331"/>
          </a:xfrm>
          <a:prstGeom prst="rect">
            <a:avLst/>
          </a:prstGeom>
          <a:noFill/>
        </p:spPr>
        <p:txBody>
          <a:bodyPr wrap="square" rtlCol="0">
            <a:spAutoFit/>
          </a:bodyPr>
          <a:lstStyle/>
          <a:p>
            <a:r>
              <a:rPr lang="de-DE" dirty="0" err="1" smtClean="0"/>
              <a:t>Confortable</a:t>
            </a:r>
            <a:endParaRPr lang="de-DE" dirty="0" smtClean="0"/>
          </a:p>
          <a:p>
            <a:r>
              <a:rPr lang="de-DE" dirty="0" smtClean="0"/>
              <a:t>Input Dialog</a:t>
            </a:r>
            <a:endParaRPr lang="de-DE" dirty="0"/>
          </a:p>
        </p:txBody>
      </p:sp>
      <p:pic>
        <p:nvPicPr>
          <p:cNvPr id="7"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SWOR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p:cNvPicPr/>
          <p:nvPr/>
        </p:nvPicPr>
        <p:blipFill>
          <a:blip r:embed="rId6">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Tree>
    <p:extLst>
      <p:ext uri="{BB962C8B-B14F-4D97-AF65-F5344CB8AC3E}">
        <p14:creationId xmlns:p14="http://schemas.microsoft.com/office/powerpoint/2010/main" val="20806668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err="1"/>
              <a:t>Enabling</a:t>
            </a:r>
            <a:r>
              <a:rPr lang="de-DE" b="1" dirty="0"/>
              <a:t> multiple </a:t>
            </a:r>
            <a:r>
              <a:rPr lang="de-DE" b="1" dirty="0" err="1" smtClean="0"/>
              <a:t>Queries</a:t>
            </a:r>
            <a:r>
              <a:rPr lang="de-DE" b="1" dirty="0" smtClean="0"/>
              <a:t> </a:t>
            </a:r>
            <a:r>
              <a:rPr lang="de-DE" b="1" dirty="0" err="1" smtClean="0"/>
              <a:t>and</a:t>
            </a:r>
            <a:r>
              <a:rPr lang="de-DE" b="1" dirty="0" smtClean="0"/>
              <a:t> Support</a:t>
            </a:r>
            <a:endParaRPr lang="de-DE" b="1" dirty="0"/>
          </a:p>
        </p:txBody>
      </p:sp>
      <p:pic>
        <p:nvPicPr>
          <p:cNvPr id="4" name="Inhaltsplatzhalt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836712"/>
            <a:ext cx="4186808" cy="2835752"/>
          </a:xfrm>
          <a:prstGeom prst="rect">
            <a:avLst/>
          </a:prstGeom>
          <a:noFill/>
          <a:ln>
            <a:noFill/>
          </a:ln>
        </p:spPr>
      </p:pic>
      <p:pic>
        <p:nvPicPr>
          <p:cNvPr id="5" name="Inhaltsplatzhalter 3"/>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5096775" y="2106768"/>
            <a:ext cx="3116058" cy="3877891"/>
          </a:xfrm>
          <a:prstGeom prst="rect">
            <a:avLst/>
          </a:prstGeom>
          <a:noFill/>
          <a:ln>
            <a:noFill/>
          </a:ln>
        </p:spPr>
      </p:pic>
      <p:sp>
        <p:nvSpPr>
          <p:cNvPr id="3" name="Textfeld 2"/>
          <p:cNvSpPr txBox="1"/>
          <p:nvPr/>
        </p:nvSpPr>
        <p:spPr>
          <a:xfrm>
            <a:off x="4788024" y="1012086"/>
            <a:ext cx="2088232" cy="369332"/>
          </a:xfrm>
          <a:prstGeom prst="rect">
            <a:avLst/>
          </a:prstGeom>
          <a:noFill/>
        </p:spPr>
        <p:txBody>
          <a:bodyPr wrap="square" rtlCol="0">
            <a:spAutoFit/>
          </a:bodyPr>
          <a:lstStyle/>
          <a:p>
            <a:r>
              <a:rPr lang="de-DE" dirty="0" smtClean="0"/>
              <a:t>Multiple </a:t>
            </a:r>
            <a:r>
              <a:rPr lang="de-DE" dirty="0" err="1" smtClean="0"/>
              <a:t>Queries</a:t>
            </a:r>
            <a:endParaRPr lang="de-DE" dirty="0"/>
          </a:p>
        </p:txBody>
      </p:sp>
      <p:sp>
        <p:nvSpPr>
          <p:cNvPr id="6" name="Textfeld 5"/>
          <p:cNvSpPr txBox="1"/>
          <p:nvPr/>
        </p:nvSpPr>
        <p:spPr>
          <a:xfrm>
            <a:off x="2627784" y="3861048"/>
            <a:ext cx="2160240" cy="369332"/>
          </a:xfrm>
          <a:prstGeom prst="rect">
            <a:avLst/>
          </a:prstGeom>
          <a:noFill/>
        </p:spPr>
        <p:txBody>
          <a:bodyPr wrap="square" rtlCol="0">
            <a:spAutoFit/>
          </a:bodyPr>
          <a:lstStyle/>
          <a:p>
            <a:r>
              <a:rPr lang="de-DE" dirty="0" smtClean="0"/>
              <a:t>Handout </a:t>
            </a:r>
            <a:r>
              <a:rPr lang="de-DE" dirty="0" err="1" smtClean="0"/>
              <a:t>for</a:t>
            </a:r>
            <a:r>
              <a:rPr lang="de-DE" dirty="0" smtClean="0"/>
              <a:t> </a:t>
            </a:r>
            <a:r>
              <a:rPr lang="de-DE" dirty="0" err="1" smtClean="0"/>
              <a:t>Pupils</a:t>
            </a:r>
            <a:endParaRPr lang="de-DE" dirty="0"/>
          </a:p>
        </p:txBody>
      </p:sp>
      <p:pic>
        <p:nvPicPr>
          <p:cNvPr id="7"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SWOR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p:cNvPicPr/>
          <p:nvPr/>
        </p:nvPicPr>
        <p:blipFill>
          <a:blip r:embed="rId6">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Tree>
    <p:extLst>
      <p:ext uri="{BB962C8B-B14F-4D97-AF65-F5344CB8AC3E}">
        <p14:creationId xmlns:p14="http://schemas.microsoft.com/office/powerpoint/2010/main" val="28872664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Evaluation </a:t>
            </a:r>
            <a:r>
              <a:rPr lang="de-DE" b="1" dirty="0" err="1" smtClean="0"/>
              <a:t>of</a:t>
            </a:r>
            <a:r>
              <a:rPr lang="de-DE" b="1" dirty="0" smtClean="0"/>
              <a:t> </a:t>
            </a:r>
            <a:r>
              <a:rPr lang="de-DE" b="1" dirty="0" err="1" smtClean="0"/>
              <a:t>the</a:t>
            </a:r>
            <a:r>
              <a:rPr lang="de-DE" b="1" dirty="0" smtClean="0"/>
              <a:t> Database</a:t>
            </a:r>
            <a:endParaRPr lang="de-DE" b="1" dirty="0"/>
          </a:p>
        </p:txBody>
      </p:sp>
      <p:sp>
        <p:nvSpPr>
          <p:cNvPr id="3" name="Inhaltsplatzhalter 2"/>
          <p:cNvSpPr>
            <a:spLocks noGrp="1"/>
          </p:cNvSpPr>
          <p:nvPr>
            <p:ph idx="1"/>
          </p:nvPr>
        </p:nvSpPr>
        <p:spPr/>
        <p:txBody>
          <a:bodyPr/>
          <a:lstStyle/>
          <a:p>
            <a:r>
              <a:rPr lang="de-DE" dirty="0" err="1" smtClean="0"/>
              <a:t>Reduction</a:t>
            </a:r>
            <a:r>
              <a:rPr lang="de-DE" dirty="0" smtClean="0"/>
              <a:t> </a:t>
            </a:r>
            <a:r>
              <a:rPr lang="de-DE" dirty="0" err="1" smtClean="0"/>
              <a:t>of</a:t>
            </a:r>
            <a:r>
              <a:rPr lang="de-DE" dirty="0" smtClean="0"/>
              <a:t> </a:t>
            </a:r>
            <a:r>
              <a:rPr lang="de-DE" dirty="0" err="1" smtClean="0"/>
              <a:t>the</a:t>
            </a:r>
            <a:r>
              <a:rPr lang="de-DE" dirty="0" smtClean="0"/>
              <a:t> </a:t>
            </a:r>
            <a:r>
              <a:rPr lang="de-DE" dirty="0" err="1" smtClean="0"/>
              <a:t>required</a:t>
            </a:r>
            <a:r>
              <a:rPr lang="de-DE" dirty="0" smtClean="0"/>
              <a:t> time </a:t>
            </a:r>
            <a:r>
              <a:rPr lang="de-DE" dirty="0" err="1" smtClean="0"/>
              <a:t>for</a:t>
            </a:r>
            <a:r>
              <a:rPr lang="de-DE" dirty="0" smtClean="0"/>
              <a:t> </a:t>
            </a:r>
            <a:r>
              <a:rPr lang="de-DE" dirty="0" err="1" smtClean="0"/>
              <a:t>queries</a:t>
            </a:r>
            <a:r>
              <a:rPr lang="de-DE" dirty="0" smtClean="0"/>
              <a:t>  </a:t>
            </a:r>
            <a:r>
              <a:rPr lang="de-DE" dirty="0" err="1" smtClean="0"/>
              <a:t>from</a:t>
            </a:r>
            <a:r>
              <a:rPr lang="de-DE" dirty="0" smtClean="0"/>
              <a:t> </a:t>
            </a:r>
            <a:r>
              <a:rPr lang="de-DE" dirty="0" err="1" smtClean="0"/>
              <a:t>hours</a:t>
            </a:r>
            <a:r>
              <a:rPr lang="de-DE" dirty="0" smtClean="0"/>
              <a:t> </a:t>
            </a:r>
            <a:r>
              <a:rPr lang="de-DE" dirty="0" err="1" smtClean="0"/>
              <a:t>to</a:t>
            </a:r>
            <a:r>
              <a:rPr lang="de-DE" dirty="0" smtClean="0"/>
              <a:t> </a:t>
            </a:r>
            <a:r>
              <a:rPr lang="de-DE" dirty="0" err="1" smtClean="0"/>
              <a:t>seconds</a:t>
            </a:r>
            <a:endParaRPr lang="de-DE" dirty="0" smtClean="0"/>
          </a:p>
          <a:p>
            <a:r>
              <a:rPr lang="de-DE" dirty="0" smtClean="0"/>
              <a:t>Flexible </a:t>
            </a:r>
            <a:r>
              <a:rPr lang="de-DE" dirty="0" err="1" smtClean="0"/>
              <a:t>queries</a:t>
            </a:r>
            <a:r>
              <a:rPr lang="de-DE" dirty="0" smtClean="0"/>
              <a:t> </a:t>
            </a:r>
            <a:r>
              <a:rPr lang="de-DE" dirty="0" err="1" smtClean="0"/>
              <a:t>and</a:t>
            </a:r>
            <a:r>
              <a:rPr lang="de-DE" dirty="0" smtClean="0"/>
              <a:t> </a:t>
            </a:r>
            <a:r>
              <a:rPr lang="de-DE" dirty="0" err="1" smtClean="0"/>
              <a:t>effective</a:t>
            </a:r>
            <a:r>
              <a:rPr lang="de-DE" dirty="0" smtClean="0"/>
              <a:t> </a:t>
            </a:r>
            <a:r>
              <a:rPr lang="de-DE" dirty="0" err="1" smtClean="0"/>
              <a:t>matching</a:t>
            </a:r>
            <a:endParaRPr lang="de-DE" dirty="0" smtClean="0"/>
          </a:p>
          <a:p>
            <a:r>
              <a:rPr lang="de-DE" dirty="0" smtClean="0"/>
              <a:t>Quick </a:t>
            </a:r>
            <a:r>
              <a:rPr lang="de-DE" dirty="0" err="1" smtClean="0"/>
              <a:t>provision</a:t>
            </a:r>
            <a:r>
              <a:rPr lang="de-DE" dirty="0" smtClean="0"/>
              <a:t> </a:t>
            </a:r>
            <a:r>
              <a:rPr lang="de-DE" dirty="0" err="1" smtClean="0"/>
              <a:t>of</a:t>
            </a:r>
            <a:r>
              <a:rPr lang="de-DE" dirty="0" smtClean="0"/>
              <a:t> </a:t>
            </a:r>
            <a:r>
              <a:rPr lang="de-DE" dirty="0" err="1" smtClean="0"/>
              <a:t>support</a:t>
            </a:r>
            <a:r>
              <a:rPr lang="de-DE" dirty="0" smtClean="0"/>
              <a:t> material </a:t>
            </a:r>
            <a:r>
              <a:rPr lang="de-DE" dirty="0" err="1" smtClean="0"/>
              <a:t>for</a:t>
            </a:r>
            <a:r>
              <a:rPr lang="de-DE" dirty="0" smtClean="0"/>
              <a:t> </a:t>
            </a:r>
            <a:r>
              <a:rPr lang="de-DE" dirty="0" err="1" smtClean="0"/>
              <a:t>pupils</a:t>
            </a:r>
            <a:endParaRPr lang="de-DE" dirty="0" smtClean="0"/>
          </a:p>
          <a:p>
            <a:r>
              <a:rPr lang="de-DE" dirty="0" smtClean="0"/>
              <a:t>Database </a:t>
            </a:r>
            <a:r>
              <a:rPr lang="de-DE" dirty="0" err="1" smtClean="0"/>
              <a:t>comprises</a:t>
            </a:r>
            <a:r>
              <a:rPr lang="de-DE" dirty="0" smtClean="0"/>
              <a:t> 400 </a:t>
            </a:r>
            <a:r>
              <a:rPr lang="de-DE" dirty="0" err="1" smtClean="0"/>
              <a:t>companies</a:t>
            </a:r>
            <a:endParaRPr lang="de-DE" dirty="0" smtClean="0"/>
          </a:p>
          <a:p>
            <a:endParaRPr lang="de-DE" dirty="0"/>
          </a:p>
          <a:p>
            <a:endParaRPr lang="de-DE" dirty="0" smtClean="0"/>
          </a:p>
          <a:p>
            <a:endParaRPr lang="de-DE" dirty="0"/>
          </a:p>
          <a:p>
            <a:endParaRPr lang="de-DE" dirty="0" smtClean="0"/>
          </a:p>
          <a:p>
            <a:r>
              <a:rPr lang="de-DE" dirty="0" smtClean="0"/>
              <a:t>Feedback:</a:t>
            </a:r>
            <a:br>
              <a:rPr lang="de-DE" dirty="0" smtClean="0"/>
            </a:br>
            <a:r>
              <a:rPr lang="de-DE" dirty="0" smtClean="0"/>
              <a:t>Additional </a:t>
            </a:r>
            <a:r>
              <a:rPr lang="de-DE" dirty="0" err="1" smtClean="0"/>
              <a:t>features</a:t>
            </a:r>
            <a:r>
              <a:rPr lang="de-DE" dirty="0" smtClean="0"/>
              <a:t> </a:t>
            </a:r>
            <a:r>
              <a:rPr lang="de-DE" dirty="0" err="1" smtClean="0"/>
              <a:t>are</a:t>
            </a:r>
            <a:r>
              <a:rPr lang="de-DE" dirty="0" smtClean="0"/>
              <a:t> </a:t>
            </a:r>
            <a:r>
              <a:rPr lang="de-DE" dirty="0" err="1" smtClean="0"/>
              <a:t>favored</a:t>
            </a:r>
            <a:endParaRPr lang="de-DE" dirty="0" smtClean="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WO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p:nvPr/>
        </p:nvPicPr>
        <p:blipFill>
          <a:blip r:embed="rId4">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
        <p:nvSpPr>
          <p:cNvPr id="7" name="Flussdiagramm: Magnetplattenspeicher 6"/>
          <p:cNvSpPr/>
          <p:nvPr/>
        </p:nvSpPr>
        <p:spPr>
          <a:xfrm>
            <a:off x="7610892" y="188640"/>
            <a:ext cx="1086693" cy="43204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256436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err="1" smtClean="0"/>
              <a:t>And</a:t>
            </a:r>
            <a:r>
              <a:rPr lang="de-DE" b="1" dirty="0" smtClean="0"/>
              <a:t> </a:t>
            </a:r>
            <a:r>
              <a:rPr lang="de-DE" b="1" dirty="0" err="1" smtClean="0"/>
              <a:t>the</a:t>
            </a:r>
            <a:r>
              <a:rPr lang="de-DE" b="1" dirty="0" smtClean="0"/>
              <a:t> Future …</a:t>
            </a:r>
            <a:endParaRPr lang="de-DE" b="1" dirty="0"/>
          </a:p>
        </p:txBody>
      </p:sp>
      <p:sp>
        <p:nvSpPr>
          <p:cNvPr id="3" name="Inhaltsplatzhalter 2"/>
          <p:cNvSpPr>
            <a:spLocks noGrp="1"/>
          </p:cNvSpPr>
          <p:nvPr>
            <p:ph idx="1"/>
          </p:nvPr>
        </p:nvSpPr>
        <p:spPr/>
        <p:txBody>
          <a:bodyPr/>
          <a:lstStyle/>
          <a:p>
            <a:r>
              <a:rPr lang="de-DE" dirty="0" err="1" smtClean="0"/>
              <a:t>Required</a:t>
            </a:r>
            <a:r>
              <a:rPr lang="de-DE" dirty="0" smtClean="0"/>
              <a:t> </a:t>
            </a:r>
            <a:r>
              <a:rPr lang="de-DE" dirty="0" err="1" smtClean="0"/>
              <a:t>are</a:t>
            </a:r>
            <a:r>
              <a:rPr lang="de-DE" dirty="0" smtClean="0"/>
              <a:t> </a:t>
            </a:r>
            <a:r>
              <a:rPr lang="de-DE" dirty="0" err="1" smtClean="0"/>
              <a:t>concerted</a:t>
            </a:r>
            <a:r>
              <a:rPr lang="de-DE" dirty="0" smtClean="0"/>
              <a:t> </a:t>
            </a:r>
            <a:r>
              <a:rPr lang="de-DE" dirty="0" err="1" smtClean="0"/>
              <a:t>actions</a:t>
            </a:r>
            <a:r>
              <a:rPr lang="de-DE" dirty="0" smtClean="0"/>
              <a:t> </a:t>
            </a:r>
            <a:r>
              <a:rPr lang="de-DE" dirty="0" err="1" smtClean="0"/>
              <a:t>therefore</a:t>
            </a:r>
            <a:r>
              <a:rPr lang="de-DE" dirty="0" smtClean="0"/>
              <a:t> a </a:t>
            </a:r>
            <a:r>
              <a:rPr lang="de-DE" dirty="0" err="1" smtClean="0"/>
              <a:t>marketing</a:t>
            </a:r>
            <a:r>
              <a:rPr lang="de-DE" dirty="0" smtClean="0"/>
              <a:t> plan </a:t>
            </a:r>
            <a:r>
              <a:rPr lang="de-DE" dirty="0" err="1" smtClean="0"/>
              <a:t>would</a:t>
            </a:r>
            <a:r>
              <a:rPr lang="de-DE" dirty="0" smtClean="0"/>
              <a:t> </a:t>
            </a:r>
            <a:r>
              <a:rPr lang="de-DE" dirty="0" err="1" smtClean="0"/>
              <a:t>be</a:t>
            </a:r>
            <a:r>
              <a:rPr lang="de-DE" dirty="0" smtClean="0"/>
              <a:t> </a:t>
            </a:r>
            <a:r>
              <a:rPr lang="de-DE" dirty="0" err="1" smtClean="0"/>
              <a:t>the</a:t>
            </a:r>
            <a:r>
              <a:rPr lang="de-DE" dirty="0" smtClean="0"/>
              <a:t> </a:t>
            </a:r>
            <a:r>
              <a:rPr lang="de-DE" dirty="0" err="1" smtClean="0"/>
              <a:t>best</a:t>
            </a:r>
            <a:r>
              <a:rPr lang="de-DE" dirty="0" smtClean="0"/>
              <a:t> </a:t>
            </a:r>
            <a:r>
              <a:rPr lang="de-DE" dirty="0" err="1" smtClean="0"/>
              <a:t>solution</a:t>
            </a:r>
            <a:endParaRPr lang="de-DE" dirty="0" smtClean="0"/>
          </a:p>
          <a:p>
            <a:endParaRPr lang="de-DE" dirty="0"/>
          </a:p>
          <a:p>
            <a:r>
              <a:rPr lang="de-DE" dirty="0" err="1" smtClean="0"/>
              <a:t>It</a:t>
            </a:r>
            <a:r>
              <a:rPr lang="de-DE" dirty="0" smtClean="0"/>
              <a:t> </a:t>
            </a:r>
            <a:r>
              <a:rPr lang="de-DE" dirty="0" err="1" smtClean="0"/>
              <a:t>is</a:t>
            </a:r>
            <a:r>
              <a:rPr lang="de-DE" dirty="0" smtClean="0"/>
              <a:t> </a:t>
            </a:r>
            <a:r>
              <a:rPr lang="de-DE" dirty="0" err="1" smtClean="0"/>
              <a:t>scheduled</a:t>
            </a:r>
            <a:r>
              <a:rPr lang="de-DE" dirty="0" smtClean="0"/>
              <a:t> </a:t>
            </a:r>
            <a:r>
              <a:rPr lang="de-DE" dirty="0" err="1" smtClean="0"/>
              <a:t>for</a:t>
            </a:r>
            <a:r>
              <a:rPr lang="de-DE" dirty="0" smtClean="0"/>
              <a:t> 2018</a:t>
            </a:r>
            <a:endParaRPr lang="de-DE"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9" y="6222470"/>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WO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9140" y="6141918"/>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p:nvPr/>
        </p:nvPicPr>
        <p:blipFill>
          <a:blip r:embed="rId4">
            <a:extLst>
              <a:ext uri="{28A0092B-C50C-407E-A947-70E740481C1C}">
                <a14:useLocalDpi xmlns:a14="http://schemas.microsoft.com/office/drawing/2010/main" val="0"/>
              </a:ext>
            </a:extLst>
          </a:blip>
          <a:srcRect/>
          <a:stretch>
            <a:fillRect/>
          </a:stretch>
        </p:blipFill>
        <p:spPr bwMode="auto">
          <a:xfrm>
            <a:off x="7618494" y="6310906"/>
            <a:ext cx="1264974" cy="509005"/>
          </a:xfrm>
          <a:prstGeom prst="rect">
            <a:avLst/>
          </a:prstGeom>
          <a:noFill/>
        </p:spPr>
      </p:pic>
    </p:spTree>
    <p:extLst>
      <p:ext uri="{BB962C8B-B14F-4D97-AF65-F5344CB8AC3E}">
        <p14:creationId xmlns:p14="http://schemas.microsoft.com/office/powerpoint/2010/main" val="32386093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67544" y="1772816"/>
            <a:ext cx="8229600" cy="4093915"/>
          </a:xfrm>
        </p:spPr>
        <p:txBody>
          <a:bodyPr/>
          <a:lstStyle/>
          <a:p>
            <a:pPr marL="0" indent="0">
              <a:buNone/>
            </a:pPr>
            <a:r>
              <a:rPr lang="de-DE" dirty="0" smtClean="0"/>
              <a:t>…</a:t>
            </a:r>
            <a:r>
              <a:rPr lang="de-DE" dirty="0" err="1" smtClean="0"/>
              <a:t>elements</a:t>
            </a:r>
            <a:r>
              <a:rPr lang="de-DE" dirty="0" smtClean="0"/>
              <a:t> </a:t>
            </a:r>
            <a:r>
              <a:rPr lang="de-DE" dirty="0" err="1" smtClean="0"/>
              <a:t>and</a:t>
            </a:r>
            <a:r>
              <a:rPr lang="de-DE" dirty="0" smtClean="0"/>
              <a:t> </a:t>
            </a:r>
            <a:r>
              <a:rPr lang="de-DE" dirty="0" err="1" smtClean="0"/>
              <a:t>thoughts</a:t>
            </a:r>
            <a:r>
              <a:rPr lang="de-DE" dirty="0" smtClean="0"/>
              <a:t> </a:t>
            </a:r>
            <a:r>
              <a:rPr lang="de-DE" dirty="0" err="1" smtClean="0"/>
              <a:t>as</a:t>
            </a:r>
            <a:r>
              <a:rPr lang="de-DE" dirty="0" smtClean="0"/>
              <a:t> </a:t>
            </a:r>
            <a:r>
              <a:rPr lang="de-DE" dirty="0" err="1" smtClean="0"/>
              <a:t>basis</a:t>
            </a:r>
            <a:r>
              <a:rPr lang="de-DE" dirty="0" smtClean="0"/>
              <a:t> </a:t>
            </a:r>
            <a:r>
              <a:rPr lang="de-DE" dirty="0" err="1" smtClean="0"/>
              <a:t>for</a:t>
            </a:r>
            <a:r>
              <a:rPr lang="de-DE" dirty="0" smtClean="0"/>
              <a:t> </a:t>
            </a:r>
            <a:r>
              <a:rPr lang="de-DE" dirty="0" err="1" smtClean="0"/>
              <a:t>the</a:t>
            </a:r>
            <a:r>
              <a:rPr lang="de-DE" dirty="0" smtClean="0"/>
              <a:t> </a:t>
            </a:r>
            <a:r>
              <a:rPr lang="de-DE" dirty="0" err="1" smtClean="0"/>
              <a:t>core</a:t>
            </a:r>
            <a:r>
              <a:rPr lang="de-DE" dirty="0" smtClean="0"/>
              <a:t> </a:t>
            </a:r>
            <a:r>
              <a:rPr lang="de-DE" dirty="0" err="1" smtClean="0"/>
              <a:t>objectives</a:t>
            </a:r>
            <a:r>
              <a:rPr lang="de-DE" dirty="0" smtClean="0"/>
              <a:t>…..</a:t>
            </a:r>
          </a:p>
          <a:p>
            <a:pPr marL="0" indent="0">
              <a:buNone/>
            </a:pPr>
            <a:r>
              <a:rPr lang="de-DE" dirty="0"/>
              <a:t>	</a:t>
            </a:r>
            <a:endParaRPr lang="de-DE" dirty="0" smtClean="0"/>
          </a:p>
          <a:p>
            <a:pPr marL="0" indent="0">
              <a:buNone/>
            </a:pPr>
            <a:r>
              <a:rPr lang="de-DE" dirty="0"/>
              <a:t>	</a:t>
            </a:r>
            <a:r>
              <a:rPr lang="de-DE" dirty="0" err="1" smtClean="0"/>
              <a:t>reduction</a:t>
            </a:r>
            <a:r>
              <a:rPr lang="de-DE" dirty="0" smtClean="0"/>
              <a:t> </a:t>
            </a:r>
            <a:r>
              <a:rPr lang="de-DE" dirty="0" err="1" smtClean="0"/>
              <a:t>of</a:t>
            </a:r>
            <a:r>
              <a:rPr lang="de-DE" dirty="0" smtClean="0"/>
              <a:t> </a:t>
            </a:r>
            <a:r>
              <a:rPr lang="de-DE" dirty="0" err="1" smtClean="0"/>
              <a:t>unemployment</a:t>
            </a:r>
            <a:r>
              <a:rPr lang="de-DE" dirty="0" smtClean="0"/>
              <a:t> </a:t>
            </a:r>
            <a:r>
              <a:rPr lang="de-DE" dirty="0" err="1" smtClean="0"/>
              <a:t>rates</a:t>
            </a:r>
            <a:r>
              <a:rPr lang="de-DE" dirty="0" smtClean="0"/>
              <a:t> </a:t>
            </a:r>
            <a:r>
              <a:rPr lang="de-DE" dirty="0" err="1" smtClean="0"/>
              <a:t>among</a:t>
            </a:r>
            <a:r>
              <a:rPr lang="de-DE" dirty="0" smtClean="0"/>
              <a:t> </a:t>
            </a:r>
            <a:r>
              <a:rPr lang="de-DE" dirty="0" err="1" smtClean="0"/>
              <a:t>young</a:t>
            </a:r>
            <a:r>
              <a:rPr lang="de-DE" dirty="0" smtClean="0"/>
              <a:t> </a:t>
            </a:r>
            <a:r>
              <a:rPr lang="de-DE" dirty="0" err="1" smtClean="0"/>
              <a:t>people</a:t>
            </a:r>
            <a:endParaRPr lang="de-DE" dirty="0" smtClean="0"/>
          </a:p>
          <a:p>
            <a:pPr marL="0" indent="0">
              <a:buNone/>
            </a:pPr>
            <a:r>
              <a:rPr lang="de-DE" dirty="0"/>
              <a:t>	</a:t>
            </a:r>
            <a:r>
              <a:rPr lang="de-DE" dirty="0" err="1" smtClean="0"/>
              <a:t>provision</a:t>
            </a:r>
            <a:r>
              <a:rPr lang="de-DE" dirty="0" smtClean="0"/>
              <a:t> </a:t>
            </a:r>
            <a:r>
              <a:rPr lang="de-DE" dirty="0" err="1" smtClean="0"/>
              <a:t>of</a:t>
            </a:r>
            <a:r>
              <a:rPr lang="de-DE" dirty="0" smtClean="0"/>
              <a:t> </a:t>
            </a:r>
            <a:r>
              <a:rPr lang="de-DE" dirty="0" err="1" smtClean="0"/>
              <a:t>subject</a:t>
            </a:r>
            <a:r>
              <a:rPr lang="de-DE" dirty="0" smtClean="0"/>
              <a:t> matter experts </a:t>
            </a:r>
            <a:r>
              <a:rPr lang="de-DE" dirty="0" err="1" smtClean="0"/>
              <a:t>for</a:t>
            </a:r>
            <a:r>
              <a:rPr lang="de-DE" dirty="0" smtClean="0"/>
              <a:t> </a:t>
            </a:r>
            <a:r>
              <a:rPr lang="de-DE" dirty="0" err="1" smtClean="0"/>
              <a:t>sustainable</a:t>
            </a:r>
            <a:r>
              <a:rPr lang="de-DE" dirty="0" smtClean="0"/>
              <a:t> </a:t>
            </a:r>
            <a:r>
              <a:rPr lang="de-DE" dirty="0" err="1" smtClean="0"/>
              <a:t>businesses</a:t>
            </a:r>
            <a:endParaRPr lang="de-DE" dirty="0" smtClean="0"/>
          </a:p>
          <a:p>
            <a:pPr marL="0" indent="0">
              <a:buNone/>
            </a:pPr>
            <a:r>
              <a:rPr lang="de-DE" dirty="0"/>
              <a:t>	</a:t>
            </a:r>
            <a:r>
              <a:rPr lang="de-DE" dirty="0" err="1" smtClean="0"/>
              <a:t>social</a:t>
            </a:r>
            <a:r>
              <a:rPr lang="de-DE" dirty="0" smtClean="0"/>
              <a:t> </a:t>
            </a:r>
            <a:r>
              <a:rPr lang="de-DE" dirty="0" err="1" smtClean="0"/>
              <a:t>cohesion</a:t>
            </a:r>
            <a:endParaRPr lang="de-DE" dirty="0" smtClean="0"/>
          </a:p>
          <a:p>
            <a:pPr marL="0" indent="0">
              <a:buNone/>
            </a:pPr>
            <a:r>
              <a:rPr lang="de-DE" dirty="0"/>
              <a:t>	</a:t>
            </a:r>
            <a:r>
              <a:rPr lang="de-DE" dirty="0" smtClean="0"/>
              <a:t>…..</a:t>
            </a:r>
          </a:p>
          <a:p>
            <a:pPr marL="0" indent="0">
              <a:buNone/>
            </a:pPr>
            <a:endParaRPr lang="de-DE" dirty="0"/>
          </a:p>
          <a:p>
            <a:pPr marL="0" indent="0">
              <a:buNone/>
            </a:pPr>
            <a:r>
              <a:rPr lang="de-DE" dirty="0" err="1" smtClean="0"/>
              <a:t>It</a:t>
            </a:r>
            <a:r>
              <a:rPr lang="de-DE" dirty="0" smtClean="0"/>
              <a:t> </a:t>
            </a:r>
            <a:r>
              <a:rPr lang="de-DE" dirty="0" err="1" smtClean="0"/>
              <a:t>is</a:t>
            </a:r>
            <a:r>
              <a:rPr lang="de-DE" dirty="0" smtClean="0"/>
              <a:t> </a:t>
            </a:r>
            <a:r>
              <a:rPr lang="de-DE" dirty="0" err="1" smtClean="0"/>
              <a:t>up</a:t>
            </a:r>
            <a:r>
              <a:rPr lang="de-DE" dirty="0" smtClean="0"/>
              <a:t> </a:t>
            </a:r>
            <a:r>
              <a:rPr lang="de-DE" dirty="0" err="1" smtClean="0"/>
              <a:t>to</a:t>
            </a:r>
            <a:r>
              <a:rPr lang="de-DE" dirty="0" smtClean="0"/>
              <a:t> </a:t>
            </a:r>
            <a:r>
              <a:rPr lang="de-DE" dirty="0" err="1" smtClean="0"/>
              <a:t>you</a:t>
            </a:r>
            <a:r>
              <a:rPr lang="de-DE" dirty="0" smtClean="0"/>
              <a:t> </a:t>
            </a:r>
            <a:r>
              <a:rPr lang="de-DE" dirty="0" err="1" smtClean="0"/>
              <a:t>to</a:t>
            </a:r>
            <a:r>
              <a:rPr lang="de-DE" dirty="0" smtClean="0"/>
              <a:t> </a:t>
            </a:r>
            <a:r>
              <a:rPr lang="de-DE" dirty="0" err="1" smtClean="0"/>
              <a:t>make</a:t>
            </a:r>
            <a:r>
              <a:rPr lang="de-DE" dirty="0" smtClean="0"/>
              <a:t> a </a:t>
            </a:r>
            <a:r>
              <a:rPr lang="de-DE" dirty="0" err="1" smtClean="0"/>
              <a:t>difference</a:t>
            </a:r>
            <a:r>
              <a:rPr lang="de-DE" dirty="0" smtClean="0"/>
              <a:t> </a:t>
            </a:r>
            <a:r>
              <a:rPr lang="de-DE" dirty="0" smtClean="0">
                <a:sym typeface="Wingdings" panose="05000000000000000000" pitchFamily="2" charset="2"/>
              </a:rPr>
              <a:t></a:t>
            </a:r>
            <a:endParaRPr lang="de-DE" dirty="0" smtClean="0"/>
          </a:p>
          <a:p>
            <a:pPr marL="0" indent="0">
              <a:buNone/>
            </a:pPr>
            <a:endParaRPr lang="de-DE" dirty="0"/>
          </a:p>
          <a:p>
            <a:pPr marL="0" indent="0">
              <a:buNone/>
            </a:pPr>
            <a:endParaRPr lang="de-DE" dirty="0" smtClean="0"/>
          </a:p>
          <a:p>
            <a:pPr marL="0" indent="0">
              <a:buNone/>
            </a:pPr>
            <a:r>
              <a:rPr lang="de-DE" dirty="0" err="1" smtClean="0"/>
              <a:t>Thank</a:t>
            </a:r>
            <a:r>
              <a:rPr lang="de-DE" dirty="0" smtClean="0"/>
              <a:t> </a:t>
            </a:r>
            <a:r>
              <a:rPr lang="de-DE" dirty="0" err="1" smtClean="0"/>
              <a:t>you</a:t>
            </a:r>
            <a:r>
              <a:rPr lang="de-DE" dirty="0" smtClean="0"/>
              <a:t> </a:t>
            </a:r>
            <a:r>
              <a:rPr lang="de-DE" dirty="0" err="1" smtClean="0"/>
              <a:t>for</a:t>
            </a:r>
            <a:r>
              <a:rPr lang="de-DE" dirty="0" smtClean="0"/>
              <a:t> </a:t>
            </a:r>
            <a:r>
              <a:rPr lang="de-DE" dirty="0" err="1" smtClean="0"/>
              <a:t>your</a:t>
            </a:r>
            <a:r>
              <a:rPr lang="de-DE" dirty="0" smtClean="0"/>
              <a:t> </a:t>
            </a:r>
            <a:r>
              <a:rPr lang="de-DE" dirty="0" err="1" smtClean="0"/>
              <a:t>attention</a:t>
            </a:r>
            <a:endParaRPr lang="de-DE" dirty="0"/>
          </a:p>
        </p:txBody>
      </p:sp>
      <p:sp>
        <p:nvSpPr>
          <p:cNvPr id="4" name="Rechteck 3"/>
          <p:cNvSpPr/>
          <p:nvPr/>
        </p:nvSpPr>
        <p:spPr>
          <a:xfrm>
            <a:off x="0" y="184666"/>
            <a:ext cx="9119634" cy="461665"/>
          </a:xfrm>
          <a:prstGeom prst="rect">
            <a:avLst/>
          </a:prstGeom>
        </p:spPr>
        <p:txBody>
          <a:bodyPr wrap="square">
            <a:spAutoFit/>
          </a:bodyPr>
          <a:lstStyle/>
          <a:p>
            <a:pPr algn="ctr">
              <a:spcBef>
                <a:spcPct val="0"/>
              </a:spcBef>
            </a:pPr>
            <a:r>
              <a:rPr lang="en-US" altLang="de-DE" sz="2400" b="1" i="1" dirty="0">
                <a:latin typeface="Arial" charset="0"/>
              </a:rPr>
              <a:t>SWORD (School and </a:t>
            </a:r>
            <a:r>
              <a:rPr lang="en-US" altLang="de-DE" sz="2400" b="1" i="1" dirty="0" err="1">
                <a:latin typeface="Arial" charset="0"/>
              </a:rPr>
              <a:t>WOrk-Related</a:t>
            </a:r>
            <a:r>
              <a:rPr lang="en-US" altLang="de-DE" sz="2400" b="1" i="1" dirty="0">
                <a:latin typeface="Arial" charset="0"/>
              </a:rPr>
              <a:t> Dual learning)</a:t>
            </a:r>
          </a:p>
        </p:txBody>
      </p:sp>
      <p:sp>
        <p:nvSpPr>
          <p:cNvPr id="2" name="Textfeld 1"/>
          <p:cNvSpPr txBox="1"/>
          <p:nvPr/>
        </p:nvSpPr>
        <p:spPr>
          <a:xfrm>
            <a:off x="35496" y="6165305"/>
            <a:ext cx="9108504" cy="307777"/>
          </a:xfrm>
          <a:prstGeom prst="rect">
            <a:avLst/>
          </a:prstGeom>
          <a:noFill/>
        </p:spPr>
        <p:txBody>
          <a:bodyPr wrap="square" rtlCol="0">
            <a:spAutoFit/>
          </a:bodyPr>
          <a:lstStyle/>
          <a:p>
            <a:r>
              <a:rPr lang="de-DE" sz="1400" dirty="0" smtClean="0"/>
              <a:t>Gunnar Binda – </a:t>
            </a:r>
            <a:r>
              <a:rPr lang="de-DE" sz="1400" dirty="0" smtClean="0">
                <a:hlinkClick r:id="rId2"/>
              </a:rPr>
              <a:t>gunnar.binda@vet-projekte.de</a:t>
            </a:r>
            <a:r>
              <a:rPr lang="de-DE" sz="1400" dirty="0" smtClean="0"/>
              <a:t> * Hans Thormählen – </a:t>
            </a:r>
            <a:r>
              <a:rPr lang="de-DE" sz="1400" dirty="0" smtClean="0">
                <a:hlinkClick r:id="rId3"/>
              </a:rPr>
              <a:t>Hans.Thormaehlen@hamburg.arbeitundleben.de</a:t>
            </a:r>
            <a:r>
              <a:rPr lang="de-DE" sz="1400" dirty="0" smtClean="0"/>
              <a:t> </a:t>
            </a:r>
            <a:endParaRPr lang="de-DE" sz="1400" dirty="0"/>
          </a:p>
        </p:txBody>
      </p:sp>
      <p:pic>
        <p:nvPicPr>
          <p:cNvPr id="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376" y="4733688"/>
            <a:ext cx="2213972" cy="6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SWOR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6335" y="4653136"/>
            <a:ext cx="1092940"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p:cNvPicPr/>
          <p:nvPr/>
        </p:nvPicPr>
        <p:blipFill>
          <a:blip r:embed="rId6">
            <a:extLst>
              <a:ext uri="{28A0092B-C50C-407E-A947-70E740481C1C}">
                <a14:useLocalDpi xmlns:a14="http://schemas.microsoft.com/office/drawing/2010/main" val="0"/>
              </a:ext>
            </a:extLst>
          </a:blip>
          <a:srcRect/>
          <a:stretch>
            <a:fillRect/>
          </a:stretch>
        </p:blipFill>
        <p:spPr bwMode="auto">
          <a:xfrm>
            <a:off x="7675689" y="4822124"/>
            <a:ext cx="1264974" cy="509005"/>
          </a:xfrm>
          <a:prstGeom prst="rect">
            <a:avLst/>
          </a:prstGeom>
          <a:noFill/>
        </p:spPr>
      </p:pic>
    </p:spTree>
    <p:extLst>
      <p:ext uri="{BB962C8B-B14F-4D97-AF65-F5344CB8AC3E}">
        <p14:creationId xmlns:p14="http://schemas.microsoft.com/office/powerpoint/2010/main" val="2702943160"/>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778</Words>
  <Application>Microsoft Office PowerPoint</Application>
  <PresentationFormat>Bildschirmpräsentation (4:3)</PresentationFormat>
  <Paragraphs>184</Paragraphs>
  <Slides>19</Slides>
  <Notes>1</Notes>
  <HiddenSlides>0</HiddenSlides>
  <MMClips>0</MMClips>
  <ScaleCrop>false</ScaleCrop>
  <HeadingPairs>
    <vt:vector size="4" baseType="variant">
      <vt:variant>
        <vt:lpstr>Design</vt:lpstr>
      </vt:variant>
      <vt:variant>
        <vt:i4>1</vt:i4>
      </vt:variant>
      <vt:variant>
        <vt:lpstr>Folientitel</vt:lpstr>
      </vt:variant>
      <vt:variant>
        <vt:i4>19</vt:i4>
      </vt:variant>
    </vt:vector>
  </HeadingPairs>
  <TitlesOfParts>
    <vt:vector size="20" baseType="lpstr">
      <vt:lpstr>Larissa</vt:lpstr>
      <vt:lpstr>PowerPoint-Präsentation</vt:lpstr>
      <vt:lpstr>Dual VET in Germany</vt:lpstr>
      <vt:lpstr>Dual Collaboration School - Company</vt:lpstr>
      <vt:lpstr>Challenges in VET : Transition to the Labour Market</vt:lpstr>
      <vt:lpstr>One Success Factor for Effective Transition</vt:lpstr>
      <vt:lpstr>Aims of the  Pilot</vt:lpstr>
      <vt:lpstr>Product 1: Guidelines for Approaching Companies</vt:lpstr>
      <vt:lpstr>Stakeholder Overview as Basis</vt:lpstr>
      <vt:lpstr>Product 2: Guidelines for the Network – „School – Economy“</vt:lpstr>
      <vt:lpstr> The Network  „School – Economy“ Needs a Vision</vt:lpstr>
      <vt:lpstr>Network „School – Economy“ – Principles and Activities</vt:lpstr>
      <vt:lpstr>Recent Topics of the network </vt:lpstr>
      <vt:lpstr>Golden Rules of the Network </vt:lpstr>
      <vt:lpstr>Product 3: The Database for AV dual</vt:lpstr>
      <vt:lpstr>Interfaces of the Database</vt:lpstr>
      <vt:lpstr>Enabling multiple Queries and Support</vt:lpstr>
      <vt:lpstr>Evaluation of the Database</vt:lpstr>
      <vt:lpstr>And the Future …</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SWORD Pilot Germany</dc:title>
  <dc:creator>User</dc:creator>
  <cp:lastModifiedBy>User</cp:lastModifiedBy>
  <cp:revision>29</cp:revision>
  <dcterms:created xsi:type="dcterms:W3CDTF">2017-07-17T15:50:10Z</dcterms:created>
  <dcterms:modified xsi:type="dcterms:W3CDTF">2017-08-15T14:58:51Z</dcterms:modified>
</cp:coreProperties>
</file>