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 id="2147483721" r:id="rId6"/>
  </p:sldMasterIdLst>
  <p:notesMasterIdLst>
    <p:notesMasterId r:id="rId49"/>
  </p:notesMasterIdLst>
  <p:handoutMasterIdLst>
    <p:handoutMasterId r:id="rId50"/>
  </p:handoutMasterIdLst>
  <p:sldIdLst>
    <p:sldId id="268" r:id="rId7"/>
    <p:sldId id="270" r:id="rId8"/>
    <p:sldId id="271" r:id="rId9"/>
    <p:sldId id="276" r:id="rId10"/>
    <p:sldId id="272" r:id="rId11"/>
    <p:sldId id="274" r:id="rId12"/>
    <p:sldId id="275" r:id="rId13"/>
    <p:sldId id="279" r:id="rId14"/>
    <p:sldId id="280" r:id="rId15"/>
    <p:sldId id="281" r:id="rId16"/>
    <p:sldId id="284" r:id="rId17"/>
    <p:sldId id="285" r:id="rId18"/>
    <p:sldId id="286" r:id="rId19"/>
    <p:sldId id="288" r:id="rId20"/>
    <p:sldId id="287" r:id="rId21"/>
    <p:sldId id="289" r:id="rId22"/>
    <p:sldId id="290" r:id="rId23"/>
    <p:sldId id="303" r:id="rId24"/>
    <p:sldId id="313"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1" r:id="rId41"/>
    <p:sldId id="330" r:id="rId42"/>
    <p:sldId id="332" r:id="rId43"/>
    <p:sldId id="333" r:id="rId44"/>
    <p:sldId id="334" r:id="rId45"/>
    <p:sldId id="335" r:id="rId46"/>
    <p:sldId id="337" r:id="rId47"/>
    <p:sldId id="336" r:id="rId48"/>
  </p:sldIdLst>
  <p:sldSz cx="9144000" cy="6858000" type="screen4x3"/>
  <p:notesSz cx="6669088" cy="9872663"/>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319A"/>
    <a:srgbClr val="B638B0"/>
    <a:srgbClr val="000000"/>
    <a:srgbClr val="A7A7A7"/>
    <a:srgbClr val="404040"/>
    <a:srgbClr val="9311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66514" autoAdjust="0"/>
  </p:normalViewPr>
  <p:slideViewPr>
    <p:cSldViewPr>
      <p:cViewPr varScale="1">
        <p:scale>
          <a:sx n="76" d="100"/>
          <a:sy n="76" d="100"/>
        </p:scale>
        <p:origin x="-263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slide" Target="../slides/slide16.xml"/><Relationship Id="rId1" Type="http://schemas.openxmlformats.org/officeDocument/2006/relationships/slide" Target="../slides/slide3.xml"/><Relationship Id="rId4" Type="http://schemas.openxmlformats.org/officeDocument/2006/relationships/slide" Target="../slides/slide23.xml"/></Relationships>
</file>

<file path=ppt/diagrams/_rels/data2.xml.rels><?xml version="1.0" encoding="UTF-8" standalone="yes"?>
<Relationships xmlns="http://schemas.openxmlformats.org/package/2006/relationships"><Relationship Id="rId1"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2EACEA-9296-409A-B6E2-A3F32DE2500E}" type="doc">
      <dgm:prSet loTypeId="urn:microsoft.com/office/officeart/2005/8/layout/pyramid4" loCatId="pyramid" qsTypeId="urn:microsoft.com/office/officeart/2005/8/quickstyle/3d6" qsCatId="3D" csTypeId="urn:microsoft.com/office/officeart/2005/8/colors/colorful1" csCatId="colorful" phldr="1"/>
      <dgm:spPr/>
      <dgm:t>
        <a:bodyPr/>
        <a:lstStyle/>
        <a:p>
          <a:endParaRPr lang="de-AT"/>
        </a:p>
      </dgm:t>
    </dgm:pt>
    <dgm:pt modelId="{2CD49F7E-8ECD-4963-8787-C53558B9428C}">
      <dgm:prSet phldrT="[Text]"/>
      <dgm:spPr>
        <a:solidFill>
          <a:schemeClr val="tx2">
            <a:lumMod val="20000"/>
            <a:lumOff val="80000"/>
          </a:schemeClr>
        </a:solidFill>
      </dgm:spPr>
      <dgm:t>
        <a:bodyPr/>
        <a:lstStyle/>
        <a:p>
          <a:r>
            <a:rPr lang="de-DE" b="1" dirty="0" smtClean="0"/>
            <a:t>BBRZ GROUP Holding</a:t>
          </a:r>
          <a:endParaRPr lang="de-AT" b="1"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5B177D4B-D5FE-470D-A5C7-CF3435607BC4}" type="parTrans" cxnId="{CDB01C0A-CF43-49C9-BADB-E42E76762BC2}">
      <dgm:prSet/>
      <dgm:spPr/>
      <dgm:t>
        <a:bodyPr/>
        <a:lstStyle/>
        <a:p>
          <a:endParaRPr lang="de-AT"/>
        </a:p>
      </dgm:t>
    </dgm:pt>
    <dgm:pt modelId="{D47375A0-11FD-444D-8DD1-F45AE874D37F}" type="sibTrans" cxnId="{CDB01C0A-CF43-49C9-BADB-E42E76762BC2}">
      <dgm:prSet/>
      <dgm:spPr/>
      <dgm:t>
        <a:bodyPr/>
        <a:lstStyle/>
        <a:p>
          <a:endParaRPr lang="de-AT"/>
        </a:p>
      </dgm:t>
    </dgm:pt>
    <dgm:pt modelId="{DC2672BC-2D22-435D-9078-FDDBBB35D5A2}">
      <dgm:prSet phldrT="[Text]"/>
      <dgm:spPr>
        <a:solidFill>
          <a:schemeClr val="tx2">
            <a:lumMod val="75000"/>
          </a:schemeClr>
        </a:solidFill>
      </dgm:spPr>
      <dgm:t>
        <a:bodyPr/>
        <a:lstStyle/>
        <a:p>
          <a:r>
            <a:rPr lang="de-DE" b="1" dirty="0" err="1" smtClean="0">
              <a:solidFill>
                <a:schemeClr val="tx1"/>
              </a:solidFill>
            </a:rPr>
            <a:t>Vocational</a:t>
          </a:r>
          <a:r>
            <a:rPr lang="de-DE" b="1" dirty="0" smtClean="0">
              <a:solidFill>
                <a:schemeClr val="tx1"/>
              </a:solidFill>
            </a:rPr>
            <a:t> Education</a:t>
          </a:r>
          <a:endParaRPr lang="de-AT" b="1"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650195D2-F589-47FD-841E-6223A215846A}" type="parTrans" cxnId="{48F4E281-0F47-48AD-A051-6BA852B9385D}">
      <dgm:prSet/>
      <dgm:spPr/>
      <dgm:t>
        <a:bodyPr/>
        <a:lstStyle/>
        <a:p>
          <a:endParaRPr lang="de-AT"/>
        </a:p>
      </dgm:t>
    </dgm:pt>
    <dgm:pt modelId="{72C9E25F-40FC-445A-942A-744966BBE9FF}" type="sibTrans" cxnId="{48F4E281-0F47-48AD-A051-6BA852B9385D}">
      <dgm:prSet/>
      <dgm:spPr/>
      <dgm:t>
        <a:bodyPr/>
        <a:lstStyle/>
        <a:p>
          <a:endParaRPr lang="de-AT"/>
        </a:p>
      </dgm:t>
    </dgm:pt>
    <dgm:pt modelId="{3EC040B6-4264-41BA-A545-879DBC7D1C4D}">
      <dgm:prSet phldrT="[Text]"/>
      <dgm:spPr>
        <a:solidFill>
          <a:srgbClr val="002060"/>
        </a:solidFill>
      </dgm:spPr>
      <dgm:t>
        <a:bodyPr/>
        <a:lstStyle/>
        <a:p>
          <a:r>
            <a:rPr lang="de-DE" b="1" dirty="0" err="1" smtClean="0">
              <a:solidFill>
                <a:schemeClr val="tx1"/>
              </a:solidFill>
            </a:rPr>
            <a:t>Vocational</a:t>
          </a:r>
          <a:r>
            <a:rPr lang="de-DE" b="1" dirty="0" smtClean="0">
              <a:solidFill>
                <a:schemeClr val="tx1"/>
              </a:solidFill>
            </a:rPr>
            <a:t> Rehabilitation</a:t>
          </a:r>
          <a:endParaRPr lang="de-AT" b="1" dirty="0">
            <a:solidFill>
              <a:schemeClr val="tx1"/>
            </a:solidFill>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2B5096A6-E46C-4A75-8EF7-78490B069BE2}" type="parTrans" cxnId="{EF9B730F-2113-4D59-BA80-AA28D964FAD5}">
      <dgm:prSet/>
      <dgm:spPr/>
      <dgm:t>
        <a:bodyPr/>
        <a:lstStyle/>
        <a:p>
          <a:endParaRPr lang="de-AT"/>
        </a:p>
      </dgm:t>
    </dgm:pt>
    <dgm:pt modelId="{AD80B0F3-D5F6-4306-A8B4-627570D64D0C}" type="sibTrans" cxnId="{EF9B730F-2113-4D59-BA80-AA28D964FAD5}">
      <dgm:prSet/>
      <dgm:spPr/>
      <dgm:t>
        <a:bodyPr/>
        <a:lstStyle/>
        <a:p>
          <a:endParaRPr lang="de-AT"/>
        </a:p>
      </dgm:t>
    </dgm:pt>
    <dgm:pt modelId="{FB53D82B-91A3-4E66-BE18-B5A059C192B4}">
      <dgm:prSet phldrT="[Text]"/>
      <dgm:spPr>
        <a:solidFill>
          <a:schemeClr val="accent1">
            <a:lumMod val="60000"/>
            <a:lumOff val="40000"/>
          </a:schemeClr>
        </a:solidFill>
      </dgm:spPr>
      <dgm:t>
        <a:bodyPr/>
        <a:lstStyle/>
        <a:p>
          <a:r>
            <a:rPr lang="de-DE" b="1" dirty="0" err="1" smtClean="0"/>
            <a:t>Vocational</a:t>
          </a:r>
          <a:r>
            <a:rPr lang="de-DE" b="1" dirty="0" smtClean="0"/>
            <a:t> Integration</a:t>
          </a:r>
          <a:endParaRPr lang="de-AT" b="1"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3629AA55-EFB4-4717-8534-52C427683D0C}" type="parTrans" cxnId="{2E42697C-4075-4319-8B0E-444DC6EF436D}">
      <dgm:prSet/>
      <dgm:spPr/>
      <dgm:t>
        <a:bodyPr/>
        <a:lstStyle/>
        <a:p>
          <a:endParaRPr lang="de-AT"/>
        </a:p>
      </dgm:t>
    </dgm:pt>
    <dgm:pt modelId="{1262E4CB-2718-4F7A-93B7-53417A3D1BD5}" type="sibTrans" cxnId="{2E42697C-4075-4319-8B0E-444DC6EF436D}">
      <dgm:prSet/>
      <dgm:spPr/>
      <dgm:t>
        <a:bodyPr/>
        <a:lstStyle/>
        <a:p>
          <a:endParaRPr lang="de-AT"/>
        </a:p>
      </dgm:t>
    </dgm:pt>
    <dgm:pt modelId="{214CF6B3-F0A1-404A-9FBA-15AD436AC869}" type="pres">
      <dgm:prSet presAssocID="{212EACEA-9296-409A-B6E2-A3F32DE2500E}" presName="compositeShape" presStyleCnt="0">
        <dgm:presLayoutVars>
          <dgm:chMax val="9"/>
          <dgm:dir/>
          <dgm:resizeHandles val="exact"/>
        </dgm:presLayoutVars>
      </dgm:prSet>
      <dgm:spPr/>
      <dgm:t>
        <a:bodyPr/>
        <a:lstStyle/>
        <a:p>
          <a:endParaRPr lang="de-AT"/>
        </a:p>
      </dgm:t>
    </dgm:pt>
    <dgm:pt modelId="{F9369B0B-3B98-4F02-997D-D4C95515EA8B}" type="pres">
      <dgm:prSet presAssocID="{212EACEA-9296-409A-B6E2-A3F32DE2500E}" presName="triangle1" presStyleLbl="node1" presStyleIdx="0" presStyleCnt="4">
        <dgm:presLayoutVars>
          <dgm:bulletEnabled val="1"/>
        </dgm:presLayoutVars>
      </dgm:prSet>
      <dgm:spPr/>
      <dgm:t>
        <a:bodyPr/>
        <a:lstStyle/>
        <a:p>
          <a:endParaRPr lang="de-AT"/>
        </a:p>
      </dgm:t>
    </dgm:pt>
    <dgm:pt modelId="{1A76A752-B15D-42EB-AF34-5C2741C0F16B}" type="pres">
      <dgm:prSet presAssocID="{212EACEA-9296-409A-B6E2-A3F32DE2500E}" presName="triangle2" presStyleLbl="node1" presStyleIdx="1" presStyleCnt="4">
        <dgm:presLayoutVars>
          <dgm:bulletEnabled val="1"/>
        </dgm:presLayoutVars>
      </dgm:prSet>
      <dgm:spPr/>
      <dgm:t>
        <a:bodyPr/>
        <a:lstStyle/>
        <a:p>
          <a:endParaRPr lang="de-AT"/>
        </a:p>
      </dgm:t>
    </dgm:pt>
    <dgm:pt modelId="{A129B191-2C3E-4213-BF56-821F4AE33911}" type="pres">
      <dgm:prSet presAssocID="{212EACEA-9296-409A-B6E2-A3F32DE2500E}" presName="triangle3" presStyleLbl="node1" presStyleIdx="2" presStyleCnt="4">
        <dgm:presLayoutVars>
          <dgm:bulletEnabled val="1"/>
        </dgm:presLayoutVars>
      </dgm:prSet>
      <dgm:spPr/>
      <dgm:t>
        <a:bodyPr/>
        <a:lstStyle/>
        <a:p>
          <a:endParaRPr lang="de-AT"/>
        </a:p>
      </dgm:t>
    </dgm:pt>
    <dgm:pt modelId="{2A7560C1-FE68-40CB-B863-991E08C387C9}" type="pres">
      <dgm:prSet presAssocID="{212EACEA-9296-409A-B6E2-A3F32DE2500E}" presName="triangle4" presStyleLbl="node1" presStyleIdx="3" presStyleCnt="4">
        <dgm:presLayoutVars>
          <dgm:bulletEnabled val="1"/>
        </dgm:presLayoutVars>
      </dgm:prSet>
      <dgm:spPr/>
      <dgm:t>
        <a:bodyPr/>
        <a:lstStyle/>
        <a:p>
          <a:endParaRPr lang="de-AT"/>
        </a:p>
      </dgm:t>
    </dgm:pt>
  </dgm:ptLst>
  <dgm:cxnLst>
    <dgm:cxn modelId="{45D3282A-27E3-4B9E-A15D-E627C677FFF4}" type="presOf" srcId="{3EC040B6-4264-41BA-A545-879DBC7D1C4D}" destId="{A129B191-2C3E-4213-BF56-821F4AE33911}" srcOrd="0" destOrd="0" presId="urn:microsoft.com/office/officeart/2005/8/layout/pyramid4"/>
    <dgm:cxn modelId="{805A31A3-0716-4577-A77B-B639892944D8}" type="presOf" srcId="{DC2672BC-2D22-435D-9078-FDDBBB35D5A2}" destId="{1A76A752-B15D-42EB-AF34-5C2741C0F16B}" srcOrd="0" destOrd="0" presId="urn:microsoft.com/office/officeart/2005/8/layout/pyramid4"/>
    <dgm:cxn modelId="{EF9B730F-2113-4D59-BA80-AA28D964FAD5}" srcId="{212EACEA-9296-409A-B6E2-A3F32DE2500E}" destId="{3EC040B6-4264-41BA-A545-879DBC7D1C4D}" srcOrd="2" destOrd="0" parTransId="{2B5096A6-E46C-4A75-8EF7-78490B069BE2}" sibTransId="{AD80B0F3-D5F6-4306-A8B4-627570D64D0C}"/>
    <dgm:cxn modelId="{2A9042DE-A409-4398-A3E7-E0F409BBA074}" type="presOf" srcId="{2CD49F7E-8ECD-4963-8787-C53558B9428C}" destId="{F9369B0B-3B98-4F02-997D-D4C95515EA8B}" srcOrd="0" destOrd="0" presId="urn:microsoft.com/office/officeart/2005/8/layout/pyramid4"/>
    <dgm:cxn modelId="{0F565895-5513-49C2-A3E9-E48618B48B45}" type="presOf" srcId="{212EACEA-9296-409A-B6E2-A3F32DE2500E}" destId="{214CF6B3-F0A1-404A-9FBA-15AD436AC869}" srcOrd="0" destOrd="0" presId="urn:microsoft.com/office/officeart/2005/8/layout/pyramid4"/>
    <dgm:cxn modelId="{48F4E281-0F47-48AD-A051-6BA852B9385D}" srcId="{212EACEA-9296-409A-B6E2-A3F32DE2500E}" destId="{DC2672BC-2D22-435D-9078-FDDBBB35D5A2}" srcOrd="1" destOrd="0" parTransId="{650195D2-F589-47FD-841E-6223A215846A}" sibTransId="{72C9E25F-40FC-445A-942A-744966BBE9FF}"/>
    <dgm:cxn modelId="{CDB01C0A-CF43-49C9-BADB-E42E76762BC2}" srcId="{212EACEA-9296-409A-B6E2-A3F32DE2500E}" destId="{2CD49F7E-8ECD-4963-8787-C53558B9428C}" srcOrd="0" destOrd="0" parTransId="{5B177D4B-D5FE-470D-A5C7-CF3435607BC4}" sibTransId="{D47375A0-11FD-444D-8DD1-F45AE874D37F}"/>
    <dgm:cxn modelId="{2E42697C-4075-4319-8B0E-444DC6EF436D}" srcId="{212EACEA-9296-409A-B6E2-A3F32DE2500E}" destId="{FB53D82B-91A3-4E66-BE18-B5A059C192B4}" srcOrd="3" destOrd="0" parTransId="{3629AA55-EFB4-4717-8534-52C427683D0C}" sibTransId="{1262E4CB-2718-4F7A-93B7-53417A3D1BD5}"/>
    <dgm:cxn modelId="{EEBBE67B-B79E-47AA-BB75-A2D5032FBCBB}" type="presOf" srcId="{FB53D82B-91A3-4E66-BE18-B5A059C192B4}" destId="{2A7560C1-FE68-40CB-B863-991E08C387C9}" srcOrd="0" destOrd="0" presId="urn:microsoft.com/office/officeart/2005/8/layout/pyramid4"/>
    <dgm:cxn modelId="{99396ACD-03EA-40A4-A11A-A84B7359FCBE}" type="presParOf" srcId="{214CF6B3-F0A1-404A-9FBA-15AD436AC869}" destId="{F9369B0B-3B98-4F02-997D-D4C95515EA8B}" srcOrd="0" destOrd="0" presId="urn:microsoft.com/office/officeart/2005/8/layout/pyramid4"/>
    <dgm:cxn modelId="{F6E8033D-5FDE-4F67-98C2-14B35EE1F1EE}" type="presParOf" srcId="{214CF6B3-F0A1-404A-9FBA-15AD436AC869}" destId="{1A76A752-B15D-42EB-AF34-5C2741C0F16B}" srcOrd="1" destOrd="0" presId="urn:microsoft.com/office/officeart/2005/8/layout/pyramid4"/>
    <dgm:cxn modelId="{D4924147-DA08-4C50-9404-BDE6C52CB7F8}" type="presParOf" srcId="{214CF6B3-F0A1-404A-9FBA-15AD436AC869}" destId="{A129B191-2C3E-4213-BF56-821F4AE33911}" srcOrd="2" destOrd="0" presId="urn:microsoft.com/office/officeart/2005/8/layout/pyramid4"/>
    <dgm:cxn modelId="{AB3D1F79-FAE2-488B-BD0C-574EE0779D08}" type="presParOf" srcId="{214CF6B3-F0A1-404A-9FBA-15AD436AC869}" destId="{2A7560C1-FE68-40CB-B863-991E08C387C9}"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0AE87C-4278-4C14-BC10-673EFDC76567}"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de-AT"/>
        </a:p>
      </dgm:t>
    </dgm:pt>
    <dgm:pt modelId="{9E5B81F5-4487-4DC2-9966-616C8026F64D}">
      <dgm:prSet phldrT="[Text]" custT="1"/>
      <dgm:spPr>
        <a:solidFill>
          <a:schemeClr val="bg2"/>
        </a:solidFill>
      </dgm:spPr>
      <dgm:t>
        <a:bodyPr/>
        <a:lstStyle/>
        <a:p>
          <a:pPr algn="ctr"/>
          <a:r>
            <a:rPr lang="de-DE" sz="1000" b="1" dirty="0" smtClean="0"/>
            <a:t>International</a:t>
          </a:r>
          <a:endParaRPr lang="de-AT" sz="1000" b="1"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8AD3F263-FA36-472F-8806-39E0C3B15136}" type="parTrans" cxnId="{2425468A-F486-47E2-82E1-22729E72A92A}">
      <dgm:prSet/>
      <dgm:spPr/>
      <dgm:t>
        <a:bodyPr/>
        <a:lstStyle/>
        <a:p>
          <a:endParaRPr lang="de-AT"/>
        </a:p>
      </dgm:t>
    </dgm:pt>
    <dgm:pt modelId="{0CD473FC-95DB-4DDB-BE64-D9884A46BA9E}" type="sibTrans" cxnId="{2425468A-F486-47E2-82E1-22729E72A92A}">
      <dgm:prSet/>
      <dgm:spPr/>
      <dgm:t>
        <a:bodyPr/>
        <a:lstStyle/>
        <a:p>
          <a:endParaRPr lang="de-AT"/>
        </a:p>
      </dgm:t>
    </dgm:pt>
    <dgm:pt modelId="{B15A8692-5B18-4141-8820-4F08FA93E663}" type="pres">
      <dgm:prSet presAssocID="{DC0AE87C-4278-4C14-BC10-673EFDC76567}" presName="linear" presStyleCnt="0">
        <dgm:presLayoutVars>
          <dgm:animLvl val="lvl"/>
          <dgm:resizeHandles val="exact"/>
        </dgm:presLayoutVars>
      </dgm:prSet>
      <dgm:spPr/>
      <dgm:t>
        <a:bodyPr/>
        <a:lstStyle/>
        <a:p>
          <a:endParaRPr lang="de-AT"/>
        </a:p>
      </dgm:t>
    </dgm:pt>
    <dgm:pt modelId="{7352E805-8AF1-4246-9374-C47735170DC0}" type="pres">
      <dgm:prSet presAssocID="{9E5B81F5-4487-4DC2-9966-616C8026F64D}" presName="parentText" presStyleLbl="node1" presStyleIdx="0" presStyleCnt="1" custFlipHor="1" custScaleX="78495" custScaleY="102181" custLinFactY="-49467" custLinFactNeighborX="37800" custLinFactNeighborY="-100000">
        <dgm:presLayoutVars>
          <dgm:chMax val="0"/>
          <dgm:bulletEnabled val="1"/>
        </dgm:presLayoutVars>
      </dgm:prSet>
      <dgm:spPr>
        <a:prstGeom prst="ellipse">
          <a:avLst/>
        </a:prstGeom>
      </dgm:spPr>
      <dgm:t>
        <a:bodyPr/>
        <a:lstStyle/>
        <a:p>
          <a:endParaRPr lang="de-AT"/>
        </a:p>
      </dgm:t>
    </dgm:pt>
  </dgm:ptLst>
  <dgm:cxnLst>
    <dgm:cxn modelId="{84110312-EEC8-4E73-A39A-A8FC208E388E}" type="presOf" srcId="{9E5B81F5-4487-4DC2-9966-616C8026F64D}" destId="{7352E805-8AF1-4246-9374-C47735170DC0}" srcOrd="0" destOrd="0" presId="urn:microsoft.com/office/officeart/2005/8/layout/vList2"/>
    <dgm:cxn modelId="{2425468A-F486-47E2-82E1-22729E72A92A}" srcId="{DC0AE87C-4278-4C14-BC10-673EFDC76567}" destId="{9E5B81F5-4487-4DC2-9966-616C8026F64D}" srcOrd="0" destOrd="0" parTransId="{8AD3F263-FA36-472F-8806-39E0C3B15136}" sibTransId="{0CD473FC-95DB-4DDB-BE64-D9884A46BA9E}"/>
    <dgm:cxn modelId="{7EE1E06A-D0C7-4E82-A887-A5804D62A9AF}" type="presOf" srcId="{DC0AE87C-4278-4C14-BC10-673EFDC76567}" destId="{B15A8692-5B18-4141-8820-4F08FA93E663}" srcOrd="0" destOrd="0" presId="urn:microsoft.com/office/officeart/2005/8/layout/vList2"/>
    <dgm:cxn modelId="{7BF0CF22-F6C4-41CE-827C-0D459B5FFA5E}" type="presParOf" srcId="{B15A8692-5B18-4141-8820-4F08FA93E663}" destId="{7352E805-8AF1-4246-9374-C47735170DC0}"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B4D69B-3CD5-4F61-BCE3-C3F660E7DC75}" type="doc">
      <dgm:prSet loTypeId="urn:microsoft.com/office/officeart/2005/8/layout/hProcess9" loCatId="process" qsTypeId="urn:microsoft.com/office/officeart/2005/8/quickstyle/simple1" qsCatId="simple" csTypeId="urn:microsoft.com/office/officeart/2005/8/colors/colorful2" csCatId="colorful" phldr="1"/>
      <dgm:spPr/>
    </dgm:pt>
    <dgm:pt modelId="{975F121A-EC05-4C01-AA86-A54C256C2C6E}">
      <dgm:prSet phldrT="[Text]"/>
      <dgm:spPr/>
      <dgm:t>
        <a:bodyPr/>
        <a:lstStyle/>
        <a:p>
          <a:r>
            <a:rPr lang="de-AT" dirty="0" smtClean="0"/>
            <a:t>Career </a:t>
          </a:r>
          <a:r>
            <a:rPr lang="de-AT" dirty="0" err="1" smtClean="0"/>
            <a:t>Guidane</a:t>
          </a:r>
          <a:endParaRPr lang="de-AT" dirty="0"/>
        </a:p>
      </dgm:t>
    </dgm:pt>
    <dgm:pt modelId="{208C3E59-BFD2-4F55-9D41-DD47753FF472}" type="parTrans" cxnId="{499FCB8C-A710-44A1-B1D2-683AD5BE4556}">
      <dgm:prSet/>
      <dgm:spPr/>
      <dgm:t>
        <a:bodyPr/>
        <a:lstStyle/>
        <a:p>
          <a:endParaRPr lang="de-AT"/>
        </a:p>
      </dgm:t>
    </dgm:pt>
    <dgm:pt modelId="{4DCFFB69-07F3-4768-BC5C-38EF336C1B55}" type="sibTrans" cxnId="{499FCB8C-A710-44A1-B1D2-683AD5BE4556}">
      <dgm:prSet/>
      <dgm:spPr/>
      <dgm:t>
        <a:bodyPr/>
        <a:lstStyle/>
        <a:p>
          <a:endParaRPr lang="de-AT"/>
        </a:p>
      </dgm:t>
    </dgm:pt>
    <dgm:pt modelId="{B2DEC783-C21E-4BBC-A9B1-974DE90C49E2}">
      <dgm:prSet phldrT="[Text]"/>
      <dgm:spPr/>
      <dgm:t>
        <a:bodyPr/>
        <a:lstStyle/>
        <a:p>
          <a:r>
            <a:rPr lang="de-AT" dirty="0" smtClean="0"/>
            <a:t>Integrative </a:t>
          </a:r>
          <a:r>
            <a:rPr lang="de-AT" dirty="0" err="1" smtClean="0"/>
            <a:t>Vocational</a:t>
          </a:r>
          <a:r>
            <a:rPr lang="de-AT" dirty="0" smtClean="0"/>
            <a:t> Training</a:t>
          </a:r>
        </a:p>
        <a:p>
          <a:r>
            <a:rPr lang="de-AT" dirty="0" smtClean="0"/>
            <a:t>  </a:t>
          </a:r>
        </a:p>
        <a:p>
          <a:r>
            <a:rPr lang="de-AT" dirty="0" smtClean="0"/>
            <a:t>Phase 1</a:t>
          </a:r>
          <a:endParaRPr lang="de-AT" dirty="0"/>
        </a:p>
      </dgm:t>
    </dgm:pt>
    <dgm:pt modelId="{6AD2AEE7-ACFF-44E9-8E33-87782AA9C5B3}" type="parTrans" cxnId="{76A09ACC-0920-4F0F-8243-A98AB18AED39}">
      <dgm:prSet/>
      <dgm:spPr/>
      <dgm:t>
        <a:bodyPr/>
        <a:lstStyle/>
        <a:p>
          <a:endParaRPr lang="de-AT"/>
        </a:p>
      </dgm:t>
    </dgm:pt>
    <dgm:pt modelId="{C450F053-EB4D-4232-8FDB-E1CE98F92101}" type="sibTrans" cxnId="{76A09ACC-0920-4F0F-8243-A98AB18AED39}">
      <dgm:prSet/>
      <dgm:spPr/>
      <dgm:t>
        <a:bodyPr/>
        <a:lstStyle/>
        <a:p>
          <a:endParaRPr lang="de-AT"/>
        </a:p>
      </dgm:t>
    </dgm:pt>
    <dgm:pt modelId="{58C3E11F-F860-48F4-8029-DFAC81360DDD}">
      <dgm:prSet/>
      <dgm:spPr/>
      <dgm:t>
        <a:bodyPr/>
        <a:lstStyle/>
        <a:p>
          <a:r>
            <a:rPr lang="de-AT" dirty="0" smtClean="0"/>
            <a:t>Partial </a:t>
          </a:r>
          <a:r>
            <a:rPr lang="de-AT" dirty="0" err="1" smtClean="0"/>
            <a:t>Qualification</a:t>
          </a:r>
          <a:endParaRPr lang="de-AT" dirty="0"/>
        </a:p>
      </dgm:t>
    </dgm:pt>
    <dgm:pt modelId="{4715C11E-E08E-41FF-B33A-36966DD81409}" type="parTrans" cxnId="{537A6562-E99D-4CC6-8463-6E5BFE35CC77}">
      <dgm:prSet/>
      <dgm:spPr/>
      <dgm:t>
        <a:bodyPr/>
        <a:lstStyle/>
        <a:p>
          <a:endParaRPr lang="de-AT"/>
        </a:p>
      </dgm:t>
    </dgm:pt>
    <dgm:pt modelId="{37EC2305-D98B-4682-9BE6-6D88AA5B1BCE}" type="sibTrans" cxnId="{537A6562-E99D-4CC6-8463-6E5BFE35CC77}">
      <dgm:prSet/>
      <dgm:spPr/>
      <dgm:t>
        <a:bodyPr/>
        <a:lstStyle/>
        <a:p>
          <a:endParaRPr lang="de-AT"/>
        </a:p>
      </dgm:t>
    </dgm:pt>
    <dgm:pt modelId="{C58F3886-355A-4E03-A21C-FBD9DE17BA02}">
      <dgm:prSet phldrT="[Text]"/>
      <dgm:spPr/>
      <dgm:t>
        <a:bodyPr/>
        <a:lstStyle/>
        <a:p>
          <a:r>
            <a:rPr lang="de-AT" dirty="0" smtClean="0"/>
            <a:t>Integrative </a:t>
          </a:r>
          <a:r>
            <a:rPr lang="de-AT" dirty="0" err="1" smtClean="0"/>
            <a:t>Vocational</a:t>
          </a:r>
          <a:r>
            <a:rPr lang="de-AT" dirty="0" smtClean="0"/>
            <a:t> Training </a:t>
          </a:r>
        </a:p>
        <a:p>
          <a:endParaRPr lang="de-AT" dirty="0" smtClean="0"/>
        </a:p>
        <a:p>
          <a:r>
            <a:rPr lang="de-AT" dirty="0" smtClean="0"/>
            <a:t>3rd </a:t>
          </a:r>
          <a:r>
            <a:rPr lang="de-AT" dirty="0" err="1" smtClean="0"/>
            <a:t>year</a:t>
          </a:r>
          <a:r>
            <a:rPr lang="de-AT" dirty="0" smtClean="0"/>
            <a:t> </a:t>
          </a:r>
          <a:r>
            <a:rPr lang="de-AT" dirty="0" err="1" smtClean="0"/>
            <a:t>of</a:t>
          </a:r>
          <a:r>
            <a:rPr lang="de-AT" dirty="0" smtClean="0"/>
            <a:t> </a:t>
          </a:r>
          <a:r>
            <a:rPr lang="de-AT" dirty="0" err="1" smtClean="0"/>
            <a:t>apprenticeship</a:t>
          </a:r>
          <a:endParaRPr lang="de-AT" dirty="0"/>
        </a:p>
      </dgm:t>
    </dgm:pt>
    <dgm:pt modelId="{3FF3D7D7-8244-41A3-9A31-462D6FB7063C}" type="parTrans" cxnId="{3741EBF0-E30D-41A1-82BD-9C05B3F64F79}">
      <dgm:prSet/>
      <dgm:spPr/>
      <dgm:t>
        <a:bodyPr/>
        <a:lstStyle/>
        <a:p>
          <a:endParaRPr lang="de-AT"/>
        </a:p>
      </dgm:t>
    </dgm:pt>
    <dgm:pt modelId="{A5CBD127-8E28-4033-889C-63564427D2CD}" type="sibTrans" cxnId="{3741EBF0-E30D-41A1-82BD-9C05B3F64F79}">
      <dgm:prSet/>
      <dgm:spPr/>
      <dgm:t>
        <a:bodyPr/>
        <a:lstStyle/>
        <a:p>
          <a:endParaRPr lang="de-AT"/>
        </a:p>
      </dgm:t>
    </dgm:pt>
    <dgm:pt modelId="{2A424939-443F-47EB-8E92-1A5C473A7977}">
      <dgm:prSet/>
      <dgm:spPr/>
      <dgm:t>
        <a:bodyPr/>
        <a:lstStyle/>
        <a:p>
          <a:r>
            <a:rPr lang="de-AT" dirty="0" smtClean="0"/>
            <a:t>Final </a:t>
          </a:r>
          <a:r>
            <a:rPr lang="de-AT" dirty="0" err="1" smtClean="0"/>
            <a:t>apprenticeship</a:t>
          </a:r>
          <a:r>
            <a:rPr lang="de-AT" dirty="0" smtClean="0"/>
            <a:t> </a:t>
          </a:r>
          <a:r>
            <a:rPr lang="de-AT" dirty="0" err="1" smtClean="0"/>
            <a:t>examination</a:t>
          </a:r>
          <a:endParaRPr lang="de-AT" dirty="0"/>
        </a:p>
      </dgm:t>
    </dgm:pt>
    <dgm:pt modelId="{E6FCF8D1-9F50-4081-A798-A1B3C3ABB908}" type="parTrans" cxnId="{24793593-C75E-41B7-8E93-ACE4C964352E}">
      <dgm:prSet/>
      <dgm:spPr/>
      <dgm:t>
        <a:bodyPr/>
        <a:lstStyle/>
        <a:p>
          <a:endParaRPr lang="de-AT"/>
        </a:p>
      </dgm:t>
    </dgm:pt>
    <dgm:pt modelId="{781FB753-EFB2-4CB4-821D-8FE86F8177F9}" type="sibTrans" cxnId="{24793593-C75E-41B7-8E93-ACE4C964352E}">
      <dgm:prSet/>
      <dgm:spPr/>
      <dgm:t>
        <a:bodyPr/>
        <a:lstStyle/>
        <a:p>
          <a:endParaRPr lang="de-AT"/>
        </a:p>
      </dgm:t>
    </dgm:pt>
    <dgm:pt modelId="{ACF71985-7DA3-4010-BE12-6F6A5CF30A1D}">
      <dgm:prSet phldrT="[Text]"/>
      <dgm:spPr/>
      <dgm:t>
        <a:bodyPr/>
        <a:lstStyle/>
        <a:p>
          <a:r>
            <a:rPr lang="de-AT" dirty="0" smtClean="0"/>
            <a:t>Integrative </a:t>
          </a:r>
          <a:r>
            <a:rPr lang="de-AT" dirty="0" err="1" smtClean="0"/>
            <a:t>Vocational</a:t>
          </a:r>
          <a:r>
            <a:rPr lang="de-AT" dirty="0" smtClean="0"/>
            <a:t> Training – </a:t>
          </a:r>
        </a:p>
        <a:p>
          <a:r>
            <a:rPr lang="de-AT" dirty="0" smtClean="0"/>
            <a:t>Phase 2 </a:t>
          </a:r>
        </a:p>
        <a:p>
          <a:r>
            <a:rPr lang="de-AT" dirty="0" smtClean="0"/>
            <a:t>1st </a:t>
          </a:r>
          <a:r>
            <a:rPr lang="de-AT" dirty="0" err="1" smtClean="0"/>
            <a:t>year</a:t>
          </a:r>
          <a:r>
            <a:rPr lang="de-AT" dirty="0" smtClean="0"/>
            <a:t> </a:t>
          </a:r>
          <a:r>
            <a:rPr lang="de-AT" dirty="0" err="1" smtClean="0"/>
            <a:t>of</a:t>
          </a:r>
          <a:r>
            <a:rPr lang="de-AT" dirty="0" smtClean="0"/>
            <a:t> </a:t>
          </a:r>
          <a:r>
            <a:rPr lang="de-AT" dirty="0" err="1" smtClean="0"/>
            <a:t>apprenticeship</a:t>
          </a:r>
          <a:endParaRPr lang="de-AT" dirty="0"/>
        </a:p>
      </dgm:t>
    </dgm:pt>
    <dgm:pt modelId="{13F83485-71EA-4F11-98E7-A2D1F81F540A}" type="parTrans" cxnId="{C68D4B71-D93C-44FC-AB6D-2986A425A69C}">
      <dgm:prSet/>
      <dgm:spPr/>
      <dgm:t>
        <a:bodyPr/>
        <a:lstStyle/>
        <a:p>
          <a:endParaRPr lang="de-AT"/>
        </a:p>
      </dgm:t>
    </dgm:pt>
    <dgm:pt modelId="{F6F76F80-66B2-42ED-B3E4-4175765EC7A4}" type="sibTrans" cxnId="{C68D4B71-D93C-44FC-AB6D-2986A425A69C}">
      <dgm:prSet/>
      <dgm:spPr/>
      <dgm:t>
        <a:bodyPr/>
        <a:lstStyle/>
        <a:p>
          <a:endParaRPr lang="de-AT"/>
        </a:p>
      </dgm:t>
    </dgm:pt>
    <dgm:pt modelId="{CE834B4C-7348-418D-B33A-D4FA6FEB5038}">
      <dgm:prSet phldrT="[Text]"/>
      <dgm:spPr/>
      <dgm:t>
        <a:bodyPr/>
        <a:lstStyle/>
        <a:p>
          <a:r>
            <a:rPr lang="de-AT" dirty="0" smtClean="0"/>
            <a:t>Integrative </a:t>
          </a:r>
          <a:r>
            <a:rPr lang="de-AT" dirty="0" err="1" smtClean="0"/>
            <a:t>Vocational</a:t>
          </a:r>
          <a:r>
            <a:rPr lang="de-AT" dirty="0" smtClean="0"/>
            <a:t> Training </a:t>
          </a:r>
        </a:p>
        <a:p>
          <a:endParaRPr lang="de-AT" dirty="0" smtClean="0"/>
        </a:p>
        <a:p>
          <a:r>
            <a:rPr lang="de-AT" dirty="0" smtClean="0"/>
            <a:t>2nd </a:t>
          </a:r>
          <a:r>
            <a:rPr lang="de-AT" dirty="0" err="1" smtClean="0"/>
            <a:t>year</a:t>
          </a:r>
          <a:r>
            <a:rPr lang="de-AT" dirty="0" smtClean="0"/>
            <a:t> </a:t>
          </a:r>
          <a:r>
            <a:rPr lang="de-AT" dirty="0" err="1" smtClean="0"/>
            <a:t>of</a:t>
          </a:r>
          <a:r>
            <a:rPr lang="de-AT" dirty="0" smtClean="0"/>
            <a:t> </a:t>
          </a:r>
          <a:r>
            <a:rPr lang="de-AT" dirty="0" err="1" smtClean="0"/>
            <a:t>apprenticeship</a:t>
          </a:r>
          <a:endParaRPr lang="de-AT" dirty="0"/>
        </a:p>
      </dgm:t>
    </dgm:pt>
    <dgm:pt modelId="{39A4AC41-0E8B-406E-80A3-E772D35B0A69}" type="parTrans" cxnId="{043102D5-2208-41FF-8B32-7C3D385CB463}">
      <dgm:prSet/>
      <dgm:spPr/>
      <dgm:t>
        <a:bodyPr/>
        <a:lstStyle/>
        <a:p>
          <a:endParaRPr lang="de-AT"/>
        </a:p>
      </dgm:t>
    </dgm:pt>
    <dgm:pt modelId="{01B50F83-EFA1-4DD7-9320-A0FB567FBB60}" type="sibTrans" cxnId="{043102D5-2208-41FF-8B32-7C3D385CB463}">
      <dgm:prSet/>
      <dgm:spPr/>
      <dgm:t>
        <a:bodyPr/>
        <a:lstStyle/>
        <a:p>
          <a:endParaRPr lang="de-AT"/>
        </a:p>
      </dgm:t>
    </dgm:pt>
    <dgm:pt modelId="{7078EA56-4DBE-4609-8856-CD203551EBC4}" type="pres">
      <dgm:prSet presAssocID="{A5B4D69B-3CD5-4F61-BCE3-C3F660E7DC75}" presName="CompostProcess" presStyleCnt="0">
        <dgm:presLayoutVars>
          <dgm:dir/>
          <dgm:resizeHandles val="exact"/>
        </dgm:presLayoutVars>
      </dgm:prSet>
      <dgm:spPr/>
    </dgm:pt>
    <dgm:pt modelId="{D8C3D3E9-4100-45BB-9CD5-52D329FF1AC0}" type="pres">
      <dgm:prSet presAssocID="{A5B4D69B-3CD5-4F61-BCE3-C3F660E7DC75}" presName="arrow" presStyleLbl="bgShp" presStyleIdx="0" presStyleCnt="1"/>
      <dgm:spPr/>
    </dgm:pt>
    <dgm:pt modelId="{58347BC8-6274-42B6-B7AA-B3A0AF17AE98}" type="pres">
      <dgm:prSet presAssocID="{A5B4D69B-3CD5-4F61-BCE3-C3F660E7DC75}" presName="linearProcess" presStyleCnt="0"/>
      <dgm:spPr/>
    </dgm:pt>
    <dgm:pt modelId="{3D4EF637-0C6B-48D9-8978-C57A89A48125}" type="pres">
      <dgm:prSet presAssocID="{975F121A-EC05-4C01-AA86-A54C256C2C6E}" presName="textNode" presStyleLbl="node1" presStyleIdx="0" presStyleCnt="7">
        <dgm:presLayoutVars>
          <dgm:bulletEnabled val="1"/>
        </dgm:presLayoutVars>
      </dgm:prSet>
      <dgm:spPr/>
      <dgm:t>
        <a:bodyPr/>
        <a:lstStyle/>
        <a:p>
          <a:endParaRPr lang="de-AT"/>
        </a:p>
      </dgm:t>
    </dgm:pt>
    <dgm:pt modelId="{F383B432-B834-4D1B-AFFD-756F7FD4F450}" type="pres">
      <dgm:prSet presAssocID="{4DCFFB69-07F3-4768-BC5C-38EF336C1B55}" presName="sibTrans" presStyleCnt="0"/>
      <dgm:spPr/>
    </dgm:pt>
    <dgm:pt modelId="{0D0FC324-F8E4-4420-8CEE-0294F77EA2F8}" type="pres">
      <dgm:prSet presAssocID="{B2DEC783-C21E-4BBC-A9B1-974DE90C49E2}" presName="textNode" presStyleLbl="node1" presStyleIdx="1" presStyleCnt="7">
        <dgm:presLayoutVars>
          <dgm:bulletEnabled val="1"/>
        </dgm:presLayoutVars>
      </dgm:prSet>
      <dgm:spPr/>
      <dgm:t>
        <a:bodyPr/>
        <a:lstStyle/>
        <a:p>
          <a:endParaRPr lang="de-AT"/>
        </a:p>
      </dgm:t>
    </dgm:pt>
    <dgm:pt modelId="{93519FCA-720F-413F-9D2B-CE86A21DFB8E}" type="pres">
      <dgm:prSet presAssocID="{C450F053-EB4D-4232-8FDB-E1CE98F92101}" presName="sibTrans" presStyleCnt="0"/>
      <dgm:spPr/>
    </dgm:pt>
    <dgm:pt modelId="{2032115B-2528-4AB8-A244-48A1DC9DC03B}" type="pres">
      <dgm:prSet presAssocID="{ACF71985-7DA3-4010-BE12-6F6A5CF30A1D}" presName="textNode" presStyleLbl="node1" presStyleIdx="2" presStyleCnt="7">
        <dgm:presLayoutVars>
          <dgm:bulletEnabled val="1"/>
        </dgm:presLayoutVars>
      </dgm:prSet>
      <dgm:spPr/>
      <dgm:t>
        <a:bodyPr/>
        <a:lstStyle/>
        <a:p>
          <a:endParaRPr lang="de-AT"/>
        </a:p>
      </dgm:t>
    </dgm:pt>
    <dgm:pt modelId="{0CF40D96-E325-41FD-8A5D-083720AC5789}" type="pres">
      <dgm:prSet presAssocID="{F6F76F80-66B2-42ED-B3E4-4175765EC7A4}" presName="sibTrans" presStyleCnt="0"/>
      <dgm:spPr/>
    </dgm:pt>
    <dgm:pt modelId="{1748C4D9-B4F0-4EC0-AC1B-2B7F03BD4A5B}" type="pres">
      <dgm:prSet presAssocID="{CE834B4C-7348-418D-B33A-D4FA6FEB5038}" presName="textNode" presStyleLbl="node1" presStyleIdx="3" presStyleCnt="7">
        <dgm:presLayoutVars>
          <dgm:bulletEnabled val="1"/>
        </dgm:presLayoutVars>
      </dgm:prSet>
      <dgm:spPr/>
      <dgm:t>
        <a:bodyPr/>
        <a:lstStyle/>
        <a:p>
          <a:endParaRPr lang="de-AT"/>
        </a:p>
      </dgm:t>
    </dgm:pt>
    <dgm:pt modelId="{0A35B77A-C81B-425D-9153-73A8A2713F3A}" type="pres">
      <dgm:prSet presAssocID="{01B50F83-EFA1-4DD7-9320-A0FB567FBB60}" presName="sibTrans" presStyleCnt="0"/>
      <dgm:spPr/>
    </dgm:pt>
    <dgm:pt modelId="{1FE090FA-CBBC-4C03-A235-F19096B6261C}" type="pres">
      <dgm:prSet presAssocID="{58C3E11F-F860-48F4-8029-DFAC81360DDD}" presName="textNode" presStyleLbl="node1" presStyleIdx="4" presStyleCnt="7">
        <dgm:presLayoutVars>
          <dgm:bulletEnabled val="1"/>
        </dgm:presLayoutVars>
      </dgm:prSet>
      <dgm:spPr/>
      <dgm:t>
        <a:bodyPr/>
        <a:lstStyle/>
        <a:p>
          <a:endParaRPr lang="de-AT"/>
        </a:p>
      </dgm:t>
    </dgm:pt>
    <dgm:pt modelId="{8AE5FF75-9D05-4F45-9E52-9863D40B8C79}" type="pres">
      <dgm:prSet presAssocID="{37EC2305-D98B-4682-9BE6-6D88AA5B1BCE}" presName="sibTrans" presStyleCnt="0"/>
      <dgm:spPr/>
    </dgm:pt>
    <dgm:pt modelId="{47F89015-D1BB-4746-9CEC-9CD6F26B03E3}" type="pres">
      <dgm:prSet presAssocID="{C58F3886-355A-4E03-A21C-FBD9DE17BA02}" presName="textNode" presStyleLbl="node1" presStyleIdx="5" presStyleCnt="7">
        <dgm:presLayoutVars>
          <dgm:bulletEnabled val="1"/>
        </dgm:presLayoutVars>
      </dgm:prSet>
      <dgm:spPr/>
      <dgm:t>
        <a:bodyPr/>
        <a:lstStyle/>
        <a:p>
          <a:endParaRPr lang="de-AT"/>
        </a:p>
      </dgm:t>
    </dgm:pt>
    <dgm:pt modelId="{FE2007A4-347E-4F1B-A527-97E3B40899DC}" type="pres">
      <dgm:prSet presAssocID="{A5CBD127-8E28-4033-889C-63564427D2CD}" presName="sibTrans" presStyleCnt="0"/>
      <dgm:spPr/>
    </dgm:pt>
    <dgm:pt modelId="{8BE8C5EB-BE0D-4B7C-B68D-EFC542AE3B33}" type="pres">
      <dgm:prSet presAssocID="{2A424939-443F-47EB-8E92-1A5C473A7977}" presName="textNode" presStyleLbl="node1" presStyleIdx="6" presStyleCnt="7">
        <dgm:presLayoutVars>
          <dgm:bulletEnabled val="1"/>
        </dgm:presLayoutVars>
      </dgm:prSet>
      <dgm:spPr/>
      <dgm:t>
        <a:bodyPr/>
        <a:lstStyle/>
        <a:p>
          <a:endParaRPr lang="de-AT"/>
        </a:p>
      </dgm:t>
    </dgm:pt>
  </dgm:ptLst>
  <dgm:cxnLst>
    <dgm:cxn modelId="{499FCB8C-A710-44A1-B1D2-683AD5BE4556}" srcId="{A5B4D69B-3CD5-4F61-BCE3-C3F660E7DC75}" destId="{975F121A-EC05-4C01-AA86-A54C256C2C6E}" srcOrd="0" destOrd="0" parTransId="{208C3E59-BFD2-4F55-9D41-DD47753FF472}" sibTransId="{4DCFFB69-07F3-4768-BC5C-38EF336C1B55}"/>
    <dgm:cxn modelId="{76A09ACC-0920-4F0F-8243-A98AB18AED39}" srcId="{A5B4D69B-3CD5-4F61-BCE3-C3F660E7DC75}" destId="{B2DEC783-C21E-4BBC-A9B1-974DE90C49E2}" srcOrd="1" destOrd="0" parTransId="{6AD2AEE7-ACFF-44E9-8E33-87782AA9C5B3}" sibTransId="{C450F053-EB4D-4232-8FDB-E1CE98F92101}"/>
    <dgm:cxn modelId="{293D604A-0652-4F85-9A10-25AF6491746A}" type="presOf" srcId="{2A424939-443F-47EB-8E92-1A5C473A7977}" destId="{8BE8C5EB-BE0D-4B7C-B68D-EFC542AE3B33}" srcOrd="0" destOrd="0" presId="urn:microsoft.com/office/officeart/2005/8/layout/hProcess9"/>
    <dgm:cxn modelId="{C68D4B71-D93C-44FC-AB6D-2986A425A69C}" srcId="{A5B4D69B-3CD5-4F61-BCE3-C3F660E7DC75}" destId="{ACF71985-7DA3-4010-BE12-6F6A5CF30A1D}" srcOrd="2" destOrd="0" parTransId="{13F83485-71EA-4F11-98E7-A2D1F81F540A}" sibTransId="{F6F76F80-66B2-42ED-B3E4-4175765EC7A4}"/>
    <dgm:cxn modelId="{3741EBF0-E30D-41A1-82BD-9C05B3F64F79}" srcId="{A5B4D69B-3CD5-4F61-BCE3-C3F660E7DC75}" destId="{C58F3886-355A-4E03-A21C-FBD9DE17BA02}" srcOrd="5" destOrd="0" parTransId="{3FF3D7D7-8244-41A3-9A31-462D6FB7063C}" sibTransId="{A5CBD127-8E28-4033-889C-63564427D2CD}"/>
    <dgm:cxn modelId="{537A6562-E99D-4CC6-8463-6E5BFE35CC77}" srcId="{A5B4D69B-3CD5-4F61-BCE3-C3F660E7DC75}" destId="{58C3E11F-F860-48F4-8029-DFAC81360DDD}" srcOrd="4" destOrd="0" parTransId="{4715C11E-E08E-41FF-B33A-36966DD81409}" sibTransId="{37EC2305-D98B-4682-9BE6-6D88AA5B1BCE}"/>
    <dgm:cxn modelId="{1390F864-DA1B-471D-99CF-F79888A297D6}" type="presOf" srcId="{A5B4D69B-3CD5-4F61-BCE3-C3F660E7DC75}" destId="{7078EA56-4DBE-4609-8856-CD203551EBC4}" srcOrd="0" destOrd="0" presId="urn:microsoft.com/office/officeart/2005/8/layout/hProcess9"/>
    <dgm:cxn modelId="{24793593-C75E-41B7-8E93-ACE4C964352E}" srcId="{A5B4D69B-3CD5-4F61-BCE3-C3F660E7DC75}" destId="{2A424939-443F-47EB-8E92-1A5C473A7977}" srcOrd="6" destOrd="0" parTransId="{E6FCF8D1-9F50-4081-A798-A1B3C3ABB908}" sibTransId="{781FB753-EFB2-4CB4-821D-8FE86F8177F9}"/>
    <dgm:cxn modelId="{043102D5-2208-41FF-8B32-7C3D385CB463}" srcId="{A5B4D69B-3CD5-4F61-BCE3-C3F660E7DC75}" destId="{CE834B4C-7348-418D-B33A-D4FA6FEB5038}" srcOrd="3" destOrd="0" parTransId="{39A4AC41-0E8B-406E-80A3-E772D35B0A69}" sibTransId="{01B50F83-EFA1-4DD7-9320-A0FB567FBB60}"/>
    <dgm:cxn modelId="{57C26386-28B1-4AE0-B4A2-9648E770684B}" type="presOf" srcId="{CE834B4C-7348-418D-B33A-D4FA6FEB5038}" destId="{1748C4D9-B4F0-4EC0-AC1B-2B7F03BD4A5B}" srcOrd="0" destOrd="0" presId="urn:microsoft.com/office/officeart/2005/8/layout/hProcess9"/>
    <dgm:cxn modelId="{F78A3E26-BC1D-40F6-8EB1-1FA1EE513955}" type="presOf" srcId="{C58F3886-355A-4E03-A21C-FBD9DE17BA02}" destId="{47F89015-D1BB-4746-9CEC-9CD6F26B03E3}" srcOrd="0" destOrd="0" presId="urn:microsoft.com/office/officeart/2005/8/layout/hProcess9"/>
    <dgm:cxn modelId="{DED38053-A7F2-42CB-BBD4-B8F540478EAE}" type="presOf" srcId="{58C3E11F-F860-48F4-8029-DFAC81360DDD}" destId="{1FE090FA-CBBC-4C03-A235-F19096B6261C}" srcOrd="0" destOrd="0" presId="urn:microsoft.com/office/officeart/2005/8/layout/hProcess9"/>
    <dgm:cxn modelId="{5C6738E5-E965-411C-8131-55698FFD5D9A}" type="presOf" srcId="{ACF71985-7DA3-4010-BE12-6F6A5CF30A1D}" destId="{2032115B-2528-4AB8-A244-48A1DC9DC03B}" srcOrd="0" destOrd="0" presId="urn:microsoft.com/office/officeart/2005/8/layout/hProcess9"/>
    <dgm:cxn modelId="{AD264C48-B96D-4433-A3B3-8D20F3BB9D9A}" type="presOf" srcId="{B2DEC783-C21E-4BBC-A9B1-974DE90C49E2}" destId="{0D0FC324-F8E4-4420-8CEE-0294F77EA2F8}" srcOrd="0" destOrd="0" presId="urn:microsoft.com/office/officeart/2005/8/layout/hProcess9"/>
    <dgm:cxn modelId="{BCDC87F2-F6C0-4E3E-8DD0-FAA6BBF48997}" type="presOf" srcId="{975F121A-EC05-4C01-AA86-A54C256C2C6E}" destId="{3D4EF637-0C6B-48D9-8978-C57A89A48125}" srcOrd="0" destOrd="0" presId="urn:microsoft.com/office/officeart/2005/8/layout/hProcess9"/>
    <dgm:cxn modelId="{76B39395-274D-4BC8-B881-F0B83F969ECE}" type="presParOf" srcId="{7078EA56-4DBE-4609-8856-CD203551EBC4}" destId="{D8C3D3E9-4100-45BB-9CD5-52D329FF1AC0}" srcOrd="0" destOrd="0" presId="urn:microsoft.com/office/officeart/2005/8/layout/hProcess9"/>
    <dgm:cxn modelId="{CA042232-B845-4C4E-B70A-2E868C774837}" type="presParOf" srcId="{7078EA56-4DBE-4609-8856-CD203551EBC4}" destId="{58347BC8-6274-42B6-B7AA-B3A0AF17AE98}" srcOrd="1" destOrd="0" presId="urn:microsoft.com/office/officeart/2005/8/layout/hProcess9"/>
    <dgm:cxn modelId="{E36A84B9-097C-451B-8480-1F47BE591E88}" type="presParOf" srcId="{58347BC8-6274-42B6-B7AA-B3A0AF17AE98}" destId="{3D4EF637-0C6B-48D9-8978-C57A89A48125}" srcOrd="0" destOrd="0" presId="urn:microsoft.com/office/officeart/2005/8/layout/hProcess9"/>
    <dgm:cxn modelId="{8CB4988C-1D66-4FED-9B26-15D88D18390F}" type="presParOf" srcId="{58347BC8-6274-42B6-B7AA-B3A0AF17AE98}" destId="{F383B432-B834-4D1B-AFFD-756F7FD4F450}" srcOrd="1" destOrd="0" presId="urn:microsoft.com/office/officeart/2005/8/layout/hProcess9"/>
    <dgm:cxn modelId="{3F9ED22D-6E79-4F29-BEF6-C2AB5EAFE5A3}" type="presParOf" srcId="{58347BC8-6274-42B6-B7AA-B3A0AF17AE98}" destId="{0D0FC324-F8E4-4420-8CEE-0294F77EA2F8}" srcOrd="2" destOrd="0" presId="urn:microsoft.com/office/officeart/2005/8/layout/hProcess9"/>
    <dgm:cxn modelId="{2FCB26B2-050F-4889-86CD-3BDCCEB48E0B}" type="presParOf" srcId="{58347BC8-6274-42B6-B7AA-B3A0AF17AE98}" destId="{93519FCA-720F-413F-9D2B-CE86A21DFB8E}" srcOrd="3" destOrd="0" presId="urn:microsoft.com/office/officeart/2005/8/layout/hProcess9"/>
    <dgm:cxn modelId="{5DB60567-C09A-430B-80E2-2EC3F9AAE45D}" type="presParOf" srcId="{58347BC8-6274-42B6-B7AA-B3A0AF17AE98}" destId="{2032115B-2528-4AB8-A244-48A1DC9DC03B}" srcOrd="4" destOrd="0" presId="urn:microsoft.com/office/officeart/2005/8/layout/hProcess9"/>
    <dgm:cxn modelId="{2CBEC91F-2DA8-45A0-B736-F1AC2D60BD73}" type="presParOf" srcId="{58347BC8-6274-42B6-B7AA-B3A0AF17AE98}" destId="{0CF40D96-E325-41FD-8A5D-083720AC5789}" srcOrd="5" destOrd="0" presId="urn:microsoft.com/office/officeart/2005/8/layout/hProcess9"/>
    <dgm:cxn modelId="{5E9DC215-FF00-47F8-8D07-78A929B3AB4A}" type="presParOf" srcId="{58347BC8-6274-42B6-B7AA-B3A0AF17AE98}" destId="{1748C4D9-B4F0-4EC0-AC1B-2B7F03BD4A5B}" srcOrd="6" destOrd="0" presId="urn:microsoft.com/office/officeart/2005/8/layout/hProcess9"/>
    <dgm:cxn modelId="{051A7BF9-AE63-40E4-BB77-64217A6A505A}" type="presParOf" srcId="{58347BC8-6274-42B6-B7AA-B3A0AF17AE98}" destId="{0A35B77A-C81B-425D-9153-73A8A2713F3A}" srcOrd="7" destOrd="0" presId="urn:microsoft.com/office/officeart/2005/8/layout/hProcess9"/>
    <dgm:cxn modelId="{ECB0D918-8DDA-4E04-BE7F-D46419FAC788}" type="presParOf" srcId="{58347BC8-6274-42B6-B7AA-B3A0AF17AE98}" destId="{1FE090FA-CBBC-4C03-A235-F19096B6261C}" srcOrd="8" destOrd="0" presId="urn:microsoft.com/office/officeart/2005/8/layout/hProcess9"/>
    <dgm:cxn modelId="{B8DE859B-D86E-4F24-9B98-D0102CCA6CFF}" type="presParOf" srcId="{58347BC8-6274-42B6-B7AA-B3A0AF17AE98}" destId="{8AE5FF75-9D05-4F45-9E52-9863D40B8C79}" srcOrd="9" destOrd="0" presId="urn:microsoft.com/office/officeart/2005/8/layout/hProcess9"/>
    <dgm:cxn modelId="{614A3D64-FC53-4471-95B9-ED2629EA68B5}" type="presParOf" srcId="{58347BC8-6274-42B6-B7AA-B3A0AF17AE98}" destId="{47F89015-D1BB-4746-9CEC-9CD6F26B03E3}" srcOrd="10" destOrd="0" presId="urn:microsoft.com/office/officeart/2005/8/layout/hProcess9"/>
    <dgm:cxn modelId="{FBF01194-FEF6-49A3-9144-DC20906183E0}" type="presParOf" srcId="{58347BC8-6274-42B6-B7AA-B3A0AF17AE98}" destId="{FE2007A4-347E-4F1B-A527-97E3B40899DC}" srcOrd="11" destOrd="0" presId="urn:microsoft.com/office/officeart/2005/8/layout/hProcess9"/>
    <dgm:cxn modelId="{69E88AB9-6DAF-44AA-8CE2-EBA5B0D26B89}" type="presParOf" srcId="{58347BC8-6274-42B6-B7AA-B3A0AF17AE98}" destId="{8BE8C5EB-BE0D-4B7C-B68D-EFC542AE3B33}"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B4D69B-3CD5-4F61-BCE3-C3F660E7DC75}" type="doc">
      <dgm:prSet loTypeId="urn:microsoft.com/office/officeart/2005/8/layout/hProcess9" loCatId="process" qsTypeId="urn:microsoft.com/office/officeart/2005/8/quickstyle/simple1" qsCatId="simple" csTypeId="urn:microsoft.com/office/officeart/2005/8/colors/colorful2" csCatId="colorful" phldr="1"/>
      <dgm:spPr/>
    </dgm:pt>
    <dgm:pt modelId="{975F121A-EC05-4C01-AA86-A54C256C2C6E}">
      <dgm:prSet phldrT="[Text]"/>
      <dgm:spPr/>
      <dgm:t>
        <a:bodyPr/>
        <a:lstStyle/>
        <a:p>
          <a:r>
            <a:rPr lang="de-AT" dirty="0" smtClean="0"/>
            <a:t>Career </a:t>
          </a:r>
          <a:r>
            <a:rPr lang="de-AT" dirty="0" err="1" smtClean="0"/>
            <a:t>Guidane</a:t>
          </a:r>
          <a:endParaRPr lang="de-AT" dirty="0"/>
        </a:p>
      </dgm:t>
    </dgm:pt>
    <dgm:pt modelId="{208C3E59-BFD2-4F55-9D41-DD47753FF472}" type="parTrans" cxnId="{499FCB8C-A710-44A1-B1D2-683AD5BE4556}">
      <dgm:prSet/>
      <dgm:spPr/>
      <dgm:t>
        <a:bodyPr/>
        <a:lstStyle/>
        <a:p>
          <a:endParaRPr lang="de-AT"/>
        </a:p>
      </dgm:t>
    </dgm:pt>
    <dgm:pt modelId="{4DCFFB69-07F3-4768-BC5C-38EF336C1B55}" type="sibTrans" cxnId="{499FCB8C-A710-44A1-B1D2-683AD5BE4556}">
      <dgm:prSet/>
      <dgm:spPr/>
      <dgm:t>
        <a:bodyPr/>
        <a:lstStyle/>
        <a:p>
          <a:endParaRPr lang="de-AT"/>
        </a:p>
      </dgm:t>
    </dgm:pt>
    <dgm:pt modelId="{2A424939-443F-47EB-8E92-1A5C473A7977}">
      <dgm:prSet/>
      <dgm:spPr/>
      <dgm:t>
        <a:bodyPr/>
        <a:lstStyle/>
        <a:p>
          <a:r>
            <a:rPr lang="de-AT" dirty="0" smtClean="0"/>
            <a:t>Final </a:t>
          </a:r>
          <a:r>
            <a:rPr lang="de-AT" dirty="0" err="1" smtClean="0"/>
            <a:t>apprenticeship</a:t>
          </a:r>
          <a:r>
            <a:rPr lang="de-AT" dirty="0" smtClean="0"/>
            <a:t> </a:t>
          </a:r>
          <a:r>
            <a:rPr lang="de-AT" dirty="0" err="1" smtClean="0"/>
            <a:t>examination</a:t>
          </a:r>
          <a:endParaRPr lang="de-AT" dirty="0"/>
        </a:p>
      </dgm:t>
    </dgm:pt>
    <dgm:pt modelId="{E6FCF8D1-9F50-4081-A798-A1B3C3ABB908}" type="parTrans" cxnId="{24793593-C75E-41B7-8E93-ACE4C964352E}">
      <dgm:prSet/>
      <dgm:spPr/>
      <dgm:t>
        <a:bodyPr/>
        <a:lstStyle/>
        <a:p>
          <a:endParaRPr lang="de-AT"/>
        </a:p>
      </dgm:t>
    </dgm:pt>
    <dgm:pt modelId="{781FB753-EFB2-4CB4-821D-8FE86F8177F9}" type="sibTrans" cxnId="{24793593-C75E-41B7-8E93-ACE4C964352E}">
      <dgm:prSet/>
      <dgm:spPr/>
      <dgm:t>
        <a:bodyPr/>
        <a:lstStyle/>
        <a:p>
          <a:endParaRPr lang="de-AT"/>
        </a:p>
      </dgm:t>
    </dgm:pt>
    <dgm:pt modelId="{ACF71985-7DA3-4010-BE12-6F6A5CF30A1D}">
      <dgm:prSet phldrT="[Text]"/>
      <dgm:spPr/>
      <dgm:t>
        <a:bodyPr/>
        <a:lstStyle/>
        <a:p>
          <a:r>
            <a:rPr lang="de-AT" dirty="0" err="1" smtClean="0"/>
            <a:t>Vocational</a:t>
          </a:r>
          <a:r>
            <a:rPr lang="de-AT" dirty="0" smtClean="0"/>
            <a:t> Training </a:t>
          </a:r>
        </a:p>
        <a:p>
          <a:r>
            <a:rPr lang="de-AT" dirty="0" smtClean="0"/>
            <a:t>1st </a:t>
          </a:r>
          <a:r>
            <a:rPr lang="de-AT" dirty="0" err="1" smtClean="0"/>
            <a:t>year</a:t>
          </a:r>
          <a:r>
            <a:rPr lang="de-AT" dirty="0" smtClean="0"/>
            <a:t> </a:t>
          </a:r>
          <a:r>
            <a:rPr lang="de-AT" dirty="0" err="1" smtClean="0"/>
            <a:t>of</a:t>
          </a:r>
          <a:r>
            <a:rPr lang="de-AT" dirty="0" smtClean="0"/>
            <a:t> </a:t>
          </a:r>
          <a:r>
            <a:rPr lang="de-AT" dirty="0" err="1" smtClean="0"/>
            <a:t>apprenticeship</a:t>
          </a:r>
          <a:endParaRPr lang="de-AT" dirty="0"/>
        </a:p>
      </dgm:t>
    </dgm:pt>
    <dgm:pt modelId="{13F83485-71EA-4F11-98E7-A2D1F81F540A}" type="parTrans" cxnId="{C68D4B71-D93C-44FC-AB6D-2986A425A69C}">
      <dgm:prSet/>
      <dgm:spPr/>
      <dgm:t>
        <a:bodyPr/>
        <a:lstStyle/>
        <a:p>
          <a:endParaRPr lang="de-AT"/>
        </a:p>
      </dgm:t>
    </dgm:pt>
    <dgm:pt modelId="{F6F76F80-66B2-42ED-B3E4-4175765EC7A4}" type="sibTrans" cxnId="{C68D4B71-D93C-44FC-AB6D-2986A425A69C}">
      <dgm:prSet/>
      <dgm:spPr/>
      <dgm:t>
        <a:bodyPr/>
        <a:lstStyle/>
        <a:p>
          <a:endParaRPr lang="de-AT"/>
        </a:p>
      </dgm:t>
    </dgm:pt>
    <dgm:pt modelId="{CE834B4C-7348-418D-B33A-D4FA6FEB5038}">
      <dgm:prSet phldrT="[Text]"/>
      <dgm:spPr/>
      <dgm:t>
        <a:bodyPr/>
        <a:lstStyle/>
        <a:p>
          <a:r>
            <a:rPr lang="de-AT" dirty="0" err="1" smtClean="0"/>
            <a:t>Vocational</a:t>
          </a:r>
          <a:r>
            <a:rPr lang="de-AT" dirty="0" smtClean="0"/>
            <a:t> Training </a:t>
          </a:r>
        </a:p>
        <a:p>
          <a:r>
            <a:rPr lang="de-AT" dirty="0" smtClean="0"/>
            <a:t>2nd </a:t>
          </a:r>
          <a:r>
            <a:rPr lang="de-AT" dirty="0" err="1" smtClean="0"/>
            <a:t>year</a:t>
          </a:r>
          <a:r>
            <a:rPr lang="de-AT" dirty="0" smtClean="0"/>
            <a:t> </a:t>
          </a:r>
          <a:r>
            <a:rPr lang="de-AT" dirty="0" err="1" smtClean="0"/>
            <a:t>of</a:t>
          </a:r>
          <a:r>
            <a:rPr lang="de-AT" dirty="0" smtClean="0"/>
            <a:t> </a:t>
          </a:r>
          <a:r>
            <a:rPr lang="de-AT" dirty="0" err="1" smtClean="0"/>
            <a:t>apprenticeship</a:t>
          </a:r>
          <a:endParaRPr lang="de-AT" dirty="0"/>
        </a:p>
      </dgm:t>
    </dgm:pt>
    <dgm:pt modelId="{39A4AC41-0E8B-406E-80A3-E772D35B0A69}" type="parTrans" cxnId="{043102D5-2208-41FF-8B32-7C3D385CB463}">
      <dgm:prSet/>
      <dgm:spPr/>
      <dgm:t>
        <a:bodyPr/>
        <a:lstStyle/>
        <a:p>
          <a:endParaRPr lang="de-AT"/>
        </a:p>
      </dgm:t>
    </dgm:pt>
    <dgm:pt modelId="{01B50F83-EFA1-4DD7-9320-A0FB567FBB60}" type="sibTrans" cxnId="{043102D5-2208-41FF-8B32-7C3D385CB463}">
      <dgm:prSet/>
      <dgm:spPr/>
      <dgm:t>
        <a:bodyPr/>
        <a:lstStyle/>
        <a:p>
          <a:endParaRPr lang="de-AT"/>
        </a:p>
      </dgm:t>
    </dgm:pt>
    <dgm:pt modelId="{18FEAC6E-515A-44E0-BDC7-AFB719AE2255}">
      <dgm:prSet/>
      <dgm:spPr/>
      <dgm:t>
        <a:bodyPr/>
        <a:lstStyle/>
        <a:p>
          <a:r>
            <a:rPr lang="de-AT" dirty="0" err="1" smtClean="0"/>
            <a:t>Vocational</a:t>
          </a:r>
          <a:r>
            <a:rPr lang="de-AT" dirty="0" smtClean="0"/>
            <a:t> Training </a:t>
          </a:r>
        </a:p>
        <a:p>
          <a:r>
            <a:rPr lang="de-AT" dirty="0" smtClean="0"/>
            <a:t>3rd </a:t>
          </a:r>
          <a:r>
            <a:rPr lang="de-AT" dirty="0" err="1" smtClean="0"/>
            <a:t>year</a:t>
          </a:r>
          <a:r>
            <a:rPr lang="de-AT" dirty="0" smtClean="0"/>
            <a:t> </a:t>
          </a:r>
          <a:r>
            <a:rPr lang="de-AT" dirty="0" err="1" smtClean="0"/>
            <a:t>of</a:t>
          </a:r>
          <a:r>
            <a:rPr lang="de-AT" dirty="0" smtClean="0"/>
            <a:t> </a:t>
          </a:r>
          <a:r>
            <a:rPr lang="de-AT" dirty="0" err="1" smtClean="0"/>
            <a:t>apprenticeship</a:t>
          </a:r>
          <a:endParaRPr lang="de-AT" dirty="0"/>
        </a:p>
      </dgm:t>
    </dgm:pt>
    <dgm:pt modelId="{3B952205-7E05-416F-B68E-28C35ABE285E}" type="parTrans" cxnId="{1EF26DD3-B3F9-4820-8FF2-13BCF2489028}">
      <dgm:prSet/>
      <dgm:spPr/>
      <dgm:t>
        <a:bodyPr/>
        <a:lstStyle/>
        <a:p>
          <a:endParaRPr lang="de-AT"/>
        </a:p>
      </dgm:t>
    </dgm:pt>
    <dgm:pt modelId="{2223110F-048A-4257-B536-AF4BD880D53C}" type="sibTrans" cxnId="{1EF26DD3-B3F9-4820-8FF2-13BCF2489028}">
      <dgm:prSet/>
      <dgm:spPr/>
      <dgm:t>
        <a:bodyPr/>
        <a:lstStyle/>
        <a:p>
          <a:endParaRPr lang="de-AT"/>
        </a:p>
      </dgm:t>
    </dgm:pt>
    <dgm:pt modelId="{09B96E9A-9F49-4CF3-B58B-2569EA109B59}">
      <dgm:prSet/>
      <dgm:spPr>
        <a:ln>
          <a:prstDash val="sysDash"/>
        </a:ln>
      </dgm:spPr>
      <dgm:t>
        <a:bodyPr/>
        <a:lstStyle/>
        <a:p>
          <a:r>
            <a:rPr lang="de-AT" dirty="0" err="1" smtClean="0"/>
            <a:t>Vocational</a:t>
          </a:r>
          <a:r>
            <a:rPr lang="de-AT" dirty="0" smtClean="0"/>
            <a:t> Training </a:t>
          </a:r>
        </a:p>
        <a:p>
          <a:r>
            <a:rPr lang="de-AT" dirty="0" smtClean="0"/>
            <a:t>4rd </a:t>
          </a:r>
          <a:r>
            <a:rPr lang="de-AT" dirty="0" err="1" smtClean="0"/>
            <a:t>year</a:t>
          </a:r>
          <a:r>
            <a:rPr lang="de-AT" dirty="0" smtClean="0"/>
            <a:t> </a:t>
          </a:r>
          <a:r>
            <a:rPr lang="de-AT" dirty="0" err="1" smtClean="0"/>
            <a:t>of</a:t>
          </a:r>
          <a:r>
            <a:rPr lang="de-AT" dirty="0" smtClean="0"/>
            <a:t> </a:t>
          </a:r>
          <a:r>
            <a:rPr lang="de-AT" dirty="0" err="1" smtClean="0"/>
            <a:t>apprenticeship</a:t>
          </a:r>
          <a:endParaRPr lang="de-AT" dirty="0"/>
        </a:p>
      </dgm:t>
    </dgm:pt>
    <dgm:pt modelId="{5DF5A892-A571-4E15-B479-A6FF439BD340}" type="parTrans" cxnId="{EB9769DC-5534-4EF7-BB30-7BDB7AF1CD0C}">
      <dgm:prSet/>
      <dgm:spPr/>
      <dgm:t>
        <a:bodyPr/>
        <a:lstStyle/>
        <a:p>
          <a:endParaRPr lang="de-AT"/>
        </a:p>
      </dgm:t>
    </dgm:pt>
    <dgm:pt modelId="{CA500ED1-2206-4D2A-94C3-38DA198ADE6B}" type="sibTrans" cxnId="{EB9769DC-5534-4EF7-BB30-7BDB7AF1CD0C}">
      <dgm:prSet/>
      <dgm:spPr/>
      <dgm:t>
        <a:bodyPr/>
        <a:lstStyle/>
        <a:p>
          <a:endParaRPr lang="de-AT"/>
        </a:p>
      </dgm:t>
    </dgm:pt>
    <dgm:pt modelId="{7078EA56-4DBE-4609-8856-CD203551EBC4}" type="pres">
      <dgm:prSet presAssocID="{A5B4D69B-3CD5-4F61-BCE3-C3F660E7DC75}" presName="CompostProcess" presStyleCnt="0">
        <dgm:presLayoutVars>
          <dgm:dir/>
          <dgm:resizeHandles val="exact"/>
        </dgm:presLayoutVars>
      </dgm:prSet>
      <dgm:spPr/>
    </dgm:pt>
    <dgm:pt modelId="{D8C3D3E9-4100-45BB-9CD5-52D329FF1AC0}" type="pres">
      <dgm:prSet presAssocID="{A5B4D69B-3CD5-4F61-BCE3-C3F660E7DC75}" presName="arrow" presStyleLbl="bgShp" presStyleIdx="0" presStyleCnt="1"/>
      <dgm:spPr/>
    </dgm:pt>
    <dgm:pt modelId="{58347BC8-6274-42B6-B7AA-B3A0AF17AE98}" type="pres">
      <dgm:prSet presAssocID="{A5B4D69B-3CD5-4F61-BCE3-C3F660E7DC75}" presName="linearProcess" presStyleCnt="0"/>
      <dgm:spPr/>
    </dgm:pt>
    <dgm:pt modelId="{3D4EF637-0C6B-48D9-8978-C57A89A48125}" type="pres">
      <dgm:prSet presAssocID="{975F121A-EC05-4C01-AA86-A54C256C2C6E}" presName="textNode" presStyleLbl="node1" presStyleIdx="0" presStyleCnt="6">
        <dgm:presLayoutVars>
          <dgm:bulletEnabled val="1"/>
        </dgm:presLayoutVars>
      </dgm:prSet>
      <dgm:spPr/>
      <dgm:t>
        <a:bodyPr/>
        <a:lstStyle/>
        <a:p>
          <a:endParaRPr lang="de-AT"/>
        </a:p>
      </dgm:t>
    </dgm:pt>
    <dgm:pt modelId="{F383B432-B834-4D1B-AFFD-756F7FD4F450}" type="pres">
      <dgm:prSet presAssocID="{4DCFFB69-07F3-4768-BC5C-38EF336C1B55}" presName="sibTrans" presStyleCnt="0"/>
      <dgm:spPr/>
    </dgm:pt>
    <dgm:pt modelId="{2032115B-2528-4AB8-A244-48A1DC9DC03B}" type="pres">
      <dgm:prSet presAssocID="{ACF71985-7DA3-4010-BE12-6F6A5CF30A1D}" presName="textNode" presStyleLbl="node1" presStyleIdx="1" presStyleCnt="6">
        <dgm:presLayoutVars>
          <dgm:bulletEnabled val="1"/>
        </dgm:presLayoutVars>
      </dgm:prSet>
      <dgm:spPr/>
      <dgm:t>
        <a:bodyPr/>
        <a:lstStyle/>
        <a:p>
          <a:endParaRPr lang="de-AT"/>
        </a:p>
      </dgm:t>
    </dgm:pt>
    <dgm:pt modelId="{0CF40D96-E325-41FD-8A5D-083720AC5789}" type="pres">
      <dgm:prSet presAssocID="{F6F76F80-66B2-42ED-B3E4-4175765EC7A4}" presName="sibTrans" presStyleCnt="0"/>
      <dgm:spPr/>
    </dgm:pt>
    <dgm:pt modelId="{1748C4D9-B4F0-4EC0-AC1B-2B7F03BD4A5B}" type="pres">
      <dgm:prSet presAssocID="{CE834B4C-7348-418D-B33A-D4FA6FEB5038}" presName="textNode" presStyleLbl="node1" presStyleIdx="2" presStyleCnt="6">
        <dgm:presLayoutVars>
          <dgm:bulletEnabled val="1"/>
        </dgm:presLayoutVars>
      </dgm:prSet>
      <dgm:spPr/>
      <dgm:t>
        <a:bodyPr/>
        <a:lstStyle/>
        <a:p>
          <a:endParaRPr lang="de-AT"/>
        </a:p>
      </dgm:t>
    </dgm:pt>
    <dgm:pt modelId="{0A35B77A-C81B-425D-9153-73A8A2713F3A}" type="pres">
      <dgm:prSet presAssocID="{01B50F83-EFA1-4DD7-9320-A0FB567FBB60}" presName="sibTrans" presStyleCnt="0"/>
      <dgm:spPr/>
    </dgm:pt>
    <dgm:pt modelId="{BCD57D61-B756-4752-B827-E5FC085B420D}" type="pres">
      <dgm:prSet presAssocID="{18FEAC6E-515A-44E0-BDC7-AFB719AE2255}" presName="textNode" presStyleLbl="node1" presStyleIdx="3" presStyleCnt="6">
        <dgm:presLayoutVars>
          <dgm:bulletEnabled val="1"/>
        </dgm:presLayoutVars>
      </dgm:prSet>
      <dgm:spPr/>
      <dgm:t>
        <a:bodyPr/>
        <a:lstStyle/>
        <a:p>
          <a:endParaRPr lang="de-AT"/>
        </a:p>
      </dgm:t>
    </dgm:pt>
    <dgm:pt modelId="{354C618A-7AB9-47A6-810D-328352ABC502}" type="pres">
      <dgm:prSet presAssocID="{2223110F-048A-4257-B536-AF4BD880D53C}" presName="sibTrans" presStyleCnt="0"/>
      <dgm:spPr/>
    </dgm:pt>
    <dgm:pt modelId="{DE564B98-0174-4360-B023-B2A47808DF37}" type="pres">
      <dgm:prSet presAssocID="{09B96E9A-9F49-4CF3-B58B-2569EA109B59}" presName="textNode" presStyleLbl="node1" presStyleIdx="4" presStyleCnt="6">
        <dgm:presLayoutVars>
          <dgm:bulletEnabled val="1"/>
        </dgm:presLayoutVars>
      </dgm:prSet>
      <dgm:spPr/>
      <dgm:t>
        <a:bodyPr/>
        <a:lstStyle/>
        <a:p>
          <a:endParaRPr lang="de-AT"/>
        </a:p>
      </dgm:t>
    </dgm:pt>
    <dgm:pt modelId="{BE742CB0-080E-4A16-80C4-27DEA46DF68E}" type="pres">
      <dgm:prSet presAssocID="{CA500ED1-2206-4D2A-94C3-38DA198ADE6B}" presName="sibTrans" presStyleCnt="0"/>
      <dgm:spPr/>
    </dgm:pt>
    <dgm:pt modelId="{8BE8C5EB-BE0D-4B7C-B68D-EFC542AE3B33}" type="pres">
      <dgm:prSet presAssocID="{2A424939-443F-47EB-8E92-1A5C473A7977}" presName="textNode" presStyleLbl="node1" presStyleIdx="5" presStyleCnt="6">
        <dgm:presLayoutVars>
          <dgm:bulletEnabled val="1"/>
        </dgm:presLayoutVars>
      </dgm:prSet>
      <dgm:spPr/>
      <dgm:t>
        <a:bodyPr/>
        <a:lstStyle/>
        <a:p>
          <a:endParaRPr lang="de-AT"/>
        </a:p>
      </dgm:t>
    </dgm:pt>
  </dgm:ptLst>
  <dgm:cxnLst>
    <dgm:cxn modelId="{499FCB8C-A710-44A1-B1D2-683AD5BE4556}" srcId="{A5B4D69B-3CD5-4F61-BCE3-C3F660E7DC75}" destId="{975F121A-EC05-4C01-AA86-A54C256C2C6E}" srcOrd="0" destOrd="0" parTransId="{208C3E59-BFD2-4F55-9D41-DD47753FF472}" sibTransId="{4DCFFB69-07F3-4768-BC5C-38EF336C1B55}"/>
    <dgm:cxn modelId="{0C408873-A469-4C10-B55C-282C501B1153}" type="presOf" srcId="{09B96E9A-9F49-4CF3-B58B-2569EA109B59}" destId="{DE564B98-0174-4360-B023-B2A47808DF37}" srcOrd="0" destOrd="0" presId="urn:microsoft.com/office/officeart/2005/8/layout/hProcess9"/>
    <dgm:cxn modelId="{653F9FC0-6035-4DAF-98D1-28F191A54866}" type="presOf" srcId="{18FEAC6E-515A-44E0-BDC7-AFB719AE2255}" destId="{BCD57D61-B756-4752-B827-E5FC085B420D}" srcOrd="0" destOrd="0" presId="urn:microsoft.com/office/officeart/2005/8/layout/hProcess9"/>
    <dgm:cxn modelId="{C68D4B71-D93C-44FC-AB6D-2986A425A69C}" srcId="{A5B4D69B-3CD5-4F61-BCE3-C3F660E7DC75}" destId="{ACF71985-7DA3-4010-BE12-6F6A5CF30A1D}" srcOrd="1" destOrd="0" parTransId="{13F83485-71EA-4F11-98E7-A2D1F81F540A}" sibTransId="{F6F76F80-66B2-42ED-B3E4-4175765EC7A4}"/>
    <dgm:cxn modelId="{24793593-C75E-41B7-8E93-ACE4C964352E}" srcId="{A5B4D69B-3CD5-4F61-BCE3-C3F660E7DC75}" destId="{2A424939-443F-47EB-8E92-1A5C473A7977}" srcOrd="5" destOrd="0" parTransId="{E6FCF8D1-9F50-4081-A798-A1B3C3ABB908}" sibTransId="{781FB753-EFB2-4CB4-821D-8FE86F8177F9}"/>
    <dgm:cxn modelId="{EB9769DC-5534-4EF7-BB30-7BDB7AF1CD0C}" srcId="{A5B4D69B-3CD5-4F61-BCE3-C3F660E7DC75}" destId="{09B96E9A-9F49-4CF3-B58B-2569EA109B59}" srcOrd="4" destOrd="0" parTransId="{5DF5A892-A571-4E15-B479-A6FF439BD340}" sibTransId="{CA500ED1-2206-4D2A-94C3-38DA198ADE6B}"/>
    <dgm:cxn modelId="{2D4D4C39-6A0A-4231-AFF7-FC6AB19AA3A1}" type="presOf" srcId="{ACF71985-7DA3-4010-BE12-6F6A5CF30A1D}" destId="{2032115B-2528-4AB8-A244-48A1DC9DC03B}" srcOrd="0" destOrd="0" presId="urn:microsoft.com/office/officeart/2005/8/layout/hProcess9"/>
    <dgm:cxn modelId="{7681FFE8-3247-4B0E-82B6-87E98192D91F}" type="presOf" srcId="{975F121A-EC05-4C01-AA86-A54C256C2C6E}" destId="{3D4EF637-0C6B-48D9-8978-C57A89A48125}" srcOrd="0" destOrd="0" presId="urn:microsoft.com/office/officeart/2005/8/layout/hProcess9"/>
    <dgm:cxn modelId="{E13BBCA0-A691-4C2F-8EFD-A9F55043F089}" type="presOf" srcId="{A5B4D69B-3CD5-4F61-BCE3-C3F660E7DC75}" destId="{7078EA56-4DBE-4609-8856-CD203551EBC4}" srcOrd="0" destOrd="0" presId="urn:microsoft.com/office/officeart/2005/8/layout/hProcess9"/>
    <dgm:cxn modelId="{043102D5-2208-41FF-8B32-7C3D385CB463}" srcId="{A5B4D69B-3CD5-4F61-BCE3-C3F660E7DC75}" destId="{CE834B4C-7348-418D-B33A-D4FA6FEB5038}" srcOrd="2" destOrd="0" parTransId="{39A4AC41-0E8B-406E-80A3-E772D35B0A69}" sibTransId="{01B50F83-EFA1-4DD7-9320-A0FB567FBB60}"/>
    <dgm:cxn modelId="{65D3BB19-BAEC-4C47-A96F-E569EFFDA3B0}" type="presOf" srcId="{2A424939-443F-47EB-8E92-1A5C473A7977}" destId="{8BE8C5EB-BE0D-4B7C-B68D-EFC542AE3B33}" srcOrd="0" destOrd="0" presId="urn:microsoft.com/office/officeart/2005/8/layout/hProcess9"/>
    <dgm:cxn modelId="{1EF26DD3-B3F9-4820-8FF2-13BCF2489028}" srcId="{A5B4D69B-3CD5-4F61-BCE3-C3F660E7DC75}" destId="{18FEAC6E-515A-44E0-BDC7-AFB719AE2255}" srcOrd="3" destOrd="0" parTransId="{3B952205-7E05-416F-B68E-28C35ABE285E}" sibTransId="{2223110F-048A-4257-B536-AF4BD880D53C}"/>
    <dgm:cxn modelId="{6BFEFEFE-3BFE-4FBE-89D1-FB746BAA350B}" type="presOf" srcId="{CE834B4C-7348-418D-B33A-D4FA6FEB5038}" destId="{1748C4D9-B4F0-4EC0-AC1B-2B7F03BD4A5B}" srcOrd="0" destOrd="0" presId="urn:microsoft.com/office/officeart/2005/8/layout/hProcess9"/>
    <dgm:cxn modelId="{E5790B41-1EF1-4279-88F4-EF23513663A0}" type="presParOf" srcId="{7078EA56-4DBE-4609-8856-CD203551EBC4}" destId="{D8C3D3E9-4100-45BB-9CD5-52D329FF1AC0}" srcOrd="0" destOrd="0" presId="urn:microsoft.com/office/officeart/2005/8/layout/hProcess9"/>
    <dgm:cxn modelId="{0BFF7F00-F155-4708-AA1E-9CBBC57D7003}" type="presParOf" srcId="{7078EA56-4DBE-4609-8856-CD203551EBC4}" destId="{58347BC8-6274-42B6-B7AA-B3A0AF17AE98}" srcOrd="1" destOrd="0" presId="urn:microsoft.com/office/officeart/2005/8/layout/hProcess9"/>
    <dgm:cxn modelId="{2381311A-A1CA-4C94-BDAA-772A3E51F4B1}" type="presParOf" srcId="{58347BC8-6274-42B6-B7AA-B3A0AF17AE98}" destId="{3D4EF637-0C6B-48D9-8978-C57A89A48125}" srcOrd="0" destOrd="0" presId="urn:microsoft.com/office/officeart/2005/8/layout/hProcess9"/>
    <dgm:cxn modelId="{323F96B6-8C30-4DEF-A873-A522ECD53DC9}" type="presParOf" srcId="{58347BC8-6274-42B6-B7AA-B3A0AF17AE98}" destId="{F383B432-B834-4D1B-AFFD-756F7FD4F450}" srcOrd="1" destOrd="0" presId="urn:microsoft.com/office/officeart/2005/8/layout/hProcess9"/>
    <dgm:cxn modelId="{A209806B-2D7B-4439-A074-FBA389430411}" type="presParOf" srcId="{58347BC8-6274-42B6-B7AA-B3A0AF17AE98}" destId="{2032115B-2528-4AB8-A244-48A1DC9DC03B}" srcOrd="2" destOrd="0" presId="urn:microsoft.com/office/officeart/2005/8/layout/hProcess9"/>
    <dgm:cxn modelId="{753129A5-4602-4087-9C7F-AE0DA6C4CDF5}" type="presParOf" srcId="{58347BC8-6274-42B6-B7AA-B3A0AF17AE98}" destId="{0CF40D96-E325-41FD-8A5D-083720AC5789}" srcOrd="3" destOrd="0" presId="urn:microsoft.com/office/officeart/2005/8/layout/hProcess9"/>
    <dgm:cxn modelId="{97F04B39-83F1-424E-927E-60655DD65EFD}" type="presParOf" srcId="{58347BC8-6274-42B6-B7AA-B3A0AF17AE98}" destId="{1748C4D9-B4F0-4EC0-AC1B-2B7F03BD4A5B}" srcOrd="4" destOrd="0" presId="urn:microsoft.com/office/officeart/2005/8/layout/hProcess9"/>
    <dgm:cxn modelId="{2B5379FB-E60E-4E27-9E38-3A4EAE45DAB4}" type="presParOf" srcId="{58347BC8-6274-42B6-B7AA-B3A0AF17AE98}" destId="{0A35B77A-C81B-425D-9153-73A8A2713F3A}" srcOrd="5" destOrd="0" presId="urn:microsoft.com/office/officeart/2005/8/layout/hProcess9"/>
    <dgm:cxn modelId="{D97DB82F-81BF-4CF2-986A-E3DAF0058B4A}" type="presParOf" srcId="{58347BC8-6274-42B6-B7AA-B3A0AF17AE98}" destId="{BCD57D61-B756-4752-B827-E5FC085B420D}" srcOrd="6" destOrd="0" presId="urn:microsoft.com/office/officeart/2005/8/layout/hProcess9"/>
    <dgm:cxn modelId="{14B1E733-2A62-4289-8B3B-90B2BE6396FF}" type="presParOf" srcId="{58347BC8-6274-42B6-B7AA-B3A0AF17AE98}" destId="{354C618A-7AB9-47A6-810D-328352ABC502}" srcOrd="7" destOrd="0" presId="urn:microsoft.com/office/officeart/2005/8/layout/hProcess9"/>
    <dgm:cxn modelId="{53ADF544-9674-4514-8183-382ACE5DF618}" type="presParOf" srcId="{58347BC8-6274-42B6-B7AA-B3A0AF17AE98}" destId="{DE564B98-0174-4360-B023-B2A47808DF37}" srcOrd="8" destOrd="0" presId="urn:microsoft.com/office/officeart/2005/8/layout/hProcess9"/>
    <dgm:cxn modelId="{BFE0B1EC-4917-4CE4-AB33-474A0953608A}" type="presParOf" srcId="{58347BC8-6274-42B6-B7AA-B3A0AF17AE98}" destId="{BE742CB0-080E-4A16-80C4-27DEA46DF68E}" srcOrd="9" destOrd="0" presId="urn:microsoft.com/office/officeart/2005/8/layout/hProcess9"/>
    <dgm:cxn modelId="{481EE89A-2140-418E-A372-6D1A18BF080F}" type="presParOf" srcId="{58347BC8-6274-42B6-B7AA-B3A0AF17AE98}" destId="{8BE8C5EB-BE0D-4B7C-B68D-EFC542AE3B33}"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B4D69B-3CD5-4F61-BCE3-C3F660E7DC75}" type="doc">
      <dgm:prSet loTypeId="urn:microsoft.com/office/officeart/2005/8/layout/hProcess9" loCatId="process" qsTypeId="urn:microsoft.com/office/officeart/2005/8/quickstyle/simple1" qsCatId="simple" csTypeId="urn:microsoft.com/office/officeart/2005/8/colors/colorful2" csCatId="colorful" phldr="1"/>
      <dgm:spPr/>
    </dgm:pt>
    <dgm:pt modelId="{975F121A-EC05-4C01-AA86-A54C256C2C6E}">
      <dgm:prSet phldrT="[Text]"/>
      <dgm:spPr/>
      <dgm:t>
        <a:bodyPr/>
        <a:lstStyle/>
        <a:p>
          <a:r>
            <a:rPr lang="de-AT" dirty="0" smtClean="0"/>
            <a:t>Career </a:t>
          </a:r>
          <a:r>
            <a:rPr lang="de-AT" dirty="0" err="1" smtClean="0"/>
            <a:t>Guidane</a:t>
          </a:r>
          <a:endParaRPr lang="de-AT" dirty="0"/>
        </a:p>
      </dgm:t>
    </dgm:pt>
    <dgm:pt modelId="{208C3E59-BFD2-4F55-9D41-DD47753FF472}" type="parTrans" cxnId="{499FCB8C-A710-44A1-B1D2-683AD5BE4556}">
      <dgm:prSet/>
      <dgm:spPr/>
      <dgm:t>
        <a:bodyPr/>
        <a:lstStyle/>
        <a:p>
          <a:endParaRPr lang="de-AT"/>
        </a:p>
      </dgm:t>
    </dgm:pt>
    <dgm:pt modelId="{4DCFFB69-07F3-4768-BC5C-38EF336C1B55}" type="sibTrans" cxnId="{499FCB8C-A710-44A1-B1D2-683AD5BE4556}">
      <dgm:prSet/>
      <dgm:spPr/>
      <dgm:t>
        <a:bodyPr/>
        <a:lstStyle/>
        <a:p>
          <a:endParaRPr lang="de-AT"/>
        </a:p>
      </dgm:t>
    </dgm:pt>
    <dgm:pt modelId="{2A424939-443F-47EB-8E92-1A5C473A7977}">
      <dgm:prSet/>
      <dgm:spPr/>
      <dgm:t>
        <a:bodyPr/>
        <a:lstStyle/>
        <a:p>
          <a:r>
            <a:rPr lang="de-AT" dirty="0" smtClean="0"/>
            <a:t>Final </a:t>
          </a:r>
          <a:r>
            <a:rPr lang="de-AT" dirty="0" err="1" smtClean="0"/>
            <a:t>apprenticeship</a:t>
          </a:r>
          <a:r>
            <a:rPr lang="de-AT" dirty="0" smtClean="0"/>
            <a:t> </a:t>
          </a:r>
          <a:r>
            <a:rPr lang="de-AT" dirty="0" err="1" smtClean="0"/>
            <a:t>examination</a:t>
          </a:r>
          <a:endParaRPr lang="de-AT" dirty="0"/>
        </a:p>
      </dgm:t>
    </dgm:pt>
    <dgm:pt modelId="{E6FCF8D1-9F50-4081-A798-A1B3C3ABB908}" type="parTrans" cxnId="{24793593-C75E-41B7-8E93-ACE4C964352E}">
      <dgm:prSet/>
      <dgm:spPr/>
      <dgm:t>
        <a:bodyPr/>
        <a:lstStyle/>
        <a:p>
          <a:endParaRPr lang="de-AT"/>
        </a:p>
      </dgm:t>
    </dgm:pt>
    <dgm:pt modelId="{781FB753-EFB2-4CB4-821D-8FE86F8177F9}" type="sibTrans" cxnId="{24793593-C75E-41B7-8E93-ACE4C964352E}">
      <dgm:prSet/>
      <dgm:spPr/>
      <dgm:t>
        <a:bodyPr/>
        <a:lstStyle/>
        <a:p>
          <a:endParaRPr lang="de-AT"/>
        </a:p>
      </dgm:t>
    </dgm:pt>
    <dgm:pt modelId="{ACF71985-7DA3-4010-BE12-6F6A5CF30A1D}">
      <dgm:prSet phldrT="[Text]"/>
      <dgm:spPr/>
      <dgm:t>
        <a:bodyPr/>
        <a:lstStyle/>
        <a:p>
          <a:r>
            <a:rPr lang="de-AT" dirty="0" smtClean="0"/>
            <a:t>18 </a:t>
          </a:r>
          <a:r>
            <a:rPr lang="de-AT" dirty="0" err="1" smtClean="0"/>
            <a:t>mouths</a:t>
          </a:r>
          <a:endParaRPr lang="de-AT" dirty="0" smtClean="0"/>
        </a:p>
        <a:p>
          <a:r>
            <a:rPr lang="de-AT" b="0" dirty="0" err="1" smtClean="0"/>
            <a:t>experience</a:t>
          </a:r>
          <a:endParaRPr lang="de-AT" b="0" dirty="0"/>
        </a:p>
      </dgm:t>
    </dgm:pt>
    <dgm:pt modelId="{13F83485-71EA-4F11-98E7-A2D1F81F540A}" type="parTrans" cxnId="{C68D4B71-D93C-44FC-AB6D-2986A425A69C}">
      <dgm:prSet/>
      <dgm:spPr/>
      <dgm:t>
        <a:bodyPr/>
        <a:lstStyle/>
        <a:p>
          <a:endParaRPr lang="de-AT"/>
        </a:p>
      </dgm:t>
    </dgm:pt>
    <dgm:pt modelId="{F6F76F80-66B2-42ED-B3E4-4175765EC7A4}" type="sibTrans" cxnId="{C68D4B71-D93C-44FC-AB6D-2986A425A69C}">
      <dgm:prSet/>
      <dgm:spPr/>
      <dgm:t>
        <a:bodyPr/>
        <a:lstStyle/>
        <a:p>
          <a:endParaRPr lang="de-AT"/>
        </a:p>
      </dgm:t>
    </dgm:pt>
    <dgm:pt modelId="{CE834B4C-7348-418D-B33A-D4FA6FEB5038}">
      <dgm:prSet phldrT="[Text]"/>
      <dgm:spPr/>
      <dgm:t>
        <a:bodyPr/>
        <a:lstStyle/>
        <a:p>
          <a:r>
            <a:rPr lang="de-AT" dirty="0" err="1" smtClean="0"/>
            <a:t>Vocational</a:t>
          </a:r>
          <a:r>
            <a:rPr lang="de-AT" dirty="0" smtClean="0"/>
            <a:t> Training </a:t>
          </a:r>
        </a:p>
      </dgm:t>
    </dgm:pt>
    <dgm:pt modelId="{39A4AC41-0E8B-406E-80A3-E772D35B0A69}" type="parTrans" cxnId="{043102D5-2208-41FF-8B32-7C3D385CB463}">
      <dgm:prSet/>
      <dgm:spPr/>
      <dgm:t>
        <a:bodyPr/>
        <a:lstStyle/>
        <a:p>
          <a:endParaRPr lang="de-AT"/>
        </a:p>
      </dgm:t>
    </dgm:pt>
    <dgm:pt modelId="{01B50F83-EFA1-4DD7-9320-A0FB567FBB60}" type="sibTrans" cxnId="{043102D5-2208-41FF-8B32-7C3D385CB463}">
      <dgm:prSet/>
      <dgm:spPr/>
      <dgm:t>
        <a:bodyPr/>
        <a:lstStyle/>
        <a:p>
          <a:endParaRPr lang="de-AT"/>
        </a:p>
      </dgm:t>
    </dgm:pt>
    <dgm:pt modelId="{7078EA56-4DBE-4609-8856-CD203551EBC4}" type="pres">
      <dgm:prSet presAssocID="{A5B4D69B-3CD5-4F61-BCE3-C3F660E7DC75}" presName="CompostProcess" presStyleCnt="0">
        <dgm:presLayoutVars>
          <dgm:dir/>
          <dgm:resizeHandles val="exact"/>
        </dgm:presLayoutVars>
      </dgm:prSet>
      <dgm:spPr/>
    </dgm:pt>
    <dgm:pt modelId="{D8C3D3E9-4100-45BB-9CD5-52D329FF1AC0}" type="pres">
      <dgm:prSet presAssocID="{A5B4D69B-3CD5-4F61-BCE3-C3F660E7DC75}" presName="arrow" presStyleLbl="bgShp" presStyleIdx="0" presStyleCnt="1"/>
      <dgm:spPr/>
    </dgm:pt>
    <dgm:pt modelId="{58347BC8-6274-42B6-B7AA-B3A0AF17AE98}" type="pres">
      <dgm:prSet presAssocID="{A5B4D69B-3CD5-4F61-BCE3-C3F660E7DC75}" presName="linearProcess" presStyleCnt="0"/>
      <dgm:spPr/>
    </dgm:pt>
    <dgm:pt modelId="{3D4EF637-0C6B-48D9-8978-C57A89A48125}" type="pres">
      <dgm:prSet presAssocID="{975F121A-EC05-4C01-AA86-A54C256C2C6E}" presName="textNode" presStyleLbl="node1" presStyleIdx="0" presStyleCnt="4">
        <dgm:presLayoutVars>
          <dgm:bulletEnabled val="1"/>
        </dgm:presLayoutVars>
      </dgm:prSet>
      <dgm:spPr/>
      <dgm:t>
        <a:bodyPr/>
        <a:lstStyle/>
        <a:p>
          <a:endParaRPr lang="de-AT"/>
        </a:p>
      </dgm:t>
    </dgm:pt>
    <dgm:pt modelId="{F383B432-B834-4D1B-AFFD-756F7FD4F450}" type="pres">
      <dgm:prSet presAssocID="{4DCFFB69-07F3-4768-BC5C-38EF336C1B55}" presName="sibTrans" presStyleCnt="0"/>
      <dgm:spPr/>
    </dgm:pt>
    <dgm:pt modelId="{2032115B-2528-4AB8-A244-48A1DC9DC03B}" type="pres">
      <dgm:prSet presAssocID="{ACF71985-7DA3-4010-BE12-6F6A5CF30A1D}" presName="textNode" presStyleLbl="node1" presStyleIdx="1" presStyleCnt="4">
        <dgm:presLayoutVars>
          <dgm:bulletEnabled val="1"/>
        </dgm:presLayoutVars>
      </dgm:prSet>
      <dgm:spPr/>
      <dgm:t>
        <a:bodyPr/>
        <a:lstStyle/>
        <a:p>
          <a:endParaRPr lang="de-AT"/>
        </a:p>
      </dgm:t>
    </dgm:pt>
    <dgm:pt modelId="{0CF40D96-E325-41FD-8A5D-083720AC5789}" type="pres">
      <dgm:prSet presAssocID="{F6F76F80-66B2-42ED-B3E4-4175765EC7A4}" presName="sibTrans" presStyleCnt="0"/>
      <dgm:spPr/>
    </dgm:pt>
    <dgm:pt modelId="{1748C4D9-B4F0-4EC0-AC1B-2B7F03BD4A5B}" type="pres">
      <dgm:prSet presAssocID="{CE834B4C-7348-418D-B33A-D4FA6FEB5038}" presName="textNode" presStyleLbl="node1" presStyleIdx="2" presStyleCnt="4">
        <dgm:presLayoutVars>
          <dgm:bulletEnabled val="1"/>
        </dgm:presLayoutVars>
      </dgm:prSet>
      <dgm:spPr/>
      <dgm:t>
        <a:bodyPr/>
        <a:lstStyle/>
        <a:p>
          <a:endParaRPr lang="de-AT"/>
        </a:p>
      </dgm:t>
    </dgm:pt>
    <dgm:pt modelId="{0A35B77A-C81B-425D-9153-73A8A2713F3A}" type="pres">
      <dgm:prSet presAssocID="{01B50F83-EFA1-4DD7-9320-A0FB567FBB60}" presName="sibTrans" presStyleCnt="0"/>
      <dgm:spPr/>
    </dgm:pt>
    <dgm:pt modelId="{8BE8C5EB-BE0D-4B7C-B68D-EFC542AE3B33}" type="pres">
      <dgm:prSet presAssocID="{2A424939-443F-47EB-8E92-1A5C473A7977}" presName="textNode" presStyleLbl="node1" presStyleIdx="3" presStyleCnt="4">
        <dgm:presLayoutVars>
          <dgm:bulletEnabled val="1"/>
        </dgm:presLayoutVars>
      </dgm:prSet>
      <dgm:spPr/>
      <dgm:t>
        <a:bodyPr/>
        <a:lstStyle/>
        <a:p>
          <a:endParaRPr lang="de-AT"/>
        </a:p>
      </dgm:t>
    </dgm:pt>
  </dgm:ptLst>
  <dgm:cxnLst>
    <dgm:cxn modelId="{499FCB8C-A710-44A1-B1D2-683AD5BE4556}" srcId="{A5B4D69B-3CD5-4F61-BCE3-C3F660E7DC75}" destId="{975F121A-EC05-4C01-AA86-A54C256C2C6E}" srcOrd="0" destOrd="0" parTransId="{208C3E59-BFD2-4F55-9D41-DD47753FF472}" sibTransId="{4DCFFB69-07F3-4768-BC5C-38EF336C1B55}"/>
    <dgm:cxn modelId="{BB92ABE6-F933-4155-A8E4-FA370ED1B51E}" type="presOf" srcId="{CE834B4C-7348-418D-B33A-D4FA6FEB5038}" destId="{1748C4D9-B4F0-4EC0-AC1B-2B7F03BD4A5B}" srcOrd="0" destOrd="0" presId="urn:microsoft.com/office/officeart/2005/8/layout/hProcess9"/>
    <dgm:cxn modelId="{A9430D02-52C4-47F4-BC88-F76E2911B229}" type="presOf" srcId="{ACF71985-7DA3-4010-BE12-6F6A5CF30A1D}" destId="{2032115B-2528-4AB8-A244-48A1DC9DC03B}" srcOrd="0" destOrd="0" presId="urn:microsoft.com/office/officeart/2005/8/layout/hProcess9"/>
    <dgm:cxn modelId="{C68D4B71-D93C-44FC-AB6D-2986A425A69C}" srcId="{A5B4D69B-3CD5-4F61-BCE3-C3F660E7DC75}" destId="{ACF71985-7DA3-4010-BE12-6F6A5CF30A1D}" srcOrd="1" destOrd="0" parTransId="{13F83485-71EA-4F11-98E7-A2D1F81F540A}" sibTransId="{F6F76F80-66B2-42ED-B3E4-4175765EC7A4}"/>
    <dgm:cxn modelId="{24793593-C75E-41B7-8E93-ACE4C964352E}" srcId="{A5B4D69B-3CD5-4F61-BCE3-C3F660E7DC75}" destId="{2A424939-443F-47EB-8E92-1A5C473A7977}" srcOrd="3" destOrd="0" parTransId="{E6FCF8D1-9F50-4081-A798-A1B3C3ABB908}" sibTransId="{781FB753-EFB2-4CB4-821D-8FE86F8177F9}"/>
    <dgm:cxn modelId="{4D7C0EAB-FF80-4E41-A7F6-11EACF5CC3A0}" type="presOf" srcId="{2A424939-443F-47EB-8E92-1A5C473A7977}" destId="{8BE8C5EB-BE0D-4B7C-B68D-EFC542AE3B33}" srcOrd="0" destOrd="0" presId="urn:microsoft.com/office/officeart/2005/8/layout/hProcess9"/>
    <dgm:cxn modelId="{043102D5-2208-41FF-8B32-7C3D385CB463}" srcId="{A5B4D69B-3CD5-4F61-BCE3-C3F660E7DC75}" destId="{CE834B4C-7348-418D-B33A-D4FA6FEB5038}" srcOrd="2" destOrd="0" parTransId="{39A4AC41-0E8B-406E-80A3-E772D35B0A69}" sibTransId="{01B50F83-EFA1-4DD7-9320-A0FB567FBB60}"/>
    <dgm:cxn modelId="{775F468D-6832-47F2-A115-5227355CFE32}" type="presOf" srcId="{975F121A-EC05-4C01-AA86-A54C256C2C6E}" destId="{3D4EF637-0C6B-48D9-8978-C57A89A48125}" srcOrd="0" destOrd="0" presId="urn:microsoft.com/office/officeart/2005/8/layout/hProcess9"/>
    <dgm:cxn modelId="{04958D90-CD14-49ED-BBDC-495FA09DD764}" type="presOf" srcId="{A5B4D69B-3CD5-4F61-BCE3-C3F660E7DC75}" destId="{7078EA56-4DBE-4609-8856-CD203551EBC4}" srcOrd="0" destOrd="0" presId="urn:microsoft.com/office/officeart/2005/8/layout/hProcess9"/>
    <dgm:cxn modelId="{DB214346-0278-43C9-9E9E-37D7C0AA43D2}" type="presParOf" srcId="{7078EA56-4DBE-4609-8856-CD203551EBC4}" destId="{D8C3D3E9-4100-45BB-9CD5-52D329FF1AC0}" srcOrd="0" destOrd="0" presId="urn:microsoft.com/office/officeart/2005/8/layout/hProcess9"/>
    <dgm:cxn modelId="{2B542C62-61BA-4704-B8E2-0DC3F96D63D6}" type="presParOf" srcId="{7078EA56-4DBE-4609-8856-CD203551EBC4}" destId="{58347BC8-6274-42B6-B7AA-B3A0AF17AE98}" srcOrd="1" destOrd="0" presId="urn:microsoft.com/office/officeart/2005/8/layout/hProcess9"/>
    <dgm:cxn modelId="{EE8DFF57-4137-4037-833B-C6FFC930FD00}" type="presParOf" srcId="{58347BC8-6274-42B6-B7AA-B3A0AF17AE98}" destId="{3D4EF637-0C6B-48D9-8978-C57A89A48125}" srcOrd="0" destOrd="0" presId="urn:microsoft.com/office/officeart/2005/8/layout/hProcess9"/>
    <dgm:cxn modelId="{C60DF98B-3790-41E1-84CA-FD02DE1507E7}" type="presParOf" srcId="{58347BC8-6274-42B6-B7AA-B3A0AF17AE98}" destId="{F383B432-B834-4D1B-AFFD-756F7FD4F450}" srcOrd="1" destOrd="0" presId="urn:microsoft.com/office/officeart/2005/8/layout/hProcess9"/>
    <dgm:cxn modelId="{BB1C3F51-6127-4388-9860-4461CE63763A}" type="presParOf" srcId="{58347BC8-6274-42B6-B7AA-B3A0AF17AE98}" destId="{2032115B-2528-4AB8-A244-48A1DC9DC03B}" srcOrd="2" destOrd="0" presId="urn:microsoft.com/office/officeart/2005/8/layout/hProcess9"/>
    <dgm:cxn modelId="{41C40C44-5677-4428-A307-5DCDDC6197D6}" type="presParOf" srcId="{58347BC8-6274-42B6-B7AA-B3A0AF17AE98}" destId="{0CF40D96-E325-41FD-8A5D-083720AC5789}" srcOrd="3" destOrd="0" presId="urn:microsoft.com/office/officeart/2005/8/layout/hProcess9"/>
    <dgm:cxn modelId="{1EB3D843-E1D6-4F06-992B-191D8D128A7D}" type="presParOf" srcId="{58347BC8-6274-42B6-B7AA-B3A0AF17AE98}" destId="{1748C4D9-B4F0-4EC0-AC1B-2B7F03BD4A5B}" srcOrd="4" destOrd="0" presId="urn:microsoft.com/office/officeart/2005/8/layout/hProcess9"/>
    <dgm:cxn modelId="{577B9872-5EED-4077-86EF-7A1B6E4C074F}" type="presParOf" srcId="{58347BC8-6274-42B6-B7AA-B3A0AF17AE98}" destId="{0A35B77A-C81B-425D-9153-73A8A2713F3A}" srcOrd="5" destOrd="0" presId="urn:microsoft.com/office/officeart/2005/8/layout/hProcess9"/>
    <dgm:cxn modelId="{14A75588-9598-4660-A74E-304D973A39BD}" type="presParOf" srcId="{58347BC8-6274-42B6-B7AA-B3A0AF17AE98}" destId="{8BE8C5EB-BE0D-4B7C-B68D-EFC542AE3B33}"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5B4D69B-3CD5-4F61-BCE3-C3F660E7DC75}" type="doc">
      <dgm:prSet loTypeId="urn:microsoft.com/office/officeart/2005/8/layout/hProcess9" loCatId="process" qsTypeId="urn:microsoft.com/office/officeart/2005/8/quickstyle/simple1" qsCatId="simple" csTypeId="urn:microsoft.com/office/officeart/2005/8/colors/colorful2" csCatId="colorful" phldr="1"/>
      <dgm:spPr/>
    </dgm:pt>
    <dgm:pt modelId="{975F121A-EC05-4C01-AA86-A54C256C2C6E}">
      <dgm:prSet phldrT="[Text]"/>
      <dgm:spPr/>
      <dgm:t>
        <a:bodyPr/>
        <a:lstStyle/>
        <a:p>
          <a:r>
            <a:rPr lang="de-AT" dirty="0" smtClean="0"/>
            <a:t>5 </a:t>
          </a:r>
          <a:r>
            <a:rPr lang="de-AT" dirty="0" err="1" smtClean="0"/>
            <a:t>years</a:t>
          </a:r>
          <a:endParaRPr lang="de-AT" dirty="0" smtClean="0"/>
        </a:p>
        <a:p>
          <a:r>
            <a:rPr lang="de-AT" b="0" dirty="0" err="1" smtClean="0"/>
            <a:t>experience</a:t>
          </a:r>
          <a:endParaRPr lang="de-AT" dirty="0"/>
        </a:p>
      </dgm:t>
    </dgm:pt>
    <dgm:pt modelId="{208C3E59-BFD2-4F55-9D41-DD47753FF472}" type="parTrans" cxnId="{499FCB8C-A710-44A1-B1D2-683AD5BE4556}">
      <dgm:prSet/>
      <dgm:spPr/>
      <dgm:t>
        <a:bodyPr/>
        <a:lstStyle/>
        <a:p>
          <a:endParaRPr lang="de-AT"/>
        </a:p>
      </dgm:t>
    </dgm:pt>
    <dgm:pt modelId="{4DCFFB69-07F3-4768-BC5C-38EF336C1B55}" type="sibTrans" cxnId="{499FCB8C-A710-44A1-B1D2-683AD5BE4556}">
      <dgm:prSet/>
      <dgm:spPr/>
      <dgm:t>
        <a:bodyPr/>
        <a:lstStyle/>
        <a:p>
          <a:endParaRPr lang="de-AT"/>
        </a:p>
      </dgm:t>
    </dgm:pt>
    <dgm:pt modelId="{ACF71985-7DA3-4010-BE12-6F6A5CF30A1D}">
      <dgm:prSet phldrT="[Text]"/>
      <dgm:spPr/>
      <dgm:t>
        <a:bodyPr/>
        <a:lstStyle/>
        <a:p>
          <a:r>
            <a:rPr lang="de-AT" dirty="0" smtClean="0"/>
            <a:t>Career </a:t>
          </a:r>
          <a:r>
            <a:rPr lang="de-AT" dirty="0" err="1" smtClean="0"/>
            <a:t>Guidane</a:t>
          </a:r>
          <a:endParaRPr lang="de-AT" b="0" dirty="0"/>
        </a:p>
      </dgm:t>
    </dgm:pt>
    <dgm:pt modelId="{13F83485-71EA-4F11-98E7-A2D1F81F540A}" type="parTrans" cxnId="{C68D4B71-D93C-44FC-AB6D-2986A425A69C}">
      <dgm:prSet/>
      <dgm:spPr/>
      <dgm:t>
        <a:bodyPr/>
        <a:lstStyle/>
        <a:p>
          <a:endParaRPr lang="de-AT"/>
        </a:p>
      </dgm:t>
    </dgm:pt>
    <dgm:pt modelId="{F6F76F80-66B2-42ED-B3E4-4175765EC7A4}" type="sibTrans" cxnId="{C68D4B71-D93C-44FC-AB6D-2986A425A69C}">
      <dgm:prSet/>
      <dgm:spPr/>
      <dgm:t>
        <a:bodyPr/>
        <a:lstStyle/>
        <a:p>
          <a:endParaRPr lang="de-AT"/>
        </a:p>
      </dgm:t>
    </dgm:pt>
    <dgm:pt modelId="{CE834B4C-7348-418D-B33A-D4FA6FEB5038}">
      <dgm:prSet phldrT="[Text]"/>
      <dgm:spPr/>
      <dgm:t>
        <a:bodyPr/>
        <a:lstStyle/>
        <a:p>
          <a:r>
            <a:rPr lang="de-AT" dirty="0" err="1" smtClean="0"/>
            <a:t>Vocational</a:t>
          </a:r>
          <a:r>
            <a:rPr lang="de-AT" dirty="0" smtClean="0"/>
            <a:t> Training </a:t>
          </a:r>
        </a:p>
      </dgm:t>
    </dgm:pt>
    <dgm:pt modelId="{39A4AC41-0E8B-406E-80A3-E772D35B0A69}" type="parTrans" cxnId="{043102D5-2208-41FF-8B32-7C3D385CB463}">
      <dgm:prSet/>
      <dgm:spPr/>
      <dgm:t>
        <a:bodyPr/>
        <a:lstStyle/>
        <a:p>
          <a:endParaRPr lang="de-AT"/>
        </a:p>
      </dgm:t>
    </dgm:pt>
    <dgm:pt modelId="{01B50F83-EFA1-4DD7-9320-A0FB567FBB60}" type="sibTrans" cxnId="{043102D5-2208-41FF-8B32-7C3D385CB463}">
      <dgm:prSet/>
      <dgm:spPr/>
      <dgm:t>
        <a:bodyPr/>
        <a:lstStyle/>
        <a:p>
          <a:endParaRPr lang="de-AT"/>
        </a:p>
      </dgm:t>
    </dgm:pt>
    <dgm:pt modelId="{895AE231-3589-4B36-B740-2AC12C75829E}">
      <dgm:prSet/>
      <dgm:spPr/>
      <dgm:t>
        <a:bodyPr/>
        <a:lstStyle/>
        <a:p>
          <a:r>
            <a:rPr lang="de-AT" dirty="0" smtClean="0"/>
            <a:t>3 Workshops</a:t>
          </a:r>
          <a:endParaRPr lang="de-AT" dirty="0"/>
        </a:p>
      </dgm:t>
    </dgm:pt>
    <dgm:pt modelId="{ABD1D89A-ED4B-44EE-B067-66B33704F4E4}" type="parTrans" cxnId="{72D9DADA-412B-4378-857A-B46576235638}">
      <dgm:prSet/>
      <dgm:spPr/>
      <dgm:t>
        <a:bodyPr/>
        <a:lstStyle/>
        <a:p>
          <a:endParaRPr lang="de-AT"/>
        </a:p>
      </dgm:t>
    </dgm:pt>
    <dgm:pt modelId="{E7AC95B2-2804-4AC4-9BFB-ACE542D9B9CD}" type="sibTrans" cxnId="{72D9DADA-412B-4378-857A-B46576235638}">
      <dgm:prSet/>
      <dgm:spPr/>
      <dgm:t>
        <a:bodyPr/>
        <a:lstStyle/>
        <a:p>
          <a:endParaRPr lang="de-AT"/>
        </a:p>
      </dgm:t>
    </dgm:pt>
    <dgm:pt modelId="{D8B18A82-94C7-41D9-B646-9B8FA06BE2E1}">
      <dgm:prSet/>
      <dgm:spPr/>
      <dgm:t>
        <a:bodyPr/>
        <a:lstStyle/>
        <a:p>
          <a:r>
            <a:rPr lang="de-AT" dirty="0" smtClean="0"/>
            <a:t>Qualicheck I</a:t>
          </a:r>
          <a:endParaRPr lang="de-AT" dirty="0"/>
        </a:p>
      </dgm:t>
    </dgm:pt>
    <dgm:pt modelId="{8837BF07-4792-4BB1-A9D3-5CB03E842E05}" type="parTrans" cxnId="{BC8D5D88-9D91-405D-9856-95344BFDE1BF}">
      <dgm:prSet/>
      <dgm:spPr/>
      <dgm:t>
        <a:bodyPr/>
        <a:lstStyle/>
        <a:p>
          <a:endParaRPr lang="de-AT"/>
        </a:p>
      </dgm:t>
    </dgm:pt>
    <dgm:pt modelId="{9ADF8428-FE72-4424-BACE-3DE2BE999C34}" type="sibTrans" cxnId="{BC8D5D88-9D91-405D-9856-95344BFDE1BF}">
      <dgm:prSet/>
      <dgm:spPr/>
      <dgm:t>
        <a:bodyPr/>
        <a:lstStyle/>
        <a:p>
          <a:endParaRPr lang="de-AT"/>
        </a:p>
      </dgm:t>
    </dgm:pt>
    <dgm:pt modelId="{7919DA0E-0016-4062-BCD6-4DE12F6BC539}">
      <dgm:prSet/>
      <dgm:spPr/>
      <dgm:t>
        <a:bodyPr/>
        <a:lstStyle/>
        <a:p>
          <a:r>
            <a:rPr lang="de-AT" dirty="0" smtClean="0"/>
            <a:t>Qualicheck II</a:t>
          </a:r>
        </a:p>
        <a:p>
          <a:r>
            <a:rPr lang="de-AT" dirty="0" smtClean="0"/>
            <a:t>=</a:t>
          </a:r>
        </a:p>
        <a:p>
          <a:r>
            <a:rPr lang="de-AT" dirty="0" smtClean="0"/>
            <a:t>Final </a:t>
          </a:r>
          <a:r>
            <a:rPr lang="de-AT" dirty="0" err="1" smtClean="0"/>
            <a:t>apprenticeship</a:t>
          </a:r>
          <a:r>
            <a:rPr lang="de-AT" dirty="0" smtClean="0"/>
            <a:t> </a:t>
          </a:r>
          <a:r>
            <a:rPr lang="de-AT" dirty="0" err="1" smtClean="0"/>
            <a:t>examination</a:t>
          </a:r>
          <a:endParaRPr lang="de-AT" dirty="0"/>
        </a:p>
      </dgm:t>
    </dgm:pt>
    <dgm:pt modelId="{5C75494E-B74F-4224-93FE-05A3B235DD13}" type="parTrans" cxnId="{A7408010-D360-4BBC-A578-03BCFECD01CB}">
      <dgm:prSet/>
      <dgm:spPr/>
      <dgm:t>
        <a:bodyPr/>
        <a:lstStyle/>
        <a:p>
          <a:endParaRPr lang="de-AT"/>
        </a:p>
      </dgm:t>
    </dgm:pt>
    <dgm:pt modelId="{8B027D17-FE49-47C2-A061-F01E9ADD4A85}" type="sibTrans" cxnId="{A7408010-D360-4BBC-A578-03BCFECD01CB}">
      <dgm:prSet/>
      <dgm:spPr/>
      <dgm:t>
        <a:bodyPr/>
        <a:lstStyle/>
        <a:p>
          <a:endParaRPr lang="de-AT"/>
        </a:p>
      </dgm:t>
    </dgm:pt>
    <dgm:pt modelId="{7078EA56-4DBE-4609-8856-CD203551EBC4}" type="pres">
      <dgm:prSet presAssocID="{A5B4D69B-3CD5-4F61-BCE3-C3F660E7DC75}" presName="CompostProcess" presStyleCnt="0">
        <dgm:presLayoutVars>
          <dgm:dir/>
          <dgm:resizeHandles val="exact"/>
        </dgm:presLayoutVars>
      </dgm:prSet>
      <dgm:spPr/>
    </dgm:pt>
    <dgm:pt modelId="{D8C3D3E9-4100-45BB-9CD5-52D329FF1AC0}" type="pres">
      <dgm:prSet presAssocID="{A5B4D69B-3CD5-4F61-BCE3-C3F660E7DC75}" presName="arrow" presStyleLbl="bgShp" presStyleIdx="0" presStyleCnt="1"/>
      <dgm:spPr/>
    </dgm:pt>
    <dgm:pt modelId="{58347BC8-6274-42B6-B7AA-B3A0AF17AE98}" type="pres">
      <dgm:prSet presAssocID="{A5B4D69B-3CD5-4F61-BCE3-C3F660E7DC75}" presName="linearProcess" presStyleCnt="0"/>
      <dgm:spPr/>
    </dgm:pt>
    <dgm:pt modelId="{3D4EF637-0C6B-48D9-8978-C57A89A48125}" type="pres">
      <dgm:prSet presAssocID="{975F121A-EC05-4C01-AA86-A54C256C2C6E}" presName="textNode" presStyleLbl="node1" presStyleIdx="0" presStyleCnt="6">
        <dgm:presLayoutVars>
          <dgm:bulletEnabled val="1"/>
        </dgm:presLayoutVars>
      </dgm:prSet>
      <dgm:spPr/>
      <dgm:t>
        <a:bodyPr/>
        <a:lstStyle/>
        <a:p>
          <a:endParaRPr lang="de-AT"/>
        </a:p>
      </dgm:t>
    </dgm:pt>
    <dgm:pt modelId="{F383B432-B834-4D1B-AFFD-756F7FD4F450}" type="pres">
      <dgm:prSet presAssocID="{4DCFFB69-07F3-4768-BC5C-38EF336C1B55}" presName="sibTrans" presStyleCnt="0"/>
      <dgm:spPr/>
    </dgm:pt>
    <dgm:pt modelId="{2032115B-2528-4AB8-A244-48A1DC9DC03B}" type="pres">
      <dgm:prSet presAssocID="{ACF71985-7DA3-4010-BE12-6F6A5CF30A1D}" presName="textNode" presStyleLbl="node1" presStyleIdx="1" presStyleCnt="6">
        <dgm:presLayoutVars>
          <dgm:bulletEnabled val="1"/>
        </dgm:presLayoutVars>
      </dgm:prSet>
      <dgm:spPr/>
      <dgm:t>
        <a:bodyPr/>
        <a:lstStyle/>
        <a:p>
          <a:endParaRPr lang="de-AT"/>
        </a:p>
      </dgm:t>
    </dgm:pt>
    <dgm:pt modelId="{0CF40D96-E325-41FD-8A5D-083720AC5789}" type="pres">
      <dgm:prSet presAssocID="{F6F76F80-66B2-42ED-B3E4-4175765EC7A4}" presName="sibTrans" presStyleCnt="0"/>
      <dgm:spPr/>
    </dgm:pt>
    <dgm:pt modelId="{29631AA6-9366-4C02-A462-40DB1AC0009F}" type="pres">
      <dgm:prSet presAssocID="{895AE231-3589-4B36-B740-2AC12C75829E}" presName="textNode" presStyleLbl="node1" presStyleIdx="2" presStyleCnt="6">
        <dgm:presLayoutVars>
          <dgm:bulletEnabled val="1"/>
        </dgm:presLayoutVars>
      </dgm:prSet>
      <dgm:spPr/>
      <dgm:t>
        <a:bodyPr/>
        <a:lstStyle/>
        <a:p>
          <a:endParaRPr lang="de-AT"/>
        </a:p>
      </dgm:t>
    </dgm:pt>
    <dgm:pt modelId="{7C4BF526-ED6F-427D-8BAD-0525110700B0}" type="pres">
      <dgm:prSet presAssocID="{E7AC95B2-2804-4AC4-9BFB-ACE542D9B9CD}" presName="sibTrans" presStyleCnt="0"/>
      <dgm:spPr/>
    </dgm:pt>
    <dgm:pt modelId="{BBD6FF79-9F69-4534-B937-130190BF3832}" type="pres">
      <dgm:prSet presAssocID="{D8B18A82-94C7-41D9-B646-9B8FA06BE2E1}" presName="textNode" presStyleLbl="node1" presStyleIdx="3" presStyleCnt="6">
        <dgm:presLayoutVars>
          <dgm:bulletEnabled val="1"/>
        </dgm:presLayoutVars>
      </dgm:prSet>
      <dgm:spPr/>
      <dgm:t>
        <a:bodyPr/>
        <a:lstStyle/>
        <a:p>
          <a:endParaRPr lang="de-AT"/>
        </a:p>
      </dgm:t>
    </dgm:pt>
    <dgm:pt modelId="{00818B15-9A13-4FE0-AA12-BB17941215E3}" type="pres">
      <dgm:prSet presAssocID="{9ADF8428-FE72-4424-BACE-3DE2BE999C34}" presName="sibTrans" presStyleCnt="0"/>
      <dgm:spPr/>
    </dgm:pt>
    <dgm:pt modelId="{1748C4D9-B4F0-4EC0-AC1B-2B7F03BD4A5B}" type="pres">
      <dgm:prSet presAssocID="{CE834B4C-7348-418D-B33A-D4FA6FEB5038}" presName="textNode" presStyleLbl="node1" presStyleIdx="4" presStyleCnt="6">
        <dgm:presLayoutVars>
          <dgm:bulletEnabled val="1"/>
        </dgm:presLayoutVars>
      </dgm:prSet>
      <dgm:spPr/>
      <dgm:t>
        <a:bodyPr/>
        <a:lstStyle/>
        <a:p>
          <a:endParaRPr lang="de-AT"/>
        </a:p>
      </dgm:t>
    </dgm:pt>
    <dgm:pt modelId="{0A35B77A-C81B-425D-9153-73A8A2713F3A}" type="pres">
      <dgm:prSet presAssocID="{01B50F83-EFA1-4DD7-9320-A0FB567FBB60}" presName="sibTrans" presStyleCnt="0"/>
      <dgm:spPr/>
    </dgm:pt>
    <dgm:pt modelId="{DED3F8C0-1FA2-49B9-BF58-308756E0BFC7}" type="pres">
      <dgm:prSet presAssocID="{7919DA0E-0016-4062-BCD6-4DE12F6BC539}" presName="textNode" presStyleLbl="node1" presStyleIdx="5" presStyleCnt="6">
        <dgm:presLayoutVars>
          <dgm:bulletEnabled val="1"/>
        </dgm:presLayoutVars>
      </dgm:prSet>
      <dgm:spPr/>
      <dgm:t>
        <a:bodyPr/>
        <a:lstStyle/>
        <a:p>
          <a:endParaRPr lang="de-AT"/>
        </a:p>
      </dgm:t>
    </dgm:pt>
  </dgm:ptLst>
  <dgm:cxnLst>
    <dgm:cxn modelId="{499FCB8C-A710-44A1-B1D2-683AD5BE4556}" srcId="{A5B4D69B-3CD5-4F61-BCE3-C3F660E7DC75}" destId="{975F121A-EC05-4C01-AA86-A54C256C2C6E}" srcOrd="0" destOrd="0" parTransId="{208C3E59-BFD2-4F55-9D41-DD47753FF472}" sibTransId="{4DCFFB69-07F3-4768-BC5C-38EF336C1B55}"/>
    <dgm:cxn modelId="{B6441E5A-ABB3-443E-A182-AF0364458B20}" type="presOf" srcId="{CE834B4C-7348-418D-B33A-D4FA6FEB5038}" destId="{1748C4D9-B4F0-4EC0-AC1B-2B7F03BD4A5B}" srcOrd="0" destOrd="0" presId="urn:microsoft.com/office/officeart/2005/8/layout/hProcess9"/>
    <dgm:cxn modelId="{A7408010-D360-4BBC-A578-03BCFECD01CB}" srcId="{A5B4D69B-3CD5-4F61-BCE3-C3F660E7DC75}" destId="{7919DA0E-0016-4062-BCD6-4DE12F6BC539}" srcOrd="5" destOrd="0" parTransId="{5C75494E-B74F-4224-93FE-05A3B235DD13}" sibTransId="{8B027D17-FE49-47C2-A061-F01E9ADD4A85}"/>
    <dgm:cxn modelId="{5EBA1BA2-3ED9-4823-B222-738FF4D22640}" type="presOf" srcId="{7919DA0E-0016-4062-BCD6-4DE12F6BC539}" destId="{DED3F8C0-1FA2-49B9-BF58-308756E0BFC7}" srcOrd="0" destOrd="0" presId="urn:microsoft.com/office/officeart/2005/8/layout/hProcess9"/>
    <dgm:cxn modelId="{0D6E9137-24EA-45D3-863F-3937257647D7}" type="presOf" srcId="{D8B18A82-94C7-41D9-B646-9B8FA06BE2E1}" destId="{BBD6FF79-9F69-4534-B937-130190BF3832}" srcOrd="0" destOrd="0" presId="urn:microsoft.com/office/officeart/2005/8/layout/hProcess9"/>
    <dgm:cxn modelId="{C68D4B71-D93C-44FC-AB6D-2986A425A69C}" srcId="{A5B4D69B-3CD5-4F61-BCE3-C3F660E7DC75}" destId="{ACF71985-7DA3-4010-BE12-6F6A5CF30A1D}" srcOrd="1" destOrd="0" parTransId="{13F83485-71EA-4F11-98E7-A2D1F81F540A}" sibTransId="{F6F76F80-66B2-42ED-B3E4-4175765EC7A4}"/>
    <dgm:cxn modelId="{A08FBE22-3A47-4F49-9216-8D3967ECD084}" type="presOf" srcId="{895AE231-3589-4B36-B740-2AC12C75829E}" destId="{29631AA6-9366-4C02-A462-40DB1AC0009F}" srcOrd="0" destOrd="0" presId="urn:microsoft.com/office/officeart/2005/8/layout/hProcess9"/>
    <dgm:cxn modelId="{FA58875B-B56F-40DA-BEE5-EF19ED4C212B}" type="presOf" srcId="{A5B4D69B-3CD5-4F61-BCE3-C3F660E7DC75}" destId="{7078EA56-4DBE-4609-8856-CD203551EBC4}" srcOrd="0" destOrd="0" presId="urn:microsoft.com/office/officeart/2005/8/layout/hProcess9"/>
    <dgm:cxn modelId="{A31A8341-DEA2-4E2F-991E-04F5C09C1484}" type="presOf" srcId="{ACF71985-7DA3-4010-BE12-6F6A5CF30A1D}" destId="{2032115B-2528-4AB8-A244-48A1DC9DC03B}" srcOrd="0" destOrd="0" presId="urn:microsoft.com/office/officeart/2005/8/layout/hProcess9"/>
    <dgm:cxn modelId="{043102D5-2208-41FF-8B32-7C3D385CB463}" srcId="{A5B4D69B-3CD5-4F61-BCE3-C3F660E7DC75}" destId="{CE834B4C-7348-418D-B33A-D4FA6FEB5038}" srcOrd="4" destOrd="0" parTransId="{39A4AC41-0E8B-406E-80A3-E772D35B0A69}" sibTransId="{01B50F83-EFA1-4DD7-9320-A0FB567FBB60}"/>
    <dgm:cxn modelId="{72D9DADA-412B-4378-857A-B46576235638}" srcId="{A5B4D69B-3CD5-4F61-BCE3-C3F660E7DC75}" destId="{895AE231-3589-4B36-B740-2AC12C75829E}" srcOrd="2" destOrd="0" parTransId="{ABD1D89A-ED4B-44EE-B067-66B33704F4E4}" sibTransId="{E7AC95B2-2804-4AC4-9BFB-ACE542D9B9CD}"/>
    <dgm:cxn modelId="{E7C89893-DE81-4DA9-8B8E-7E2967D3DDCF}" type="presOf" srcId="{975F121A-EC05-4C01-AA86-A54C256C2C6E}" destId="{3D4EF637-0C6B-48D9-8978-C57A89A48125}" srcOrd="0" destOrd="0" presId="urn:microsoft.com/office/officeart/2005/8/layout/hProcess9"/>
    <dgm:cxn modelId="{BC8D5D88-9D91-405D-9856-95344BFDE1BF}" srcId="{A5B4D69B-3CD5-4F61-BCE3-C3F660E7DC75}" destId="{D8B18A82-94C7-41D9-B646-9B8FA06BE2E1}" srcOrd="3" destOrd="0" parTransId="{8837BF07-4792-4BB1-A9D3-5CB03E842E05}" sibTransId="{9ADF8428-FE72-4424-BACE-3DE2BE999C34}"/>
    <dgm:cxn modelId="{20057F98-DCE8-4092-B9DA-B2F7B9484526}" type="presParOf" srcId="{7078EA56-4DBE-4609-8856-CD203551EBC4}" destId="{D8C3D3E9-4100-45BB-9CD5-52D329FF1AC0}" srcOrd="0" destOrd="0" presId="urn:microsoft.com/office/officeart/2005/8/layout/hProcess9"/>
    <dgm:cxn modelId="{8A6EEB9C-08F4-41D2-817D-DF36B1B42A5B}" type="presParOf" srcId="{7078EA56-4DBE-4609-8856-CD203551EBC4}" destId="{58347BC8-6274-42B6-B7AA-B3A0AF17AE98}" srcOrd="1" destOrd="0" presId="urn:microsoft.com/office/officeart/2005/8/layout/hProcess9"/>
    <dgm:cxn modelId="{E19C1CC4-48EE-4D9B-AA03-60D508C52673}" type="presParOf" srcId="{58347BC8-6274-42B6-B7AA-B3A0AF17AE98}" destId="{3D4EF637-0C6B-48D9-8978-C57A89A48125}" srcOrd="0" destOrd="0" presId="urn:microsoft.com/office/officeart/2005/8/layout/hProcess9"/>
    <dgm:cxn modelId="{4FAA3911-1701-4D4B-8935-EFF2B468ECC8}" type="presParOf" srcId="{58347BC8-6274-42B6-B7AA-B3A0AF17AE98}" destId="{F383B432-B834-4D1B-AFFD-756F7FD4F450}" srcOrd="1" destOrd="0" presId="urn:microsoft.com/office/officeart/2005/8/layout/hProcess9"/>
    <dgm:cxn modelId="{AEBF65F1-A9A9-477D-BFF2-ACA27FA7598C}" type="presParOf" srcId="{58347BC8-6274-42B6-B7AA-B3A0AF17AE98}" destId="{2032115B-2528-4AB8-A244-48A1DC9DC03B}" srcOrd="2" destOrd="0" presId="urn:microsoft.com/office/officeart/2005/8/layout/hProcess9"/>
    <dgm:cxn modelId="{BC7EB3CA-E0D6-402E-86F3-9CA92A51D419}" type="presParOf" srcId="{58347BC8-6274-42B6-B7AA-B3A0AF17AE98}" destId="{0CF40D96-E325-41FD-8A5D-083720AC5789}" srcOrd="3" destOrd="0" presId="urn:microsoft.com/office/officeart/2005/8/layout/hProcess9"/>
    <dgm:cxn modelId="{707A10D4-35AE-4F51-8555-9A3D17699B58}" type="presParOf" srcId="{58347BC8-6274-42B6-B7AA-B3A0AF17AE98}" destId="{29631AA6-9366-4C02-A462-40DB1AC0009F}" srcOrd="4" destOrd="0" presId="urn:microsoft.com/office/officeart/2005/8/layout/hProcess9"/>
    <dgm:cxn modelId="{BBB46824-0D6C-4054-8C08-54EB79B4EA3F}" type="presParOf" srcId="{58347BC8-6274-42B6-B7AA-B3A0AF17AE98}" destId="{7C4BF526-ED6F-427D-8BAD-0525110700B0}" srcOrd="5" destOrd="0" presId="urn:microsoft.com/office/officeart/2005/8/layout/hProcess9"/>
    <dgm:cxn modelId="{D2D2549F-7460-431B-91B1-40DC11C4D841}" type="presParOf" srcId="{58347BC8-6274-42B6-B7AA-B3A0AF17AE98}" destId="{BBD6FF79-9F69-4534-B937-130190BF3832}" srcOrd="6" destOrd="0" presId="urn:microsoft.com/office/officeart/2005/8/layout/hProcess9"/>
    <dgm:cxn modelId="{02E6DD22-BC4E-4745-BFA9-1FA356FD9E83}" type="presParOf" srcId="{58347BC8-6274-42B6-B7AA-B3A0AF17AE98}" destId="{00818B15-9A13-4FE0-AA12-BB17941215E3}" srcOrd="7" destOrd="0" presId="urn:microsoft.com/office/officeart/2005/8/layout/hProcess9"/>
    <dgm:cxn modelId="{67D45815-2BA0-4CCF-B647-C0A6D99F70AD}" type="presParOf" srcId="{58347BC8-6274-42B6-B7AA-B3A0AF17AE98}" destId="{1748C4D9-B4F0-4EC0-AC1B-2B7F03BD4A5B}" srcOrd="8" destOrd="0" presId="urn:microsoft.com/office/officeart/2005/8/layout/hProcess9"/>
    <dgm:cxn modelId="{F5759519-99F4-4F86-99B8-386D288FE18E}" type="presParOf" srcId="{58347BC8-6274-42B6-B7AA-B3A0AF17AE98}" destId="{0A35B77A-C81B-425D-9153-73A8A2713F3A}" srcOrd="9" destOrd="0" presId="urn:microsoft.com/office/officeart/2005/8/layout/hProcess9"/>
    <dgm:cxn modelId="{098EF408-C7DC-4EB2-A3F6-9672C345BC36}" type="presParOf" srcId="{58347BC8-6274-42B6-B7AA-B3A0AF17AE98}" destId="{DED3F8C0-1FA2-49B9-BF58-308756E0BFC7}"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69B0B-3B98-4F02-997D-D4C95515EA8B}">
      <dsp:nvSpPr>
        <dsp:cNvPr id="0" name=""/>
        <dsp:cNvSpPr/>
      </dsp:nvSpPr>
      <dsp:spPr>
        <a:xfrm>
          <a:off x="2682298" y="0"/>
          <a:ext cx="2628291" cy="2628291"/>
        </a:xfrm>
        <a:prstGeom prst="triangle">
          <a:avLst/>
        </a:prstGeom>
        <a:solidFill>
          <a:schemeClr val="tx2">
            <a:lumMod val="20000"/>
            <a:lumOff val="8000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t>BBRZ GROUP Holding</a:t>
          </a:r>
          <a:endParaRPr lang="de-AT" sz="1600" b="1" kern="1200" dirty="0"/>
        </a:p>
      </dsp:txBody>
      <dsp:txXfrm>
        <a:off x="3339371" y="1314146"/>
        <a:ext cx="1314145" cy="1314145"/>
      </dsp:txXfrm>
    </dsp:sp>
    <dsp:sp modelId="{1A76A752-B15D-42EB-AF34-5C2741C0F16B}">
      <dsp:nvSpPr>
        <dsp:cNvPr id="0" name=""/>
        <dsp:cNvSpPr/>
      </dsp:nvSpPr>
      <dsp:spPr>
        <a:xfrm>
          <a:off x="1368152" y="2628291"/>
          <a:ext cx="2628291" cy="2628291"/>
        </a:xfrm>
        <a:prstGeom prst="triangle">
          <a:avLst/>
        </a:prstGeom>
        <a:solidFill>
          <a:schemeClr val="tx2">
            <a:lumMod val="7500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err="1" smtClean="0">
              <a:solidFill>
                <a:schemeClr val="tx1"/>
              </a:solidFill>
            </a:rPr>
            <a:t>Vocational</a:t>
          </a:r>
          <a:r>
            <a:rPr lang="de-DE" sz="1600" b="1" kern="1200" dirty="0" smtClean="0">
              <a:solidFill>
                <a:schemeClr val="tx1"/>
              </a:solidFill>
            </a:rPr>
            <a:t> Education</a:t>
          </a:r>
          <a:endParaRPr lang="de-AT" sz="1600" b="1" kern="1200" dirty="0">
            <a:solidFill>
              <a:schemeClr val="tx1"/>
            </a:solidFill>
          </a:endParaRPr>
        </a:p>
      </dsp:txBody>
      <dsp:txXfrm>
        <a:off x="2025225" y="3942437"/>
        <a:ext cx="1314145" cy="1314145"/>
      </dsp:txXfrm>
    </dsp:sp>
    <dsp:sp modelId="{A129B191-2C3E-4213-BF56-821F4AE33911}">
      <dsp:nvSpPr>
        <dsp:cNvPr id="0" name=""/>
        <dsp:cNvSpPr/>
      </dsp:nvSpPr>
      <dsp:spPr>
        <a:xfrm rot="10800000">
          <a:off x="2682298" y="2628291"/>
          <a:ext cx="2628291" cy="2628291"/>
        </a:xfrm>
        <a:prstGeom prst="triangle">
          <a:avLst/>
        </a:prstGeom>
        <a:solidFill>
          <a:srgbClr val="002060"/>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err="1" smtClean="0">
              <a:solidFill>
                <a:schemeClr val="tx1"/>
              </a:solidFill>
            </a:rPr>
            <a:t>Vocational</a:t>
          </a:r>
          <a:r>
            <a:rPr lang="de-DE" sz="1600" b="1" kern="1200" dirty="0" smtClean="0">
              <a:solidFill>
                <a:schemeClr val="tx1"/>
              </a:solidFill>
            </a:rPr>
            <a:t> Rehabilitation</a:t>
          </a:r>
          <a:endParaRPr lang="de-AT" sz="1600" b="1" kern="1200" dirty="0">
            <a:solidFill>
              <a:schemeClr val="tx1"/>
            </a:solidFill>
          </a:endParaRPr>
        </a:p>
      </dsp:txBody>
      <dsp:txXfrm rot="10800000">
        <a:off x="3339371" y="2628291"/>
        <a:ext cx="1314145" cy="1314145"/>
      </dsp:txXfrm>
    </dsp:sp>
    <dsp:sp modelId="{2A7560C1-FE68-40CB-B863-991E08C387C9}">
      <dsp:nvSpPr>
        <dsp:cNvPr id="0" name=""/>
        <dsp:cNvSpPr/>
      </dsp:nvSpPr>
      <dsp:spPr>
        <a:xfrm>
          <a:off x="3996444" y="2628291"/>
          <a:ext cx="2628291" cy="2628291"/>
        </a:xfrm>
        <a:prstGeom prst="triangle">
          <a:avLst/>
        </a:prstGeom>
        <a:solidFill>
          <a:schemeClr val="accent1">
            <a:lumMod val="60000"/>
            <a:lumOff val="4000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err="1" smtClean="0"/>
            <a:t>Vocational</a:t>
          </a:r>
          <a:r>
            <a:rPr lang="de-DE" sz="1600" b="1" kern="1200" dirty="0" smtClean="0"/>
            <a:t> Integration</a:t>
          </a:r>
          <a:endParaRPr lang="de-AT" sz="1600" b="1" kern="1200" dirty="0"/>
        </a:p>
      </dsp:txBody>
      <dsp:txXfrm>
        <a:off x="4653517" y="3942437"/>
        <a:ext cx="1314145" cy="13141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2E805-8AF1-4246-9374-C47735170DC0}">
      <dsp:nvSpPr>
        <dsp:cNvPr id="0" name=""/>
        <dsp:cNvSpPr/>
      </dsp:nvSpPr>
      <dsp:spPr>
        <a:xfrm flipH="1">
          <a:off x="345765" y="0"/>
          <a:ext cx="1262074" cy="1243338"/>
        </a:xfrm>
        <a:prstGeom prst="ellipse">
          <a:avLst/>
        </a:prstGeom>
        <a:solidFill>
          <a:schemeClr val="bg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1" kern="1200" dirty="0" smtClean="0"/>
            <a:t>International</a:t>
          </a:r>
          <a:endParaRPr lang="de-AT" sz="1000" b="1" kern="1200" dirty="0"/>
        </a:p>
      </dsp:txBody>
      <dsp:txXfrm>
        <a:off x="530591" y="182083"/>
        <a:ext cx="892422" cy="8791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C3D3E9-4100-45BB-9CD5-52D329FF1AC0}">
      <dsp:nvSpPr>
        <dsp:cNvPr id="0" name=""/>
        <dsp:cNvSpPr/>
      </dsp:nvSpPr>
      <dsp:spPr>
        <a:xfrm>
          <a:off x="651673" y="0"/>
          <a:ext cx="7385635"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4EF637-0C6B-48D9-8978-C57A89A48125}">
      <dsp:nvSpPr>
        <dsp:cNvPr id="0" name=""/>
        <dsp:cNvSpPr/>
      </dsp:nvSpPr>
      <dsp:spPr>
        <a:xfrm>
          <a:off x="742" y="1219199"/>
          <a:ext cx="1190068"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AT" sz="1200" kern="1200" dirty="0" smtClean="0"/>
            <a:t>Career </a:t>
          </a:r>
          <a:r>
            <a:rPr lang="de-AT" sz="1200" kern="1200" dirty="0" err="1" smtClean="0"/>
            <a:t>Guidane</a:t>
          </a:r>
          <a:endParaRPr lang="de-AT" sz="1200" kern="1200" dirty="0"/>
        </a:p>
      </dsp:txBody>
      <dsp:txXfrm>
        <a:off x="58836" y="1277293"/>
        <a:ext cx="1073880" cy="1509412"/>
      </dsp:txXfrm>
    </dsp:sp>
    <dsp:sp modelId="{0D0FC324-F8E4-4420-8CEE-0294F77EA2F8}">
      <dsp:nvSpPr>
        <dsp:cNvPr id="0" name=""/>
        <dsp:cNvSpPr/>
      </dsp:nvSpPr>
      <dsp:spPr>
        <a:xfrm>
          <a:off x="1250314" y="1219199"/>
          <a:ext cx="1190068" cy="1625600"/>
        </a:xfrm>
        <a:prstGeom prst="roundRect">
          <a:avLst/>
        </a:prstGeom>
        <a:solidFill>
          <a:schemeClr val="accent2">
            <a:hueOff val="780253"/>
            <a:satOff val="-973"/>
            <a:lumOff val="2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AT" sz="1200" kern="1200" dirty="0" smtClean="0"/>
            <a:t>Integrative </a:t>
          </a:r>
          <a:r>
            <a:rPr lang="de-AT" sz="1200" kern="1200" dirty="0" err="1" smtClean="0"/>
            <a:t>Vocational</a:t>
          </a:r>
          <a:r>
            <a:rPr lang="de-AT" sz="1200" kern="1200" dirty="0" smtClean="0"/>
            <a:t> Training</a:t>
          </a:r>
        </a:p>
        <a:p>
          <a:pPr lvl="0" algn="ctr" defTabSz="533400">
            <a:lnSpc>
              <a:spcPct val="90000"/>
            </a:lnSpc>
            <a:spcBef>
              <a:spcPct val="0"/>
            </a:spcBef>
            <a:spcAft>
              <a:spcPct val="35000"/>
            </a:spcAft>
          </a:pPr>
          <a:r>
            <a:rPr lang="de-AT" sz="1200" kern="1200" dirty="0" smtClean="0"/>
            <a:t>  </a:t>
          </a:r>
        </a:p>
        <a:p>
          <a:pPr lvl="0" algn="ctr" defTabSz="533400">
            <a:lnSpc>
              <a:spcPct val="90000"/>
            </a:lnSpc>
            <a:spcBef>
              <a:spcPct val="0"/>
            </a:spcBef>
            <a:spcAft>
              <a:spcPct val="35000"/>
            </a:spcAft>
          </a:pPr>
          <a:r>
            <a:rPr lang="de-AT" sz="1200" kern="1200" dirty="0" smtClean="0"/>
            <a:t>Phase 1</a:t>
          </a:r>
          <a:endParaRPr lang="de-AT" sz="1200" kern="1200" dirty="0"/>
        </a:p>
      </dsp:txBody>
      <dsp:txXfrm>
        <a:off x="1308408" y="1277293"/>
        <a:ext cx="1073880" cy="1509412"/>
      </dsp:txXfrm>
    </dsp:sp>
    <dsp:sp modelId="{2032115B-2528-4AB8-A244-48A1DC9DC03B}">
      <dsp:nvSpPr>
        <dsp:cNvPr id="0" name=""/>
        <dsp:cNvSpPr/>
      </dsp:nvSpPr>
      <dsp:spPr>
        <a:xfrm>
          <a:off x="2499885" y="1219199"/>
          <a:ext cx="1190068" cy="1625600"/>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AT" sz="1200" kern="1200" dirty="0" smtClean="0"/>
            <a:t>Integrative </a:t>
          </a:r>
          <a:r>
            <a:rPr lang="de-AT" sz="1200" kern="1200" dirty="0" err="1" smtClean="0"/>
            <a:t>Vocational</a:t>
          </a:r>
          <a:r>
            <a:rPr lang="de-AT" sz="1200" kern="1200" dirty="0" smtClean="0"/>
            <a:t> Training – </a:t>
          </a:r>
        </a:p>
        <a:p>
          <a:pPr lvl="0" algn="ctr" defTabSz="533400">
            <a:lnSpc>
              <a:spcPct val="90000"/>
            </a:lnSpc>
            <a:spcBef>
              <a:spcPct val="0"/>
            </a:spcBef>
            <a:spcAft>
              <a:spcPct val="35000"/>
            </a:spcAft>
          </a:pPr>
          <a:r>
            <a:rPr lang="de-AT" sz="1200" kern="1200" dirty="0" smtClean="0"/>
            <a:t>Phase 2 </a:t>
          </a:r>
        </a:p>
        <a:p>
          <a:pPr lvl="0" algn="ctr" defTabSz="533400">
            <a:lnSpc>
              <a:spcPct val="90000"/>
            </a:lnSpc>
            <a:spcBef>
              <a:spcPct val="0"/>
            </a:spcBef>
            <a:spcAft>
              <a:spcPct val="35000"/>
            </a:spcAft>
          </a:pPr>
          <a:r>
            <a:rPr lang="de-AT" sz="1200" kern="1200" dirty="0" smtClean="0"/>
            <a:t>1st </a:t>
          </a:r>
          <a:r>
            <a:rPr lang="de-AT" sz="1200" kern="1200" dirty="0" err="1" smtClean="0"/>
            <a:t>year</a:t>
          </a:r>
          <a:r>
            <a:rPr lang="de-AT" sz="1200" kern="1200" dirty="0" smtClean="0"/>
            <a:t> </a:t>
          </a:r>
          <a:r>
            <a:rPr lang="de-AT" sz="1200" kern="1200" dirty="0" err="1" smtClean="0"/>
            <a:t>of</a:t>
          </a:r>
          <a:r>
            <a:rPr lang="de-AT" sz="1200" kern="1200" dirty="0" smtClean="0"/>
            <a:t> </a:t>
          </a:r>
          <a:r>
            <a:rPr lang="de-AT" sz="1200" kern="1200" dirty="0" err="1" smtClean="0"/>
            <a:t>apprenticeship</a:t>
          </a:r>
          <a:endParaRPr lang="de-AT" sz="1200" kern="1200" dirty="0"/>
        </a:p>
      </dsp:txBody>
      <dsp:txXfrm>
        <a:off x="2557979" y="1277293"/>
        <a:ext cx="1073880" cy="1509412"/>
      </dsp:txXfrm>
    </dsp:sp>
    <dsp:sp modelId="{1748C4D9-B4F0-4EC0-AC1B-2B7F03BD4A5B}">
      <dsp:nvSpPr>
        <dsp:cNvPr id="0" name=""/>
        <dsp:cNvSpPr/>
      </dsp:nvSpPr>
      <dsp:spPr>
        <a:xfrm>
          <a:off x="3749457" y="1219199"/>
          <a:ext cx="1190068" cy="162560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AT" sz="1200" kern="1200" dirty="0" smtClean="0"/>
            <a:t>Integrative </a:t>
          </a:r>
          <a:r>
            <a:rPr lang="de-AT" sz="1200" kern="1200" dirty="0" err="1" smtClean="0"/>
            <a:t>Vocational</a:t>
          </a:r>
          <a:r>
            <a:rPr lang="de-AT" sz="1200" kern="1200" dirty="0" smtClean="0"/>
            <a:t> Training </a:t>
          </a:r>
        </a:p>
        <a:p>
          <a:pPr lvl="0" algn="ctr" defTabSz="533400">
            <a:lnSpc>
              <a:spcPct val="90000"/>
            </a:lnSpc>
            <a:spcBef>
              <a:spcPct val="0"/>
            </a:spcBef>
            <a:spcAft>
              <a:spcPct val="35000"/>
            </a:spcAft>
          </a:pPr>
          <a:endParaRPr lang="de-AT" sz="1200" kern="1200" dirty="0" smtClean="0"/>
        </a:p>
        <a:p>
          <a:pPr lvl="0" algn="ctr" defTabSz="533400">
            <a:lnSpc>
              <a:spcPct val="90000"/>
            </a:lnSpc>
            <a:spcBef>
              <a:spcPct val="0"/>
            </a:spcBef>
            <a:spcAft>
              <a:spcPct val="35000"/>
            </a:spcAft>
          </a:pPr>
          <a:r>
            <a:rPr lang="de-AT" sz="1200" kern="1200" dirty="0" smtClean="0"/>
            <a:t>2nd </a:t>
          </a:r>
          <a:r>
            <a:rPr lang="de-AT" sz="1200" kern="1200" dirty="0" err="1" smtClean="0"/>
            <a:t>year</a:t>
          </a:r>
          <a:r>
            <a:rPr lang="de-AT" sz="1200" kern="1200" dirty="0" smtClean="0"/>
            <a:t> </a:t>
          </a:r>
          <a:r>
            <a:rPr lang="de-AT" sz="1200" kern="1200" dirty="0" err="1" smtClean="0"/>
            <a:t>of</a:t>
          </a:r>
          <a:r>
            <a:rPr lang="de-AT" sz="1200" kern="1200" dirty="0" smtClean="0"/>
            <a:t> </a:t>
          </a:r>
          <a:r>
            <a:rPr lang="de-AT" sz="1200" kern="1200" dirty="0" err="1" smtClean="0"/>
            <a:t>apprenticeship</a:t>
          </a:r>
          <a:endParaRPr lang="de-AT" sz="1200" kern="1200" dirty="0"/>
        </a:p>
      </dsp:txBody>
      <dsp:txXfrm>
        <a:off x="3807551" y="1277293"/>
        <a:ext cx="1073880" cy="1509412"/>
      </dsp:txXfrm>
    </dsp:sp>
    <dsp:sp modelId="{1FE090FA-CBBC-4C03-A235-F19096B6261C}">
      <dsp:nvSpPr>
        <dsp:cNvPr id="0" name=""/>
        <dsp:cNvSpPr/>
      </dsp:nvSpPr>
      <dsp:spPr>
        <a:xfrm>
          <a:off x="4999029" y="1219199"/>
          <a:ext cx="1190068" cy="1625600"/>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AT" sz="1200" kern="1200" dirty="0" smtClean="0"/>
            <a:t>Partial </a:t>
          </a:r>
          <a:r>
            <a:rPr lang="de-AT" sz="1200" kern="1200" dirty="0" err="1" smtClean="0"/>
            <a:t>Qualification</a:t>
          </a:r>
          <a:endParaRPr lang="de-AT" sz="1200" kern="1200" dirty="0"/>
        </a:p>
      </dsp:txBody>
      <dsp:txXfrm>
        <a:off x="5057123" y="1277293"/>
        <a:ext cx="1073880" cy="1509412"/>
      </dsp:txXfrm>
    </dsp:sp>
    <dsp:sp modelId="{47F89015-D1BB-4746-9CEC-9CD6F26B03E3}">
      <dsp:nvSpPr>
        <dsp:cNvPr id="0" name=""/>
        <dsp:cNvSpPr/>
      </dsp:nvSpPr>
      <dsp:spPr>
        <a:xfrm>
          <a:off x="6248600" y="1219199"/>
          <a:ext cx="1190068" cy="1625600"/>
        </a:xfrm>
        <a:prstGeom prst="roundRect">
          <a:avLst/>
        </a:prstGeom>
        <a:solidFill>
          <a:schemeClr val="accent2">
            <a:hueOff val="3901266"/>
            <a:satOff val="-4866"/>
            <a:lumOff val="11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AT" sz="1200" kern="1200" dirty="0" smtClean="0"/>
            <a:t>Integrative </a:t>
          </a:r>
          <a:r>
            <a:rPr lang="de-AT" sz="1200" kern="1200" dirty="0" err="1" smtClean="0"/>
            <a:t>Vocational</a:t>
          </a:r>
          <a:r>
            <a:rPr lang="de-AT" sz="1200" kern="1200" dirty="0" smtClean="0"/>
            <a:t> Training </a:t>
          </a:r>
        </a:p>
        <a:p>
          <a:pPr lvl="0" algn="ctr" defTabSz="533400">
            <a:lnSpc>
              <a:spcPct val="90000"/>
            </a:lnSpc>
            <a:spcBef>
              <a:spcPct val="0"/>
            </a:spcBef>
            <a:spcAft>
              <a:spcPct val="35000"/>
            </a:spcAft>
          </a:pPr>
          <a:endParaRPr lang="de-AT" sz="1200" kern="1200" dirty="0" smtClean="0"/>
        </a:p>
        <a:p>
          <a:pPr lvl="0" algn="ctr" defTabSz="533400">
            <a:lnSpc>
              <a:spcPct val="90000"/>
            </a:lnSpc>
            <a:spcBef>
              <a:spcPct val="0"/>
            </a:spcBef>
            <a:spcAft>
              <a:spcPct val="35000"/>
            </a:spcAft>
          </a:pPr>
          <a:r>
            <a:rPr lang="de-AT" sz="1200" kern="1200" dirty="0" smtClean="0"/>
            <a:t>3rd </a:t>
          </a:r>
          <a:r>
            <a:rPr lang="de-AT" sz="1200" kern="1200" dirty="0" err="1" smtClean="0"/>
            <a:t>year</a:t>
          </a:r>
          <a:r>
            <a:rPr lang="de-AT" sz="1200" kern="1200" dirty="0" smtClean="0"/>
            <a:t> </a:t>
          </a:r>
          <a:r>
            <a:rPr lang="de-AT" sz="1200" kern="1200" dirty="0" err="1" smtClean="0"/>
            <a:t>of</a:t>
          </a:r>
          <a:r>
            <a:rPr lang="de-AT" sz="1200" kern="1200" dirty="0" smtClean="0"/>
            <a:t> </a:t>
          </a:r>
          <a:r>
            <a:rPr lang="de-AT" sz="1200" kern="1200" dirty="0" err="1" smtClean="0"/>
            <a:t>apprenticeship</a:t>
          </a:r>
          <a:endParaRPr lang="de-AT" sz="1200" kern="1200" dirty="0"/>
        </a:p>
      </dsp:txBody>
      <dsp:txXfrm>
        <a:off x="6306694" y="1277293"/>
        <a:ext cx="1073880" cy="1509412"/>
      </dsp:txXfrm>
    </dsp:sp>
    <dsp:sp modelId="{8BE8C5EB-BE0D-4B7C-B68D-EFC542AE3B33}">
      <dsp:nvSpPr>
        <dsp:cNvPr id="0" name=""/>
        <dsp:cNvSpPr/>
      </dsp:nvSpPr>
      <dsp:spPr>
        <a:xfrm>
          <a:off x="7498172" y="1219199"/>
          <a:ext cx="1190068" cy="16256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AT" sz="1200" kern="1200" dirty="0" smtClean="0"/>
            <a:t>Final </a:t>
          </a:r>
          <a:r>
            <a:rPr lang="de-AT" sz="1200" kern="1200" dirty="0" err="1" smtClean="0"/>
            <a:t>apprenticeship</a:t>
          </a:r>
          <a:r>
            <a:rPr lang="de-AT" sz="1200" kern="1200" dirty="0" smtClean="0"/>
            <a:t> </a:t>
          </a:r>
          <a:r>
            <a:rPr lang="de-AT" sz="1200" kern="1200" dirty="0" err="1" smtClean="0"/>
            <a:t>examination</a:t>
          </a:r>
          <a:endParaRPr lang="de-AT" sz="1200" kern="1200" dirty="0"/>
        </a:p>
      </dsp:txBody>
      <dsp:txXfrm>
        <a:off x="7556266" y="1277293"/>
        <a:ext cx="1073880" cy="15094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C3D3E9-4100-45BB-9CD5-52D329FF1AC0}">
      <dsp:nvSpPr>
        <dsp:cNvPr id="0" name=""/>
        <dsp:cNvSpPr/>
      </dsp:nvSpPr>
      <dsp:spPr>
        <a:xfrm>
          <a:off x="651673" y="0"/>
          <a:ext cx="7385635"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4EF637-0C6B-48D9-8978-C57A89A48125}">
      <dsp:nvSpPr>
        <dsp:cNvPr id="0" name=""/>
        <dsp:cNvSpPr/>
      </dsp:nvSpPr>
      <dsp:spPr>
        <a:xfrm>
          <a:off x="2386" y="1219199"/>
          <a:ext cx="1389473"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smtClean="0"/>
            <a:t>Career </a:t>
          </a:r>
          <a:r>
            <a:rPr lang="de-AT" sz="1400" kern="1200" dirty="0" err="1" smtClean="0"/>
            <a:t>Guidane</a:t>
          </a:r>
          <a:endParaRPr lang="de-AT" sz="1400" kern="1200" dirty="0"/>
        </a:p>
      </dsp:txBody>
      <dsp:txXfrm>
        <a:off x="70214" y="1287027"/>
        <a:ext cx="1253817" cy="1489944"/>
      </dsp:txXfrm>
    </dsp:sp>
    <dsp:sp modelId="{2032115B-2528-4AB8-A244-48A1DC9DC03B}">
      <dsp:nvSpPr>
        <dsp:cNvPr id="0" name=""/>
        <dsp:cNvSpPr/>
      </dsp:nvSpPr>
      <dsp:spPr>
        <a:xfrm>
          <a:off x="1461333" y="1219199"/>
          <a:ext cx="1389473" cy="1625600"/>
        </a:xfrm>
        <a:prstGeom prst="round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err="1" smtClean="0"/>
            <a:t>Vocational</a:t>
          </a:r>
          <a:r>
            <a:rPr lang="de-AT" sz="1400" kern="1200" dirty="0" smtClean="0"/>
            <a:t> Training </a:t>
          </a:r>
        </a:p>
        <a:p>
          <a:pPr lvl="0" algn="ctr" defTabSz="622300">
            <a:lnSpc>
              <a:spcPct val="90000"/>
            </a:lnSpc>
            <a:spcBef>
              <a:spcPct val="0"/>
            </a:spcBef>
            <a:spcAft>
              <a:spcPct val="35000"/>
            </a:spcAft>
          </a:pPr>
          <a:r>
            <a:rPr lang="de-AT" sz="1400" kern="1200" dirty="0" smtClean="0"/>
            <a:t>1st </a:t>
          </a:r>
          <a:r>
            <a:rPr lang="de-AT" sz="1400" kern="1200" dirty="0" err="1" smtClean="0"/>
            <a:t>year</a:t>
          </a:r>
          <a:r>
            <a:rPr lang="de-AT" sz="1400" kern="1200" dirty="0" smtClean="0"/>
            <a:t> </a:t>
          </a:r>
          <a:r>
            <a:rPr lang="de-AT" sz="1400" kern="1200" dirty="0" err="1" smtClean="0"/>
            <a:t>of</a:t>
          </a:r>
          <a:r>
            <a:rPr lang="de-AT" sz="1400" kern="1200" dirty="0" smtClean="0"/>
            <a:t> </a:t>
          </a:r>
          <a:r>
            <a:rPr lang="de-AT" sz="1400" kern="1200" dirty="0" err="1" smtClean="0"/>
            <a:t>apprenticeship</a:t>
          </a:r>
          <a:endParaRPr lang="de-AT" sz="1400" kern="1200" dirty="0"/>
        </a:p>
      </dsp:txBody>
      <dsp:txXfrm>
        <a:off x="1529161" y="1287027"/>
        <a:ext cx="1253817" cy="1489944"/>
      </dsp:txXfrm>
    </dsp:sp>
    <dsp:sp modelId="{1748C4D9-B4F0-4EC0-AC1B-2B7F03BD4A5B}">
      <dsp:nvSpPr>
        <dsp:cNvPr id="0" name=""/>
        <dsp:cNvSpPr/>
      </dsp:nvSpPr>
      <dsp:spPr>
        <a:xfrm>
          <a:off x="2920281" y="1219199"/>
          <a:ext cx="1389473" cy="1625600"/>
        </a:xfrm>
        <a:prstGeom prst="round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err="1" smtClean="0"/>
            <a:t>Vocational</a:t>
          </a:r>
          <a:r>
            <a:rPr lang="de-AT" sz="1400" kern="1200" dirty="0" smtClean="0"/>
            <a:t> Training </a:t>
          </a:r>
        </a:p>
        <a:p>
          <a:pPr lvl="0" algn="ctr" defTabSz="622300">
            <a:lnSpc>
              <a:spcPct val="90000"/>
            </a:lnSpc>
            <a:spcBef>
              <a:spcPct val="0"/>
            </a:spcBef>
            <a:spcAft>
              <a:spcPct val="35000"/>
            </a:spcAft>
          </a:pPr>
          <a:r>
            <a:rPr lang="de-AT" sz="1400" kern="1200" dirty="0" smtClean="0"/>
            <a:t>2nd </a:t>
          </a:r>
          <a:r>
            <a:rPr lang="de-AT" sz="1400" kern="1200" dirty="0" err="1" smtClean="0"/>
            <a:t>year</a:t>
          </a:r>
          <a:r>
            <a:rPr lang="de-AT" sz="1400" kern="1200" dirty="0" smtClean="0"/>
            <a:t> </a:t>
          </a:r>
          <a:r>
            <a:rPr lang="de-AT" sz="1400" kern="1200" dirty="0" err="1" smtClean="0"/>
            <a:t>of</a:t>
          </a:r>
          <a:r>
            <a:rPr lang="de-AT" sz="1400" kern="1200" dirty="0" smtClean="0"/>
            <a:t> </a:t>
          </a:r>
          <a:r>
            <a:rPr lang="de-AT" sz="1400" kern="1200" dirty="0" err="1" smtClean="0"/>
            <a:t>apprenticeship</a:t>
          </a:r>
          <a:endParaRPr lang="de-AT" sz="1400" kern="1200" dirty="0"/>
        </a:p>
      </dsp:txBody>
      <dsp:txXfrm>
        <a:off x="2988109" y="1287027"/>
        <a:ext cx="1253817" cy="1489944"/>
      </dsp:txXfrm>
    </dsp:sp>
    <dsp:sp modelId="{BCD57D61-B756-4752-B827-E5FC085B420D}">
      <dsp:nvSpPr>
        <dsp:cNvPr id="0" name=""/>
        <dsp:cNvSpPr/>
      </dsp:nvSpPr>
      <dsp:spPr>
        <a:xfrm>
          <a:off x="4379228" y="1219199"/>
          <a:ext cx="1389473" cy="1625600"/>
        </a:xfrm>
        <a:prstGeom prst="round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err="1" smtClean="0"/>
            <a:t>Vocational</a:t>
          </a:r>
          <a:r>
            <a:rPr lang="de-AT" sz="1400" kern="1200" dirty="0" smtClean="0"/>
            <a:t> Training </a:t>
          </a:r>
        </a:p>
        <a:p>
          <a:pPr lvl="0" algn="ctr" defTabSz="622300">
            <a:lnSpc>
              <a:spcPct val="90000"/>
            </a:lnSpc>
            <a:spcBef>
              <a:spcPct val="0"/>
            </a:spcBef>
            <a:spcAft>
              <a:spcPct val="35000"/>
            </a:spcAft>
          </a:pPr>
          <a:r>
            <a:rPr lang="de-AT" sz="1400" kern="1200" dirty="0" smtClean="0"/>
            <a:t>3rd </a:t>
          </a:r>
          <a:r>
            <a:rPr lang="de-AT" sz="1400" kern="1200" dirty="0" err="1" smtClean="0"/>
            <a:t>year</a:t>
          </a:r>
          <a:r>
            <a:rPr lang="de-AT" sz="1400" kern="1200" dirty="0" smtClean="0"/>
            <a:t> </a:t>
          </a:r>
          <a:r>
            <a:rPr lang="de-AT" sz="1400" kern="1200" dirty="0" err="1" smtClean="0"/>
            <a:t>of</a:t>
          </a:r>
          <a:r>
            <a:rPr lang="de-AT" sz="1400" kern="1200" dirty="0" smtClean="0"/>
            <a:t> </a:t>
          </a:r>
          <a:r>
            <a:rPr lang="de-AT" sz="1400" kern="1200" dirty="0" err="1" smtClean="0"/>
            <a:t>apprenticeship</a:t>
          </a:r>
          <a:endParaRPr lang="de-AT" sz="1400" kern="1200" dirty="0"/>
        </a:p>
      </dsp:txBody>
      <dsp:txXfrm>
        <a:off x="4447056" y="1287027"/>
        <a:ext cx="1253817" cy="1489944"/>
      </dsp:txXfrm>
    </dsp:sp>
    <dsp:sp modelId="{DE564B98-0174-4360-B023-B2A47808DF37}">
      <dsp:nvSpPr>
        <dsp:cNvPr id="0" name=""/>
        <dsp:cNvSpPr/>
      </dsp:nvSpPr>
      <dsp:spPr>
        <a:xfrm>
          <a:off x="5838175" y="1219199"/>
          <a:ext cx="1389473" cy="1625600"/>
        </a:xfrm>
        <a:prstGeom prst="roundRect">
          <a:avLst/>
        </a:prstGeom>
        <a:solidFill>
          <a:schemeClr val="accent2">
            <a:hueOff val="3745215"/>
            <a:satOff val="-4671"/>
            <a:lumOff val="1098"/>
            <a:alphaOff val="0"/>
          </a:schemeClr>
        </a:solidFill>
        <a:ln w="25400" cap="flat" cmpd="sng" algn="ctr">
          <a:solidFill>
            <a:scrgbClr r="0" g="0" b="0"/>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err="1" smtClean="0"/>
            <a:t>Vocational</a:t>
          </a:r>
          <a:r>
            <a:rPr lang="de-AT" sz="1400" kern="1200" dirty="0" smtClean="0"/>
            <a:t> Training </a:t>
          </a:r>
        </a:p>
        <a:p>
          <a:pPr lvl="0" algn="ctr" defTabSz="622300">
            <a:lnSpc>
              <a:spcPct val="90000"/>
            </a:lnSpc>
            <a:spcBef>
              <a:spcPct val="0"/>
            </a:spcBef>
            <a:spcAft>
              <a:spcPct val="35000"/>
            </a:spcAft>
          </a:pPr>
          <a:r>
            <a:rPr lang="de-AT" sz="1400" kern="1200" dirty="0" smtClean="0"/>
            <a:t>4rd </a:t>
          </a:r>
          <a:r>
            <a:rPr lang="de-AT" sz="1400" kern="1200" dirty="0" err="1" smtClean="0"/>
            <a:t>year</a:t>
          </a:r>
          <a:r>
            <a:rPr lang="de-AT" sz="1400" kern="1200" dirty="0" smtClean="0"/>
            <a:t> </a:t>
          </a:r>
          <a:r>
            <a:rPr lang="de-AT" sz="1400" kern="1200" dirty="0" err="1" smtClean="0"/>
            <a:t>of</a:t>
          </a:r>
          <a:r>
            <a:rPr lang="de-AT" sz="1400" kern="1200" dirty="0" smtClean="0"/>
            <a:t> </a:t>
          </a:r>
          <a:r>
            <a:rPr lang="de-AT" sz="1400" kern="1200" dirty="0" err="1" smtClean="0"/>
            <a:t>apprenticeship</a:t>
          </a:r>
          <a:endParaRPr lang="de-AT" sz="1400" kern="1200" dirty="0"/>
        </a:p>
      </dsp:txBody>
      <dsp:txXfrm>
        <a:off x="5906003" y="1287027"/>
        <a:ext cx="1253817" cy="1489944"/>
      </dsp:txXfrm>
    </dsp:sp>
    <dsp:sp modelId="{8BE8C5EB-BE0D-4B7C-B68D-EFC542AE3B33}">
      <dsp:nvSpPr>
        <dsp:cNvPr id="0" name=""/>
        <dsp:cNvSpPr/>
      </dsp:nvSpPr>
      <dsp:spPr>
        <a:xfrm>
          <a:off x="7297122" y="1219199"/>
          <a:ext cx="1389473" cy="16256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smtClean="0"/>
            <a:t>Final </a:t>
          </a:r>
          <a:r>
            <a:rPr lang="de-AT" sz="1400" kern="1200" dirty="0" err="1" smtClean="0"/>
            <a:t>apprenticeship</a:t>
          </a:r>
          <a:r>
            <a:rPr lang="de-AT" sz="1400" kern="1200" dirty="0" smtClean="0"/>
            <a:t> </a:t>
          </a:r>
          <a:r>
            <a:rPr lang="de-AT" sz="1400" kern="1200" dirty="0" err="1" smtClean="0"/>
            <a:t>examination</a:t>
          </a:r>
          <a:endParaRPr lang="de-AT" sz="1400" kern="1200" dirty="0"/>
        </a:p>
      </dsp:txBody>
      <dsp:txXfrm>
        <a:off x="7364950" y="1287027"/>
        <a:ext cx="1253817" cy="14899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C3D3E9-4100-45BB-9CD5-52D329FF1AC0}">
      <dsp:nvSpPr>
        <dsp:cNvPr id="0" name=""/>
        <dsp:cNvSpPr/>
      </dsp:nvSpPr>
      <dsp:spPr>
        <a:xfrm>
          <a:off x="651673" y="0"/>
          <a:ext cx="7385635"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4EF637-0C6B-48D9-8978-C57A89A48125}">
      <dsp:nvSpPr>
        <dsp:cNvPr id="0" name=""/>
        <dsp:cNvSpPr/>
      </dsp:nvSpPr>
      <dsp:spPr>
        <a:xfrm>
          <a:off x="1060" y="1219199"/>
          <a:ext cx="206034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de-AT" sz="2200" kern="1200" dirty="0" smtClean="0"/>
            <a:t>Career </a:t>
          </a:r>
          <a:r>
            <a:rPr lang="de-AT" sz="2200" kern="1200" dirty="0" err="1" smtClean="0"/>
            <a:t>Guidane</a:t>
          </a:r>
          <a:endParaRPr lang="de-AT" sz="2200" kern="1200" dirty="0"/>
        </a:p>
      </dsp:txBody>
      <dsp:txXfrm>
        <a:off x="80415" y="1298554"/>
        <a:ext cx="1901635" cy="1466890"/>
      </dsp:txXfrm>
    </dsp:sp>
    <dsp:sp modelId="{2032115B-2528-4AB8-A244-48A1DC9DC03B}">
      <dsp:nvSpPr>
        <dsp:cNvPr id="0" name=""/>
        <dsp:cNvSpPr/>
      </dsp:nvSpPr>
      <dsp:spPr>
        <a:xfrm>
          <a:off x="2209899" y="1219199"/>
          <a:ext cx="2060345" cy="1625600"/>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de-AT" sz="2200" kern="1200" dirty="0" smtClean="0"/>
            <a:t>18 </a:t>
          </a:r>
          <a:r>
            <a:rPr lang="de-AT" sz="2200" kern="1200" dirty="0" err="1" smtClean="0"/>
            <a:t>mouths</a:t>
          </a:r>
          <a:endParaRPr lang="de-AT" sz="2200" kern="1200" dirty="0" smtClean="0"/>
        </a:p>
        <a:p>
          <a:pPr lvl="0" algn="ctr" defTabSz="977900">
            <a:lnSpc>
              <a:spcPct val="90000"/>
            </a:lnSpc>
            <a:spcBef>
              <a:spcPct val="0"/>
            </a:spcBef>
            <a:spcAft>
              <a:spcPct val="35000"/>
            </a:spcAft>
          </a:pPr>
          <a:r>
            <a:rPr lang="de-AT" sz="2200" b="0" kern="1200" dirty="0" err="1" smtClean="0"/>
            <a:t>experience</a:t>
          </a:r>
          <a:endParaRPr lang="de-AT" sz="2200" b="0" kern="1200" dirty="0"/>
        </a:p>
      </dsp:txBody>
      <dsp:txXfrm>
        <a:off x="2289254" y="1298554"/>
        <a:ext cx="1901635" cy="1466890"/>
      </dsp:txXfrm>
    </dsp:sp>
    <dsp:sp modelId="{1748C4D9-B4F0-4EC0-AC1B-2B7F03BD4A5B}">
      <dsp:nvSpPr>
        <dsp:cNvPr id="0" name=""/>
        <dsp:cNvSpPr/>
      </dsp:nvSpPr>
      <dsp:spPr>
        <a:xfrm>
          <a:off x="4418738" y="1219199"/>
          <a:ext cx="2060345" cy="1625600"/>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de-AT" sz="2200" kern="1200" dirty="0" err="1" smtClean="0"/>
            <a:t>Vocational</a:t>
          </a:r>
          <a:r>
            <a:rPr lang="de-AT" sz="2200" kern="1200" dirty="0" smtClean="0"/>
            <a:t> Training </a:t>
          </a:r>
        </a:p>
      </dsp:txBody>
      <dsp:txXfrm>
        <a:off x="4498093" y="1298554"/>
        <a:ext cx="1901635" cy="1466890"/>
      </dsp:txXfrm>
    </dsp:sp>
    <dsp:sp modelId="{8BE8C5EB-BE0D-4B7C-B68D-EFC542AE3B33}">
      <dsp:nvSpPr>
        <dsp:cNvPr id="0" name=""/>
        <dsp:cNvSpPr/>
      </dsp:nvSpPr>
      <dsp:spPr>
        <a:xfrm>
          <a:off x="6627576" y="1219199"/>
          <a:ext cx="2060345" cy="16256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de-AT" sz="2200" kern="1200" dirty="0" smtClean="0"/>
            <a:t>Final </a:t>
          </a:r>
          <a:r>
            <a:rPr lang="de-AT" sz="2200" kern="1200" dirty="0" err="1" smtClean="0"/>
            <a:t>apprenticeship</a:t>
          </a:r>
          <a:r>
            <a:rPr lang="de-AT" sz="2200" kern="1200" dirty="0" smtClean="0"/>
            <a:t> </a:t>
          </a:r>
          <a:r>
            <a:rPr lang="de-AT" sz="2200" kern="1200" dirty="0" err="1" smtClean="0"/>
            <a:t>examination</a:t>
          </a:r>
          <a:endParaRPr lang="de-AT" sz="2200" kern="1200" dirty="0"/>
        </a:p>
      </dsp:txBody>
      <dsp:txXfrm>
        <a:off x="6706931" y="1298554"/>
        <a:ext cx="1901635" cy="14668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C3D3E9-4100-45BB-9CD5-52D329FF1AC0}">
      <dsp:nvSpPr>
        <dsp:cNvPr id="0" name=""/>
        <dsp:cNvSpPr/>
      </dsp:nvSpPr>
      <dsp:spPr>
        <a:xfrm>
          <a:off x="651673" y="0"/>
          <a:ext cx="7385635"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4EF637-0C6B-48D9-8978-C57A89A48125}">
      <dsp:nvSpPr>
        <dsp:cNvPr id="0" name=""/>
        <dsp:cNvSpPr/>
      </dsp:nvSpPr>
      <dsp:spPr>
        <a:xfrm>
          <a:off x="2650" y="1219199"/>
          <a:ext cx="1370558"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smtClean="0"/>
            <a:t>5 </a:t>
          </a:r>
          <a:r>
            <a:rPr lang="de-AT" sz="1400" kern="1200" dirty="0" err="1" smtClean="0"/>
            <a:t>years</a:t>
          </a:r>
          <a:endParaRPr lang="de-AT" sz="1400" kern="1200" dirty="0" smtClean="0"/>
        </a:p>
        <a:p>
          <a:pPr lvl="0" algn="ctr" defTabSz="622300">
            <a:lnSpc>
              <a:spcPct val="90000"/>
            </a:lnSpc>
            <a:spcBef>
              <a:spcPct val="0"/>
            </a:spcBef>
            <a:spcAft>
              <a:spcPct val="35000"/>
            </a:spcAft>
          </a:pPr>
          <a:r>
            <a:rPr lang="de-AT" sz="1400" b="0" kern="1200" dirty="0" err="1" smtClean="0"/>
            <a:t>experience</a:t>
          </a:r>
          <a:endParaRPr lang="de-AT" sz="1400" kern="1200" dirty="0"/>
        </a:p>
      </dsp:txBody>
      <dsp:txXfrm>
        <a:off x="69555" y="1286104"/>
        <a:ext cx="1236748" cy="1491790"/>
      </dsp:txXfrm>
    </dsp:sp>
    <dsp:sp modelId="{2032115B-2528-4AB8-A244-48A1DC9DC03B}">
      <dsp:nvSpPr>
        <dsp:cNvPr id="0" name=""/>
        <dsp:cNvSpPr/>
      </dsp:nvSpPr>
      <dsp:spPr>
        <a:xfrm>
          <a:off x="1465274" y="1219199"/>
          <a:ext cx="1370558" cy="1625600"/>
        </a:xfrm>
        <a:prstGeom prst="round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smtClean="0"/>
            <a:t>Career </a:t>
          </a:r>
          <a:r>
            <a:rPr lang="de-AT" sz="1400" kern="1200" dirty="0" err="1" smtClean="0"/>
            <a:t>Guidane</a:t>
          </a:r>
          <a:endParaRPr lang="de-AT" sz="1400" b="0" kern="1200" dirty="0"/>
        </a:p>
      </dsp:txBody>
      <dsp:txXfrm>
        <a:off x="1532179" y="1286104"/>
        <a:ext cx="1236748" cy="1491790"/>
      </dsp:txXfrm>
    </dsp:sp>
    <dsp:sp modelId="{29631AA6-9366-4C02-A462-40DB1AC0009F}">
      <dsp:nvSpPr>
        <dsp:cNvPr id="0" name=""/>
        <dsp:cNvSpPr/>
      </dsp:nvSpPr>
      <dsp:spPr>
        <a:xfrm>
          <a:off x="2927899" y="1219199"/>
          <a:ext cx="1370558" cy="1625600"/>
        </a:xfrm>
        <a:prstGeom prst="round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smtClean="0"/>
            <a:t>3 Workshops</a:t>
          </a:r>
          <a:endParaRPr lang="de-AT" sz="1400" kern="1200" dirty="0"/>
        </a:p>
      </dsp:txBody>
      <dsp:txXfrm>
        <a:off x="2994804" y="1286104"/>
        <a:ext cx="1236748" cy="1491790"/>
      </dsp:txXfrm>
    </dsp:sp>
    <dsp:sp modelId="{BBD6FF79-9F69-4534-B937-130190BF3832}">
      <dsp:nvSpPr>
        <dsp:cNvPr id="0" name=""/>
        <dsp:cNvSpPr/>
      </dsp:nvSpPr>
      <dsp:spPr>
        <a:xfrm>
          <a:off x="4390524" y="1219199"/>
          <a:ext cx="1370558" cy="1625600"/>
        </a:xfrm>
        <a:prstGeom prst="round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smtClean="0"/>
            <a:t>Qualicheck I</a:t>
          </a:r>
          <a:endParaRPr lang="de-AT" sz="1400" kern="1200" dirty="0"/>
        </a:p>
      </dsp:txBody>
      <dsp:txXfrm>
        <a:off x="4457429" y="1286104"/>
        <a:ext cx="1236748" cy="1491790"/>
      </dsp:txXfrm>
    </dsp:sp>
    <dsp:sp modelId="{1748C4D9-B4F0-4EC0-AC1B-2B7F03BD4A5B}">
      <dsp:nvSpPr>
        <dsp:cNvPr id="0" name=""/>
        <dsp:cNvSpPr/>
      </dsp:nvSpPr>
      <dsp:spPr>
        <a:xfrm>
          <a:off x="5853149" y="1219199"/>
          <a:ext cx="1370558" cy="1625600"/>
        </a:xfrm>
        <a:prstGeom prst="roundRect">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err="1" smtClean="0"/>
            <a:t>Vocational</a:t>
          </a:r>
          <a:r>
            <a:rPr lang="de-AT" sz="1400" kern="1200" dirty="0" smtClean="0"/>
            <a:t> Training </a:t>
          </a:r>
        </a:p>
      </dsp:txBody>
      <dsp:txXfrm>
        <a:off x="5920054" y="1286104"/>
        <a:ext cx="1236748" cy="1491790"/>
      </dsp:txXfrm>
    </dsp:sp>
    <dsp:sp modelId="{DED3F8C0-1FA2-49B9-BF58-308756E0BFC7}">
      <dsp:nvSpPr>
        <dsp:cNvPr id="0" name=""/>
        <dsp:cNvSpPr/>
      </dsp:nvSpPr>
      <dsp:spPr>
        <a:xfrm>
          <a:off x="7315774" y="1219199"/>
          <a:ext cx="1370558" cy="16256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AT" sz="1400" kern="1200" dirty="0" smtClean="0"/>
            <a:t>Qualicheck II</a:t>
          </a:r>
        </a:p>
        <a:p>
          <a:pPr lvl="0" algn="ctr" defTabSz="622300">
            <a:lnSpc>
              <a:spcPct val="90000"/>
            </a:lnSpc>
            <a:spcBef>
              <a:spcPct val="0"/>
            </a:spcBef>
            <a:spcAft>
              <a:spcPct val="35000"/>
            </a:spcAft>
          </a:pPr>
          <a:r>
            <a:rPr lang="de-AT" sz="1400" kern="1200" dirty="0" smtClean="0"/>
            <a:t>=</a:t>
          </a:r>
        </a:p>
        <a:p>
          <a:pPr lvl="0" algn="ctr" defTabSz="622300">
            <a:lnSpc>
              <a:spcPct val="90000"/>
            </a:lnSpc>
            <a:spcBef>
              <a:spcPct val="0"/>
            </a:spcBef>
            <a:spcAft>
              <a:spcPct val="35000"/>
            </a:spcAft>
          </a:pPr>
          <a:r>
            <a:rPr lang="de-AT" sz="1400" kern="1200" dirty="0" smtClean="0"/>
            <a:t>Final </a:t>
          </a:r>
          <a:r>
            <a:rPr lang="de-AT" sz="1400" kern="1200" dirty="0" err="1" smtClean="0"/>
            <a:t>apprenticeship</a:t>
          </a:r>
          <a:r>
            <a:rPr lang="de-AT" sz="1400" kern="1200" dirty="0" smtClean="0"/>
            <a:t> </a:t>
          </a:r>
          <a:r>
            <a:rPr lang="de-AT" sz="1400" kern="1200" dirty="0" err="1" smtClean="0"/>
            <a:t>examination</a:t>
          </a:r>
          <a:endParaRPr lang="de-AT" sz="1400" kern="1200" dirty="0"/>
        </a:p>
      </dsp:txBody>
      <dsp:txXfrm>
        <a:off x="7382679" y="1286104"/>
        <a:ext cx="1236748" cy="1491790"/>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890665" cy="494107"/>
          </a:xfrm>
          <a:prstGeom prst="rect">
            <a:avLst/>
          </a:prstGeom>
          <a:noFill/>
          <a:ln w="9525">
            <a:noFill/>
            <a:miter lim="800000"/>
            <a:headEnd/>
            <a:tailEnd/>
          </a:ln>
          <a:effectLst/>
        </p:spPr>
        <p:txBody>
          <a:bodyPr vert="horz" wrap="square" lIns="90425" tIns="45213" rIns="90425" bIns="45213" numCol="1" anchor="t" anchorCtr="0" compatLnSpc="1">
            <a:prstTxWarp prst="textNoShape">
              <a:avLst/>
            </a:prstTxWarp>
          </a:bodyPr>
          <a:lstStyle>
            <a:lvl1pPr>
              <a:defRPr sz="1200">
                <a:cs typeface="+mn-cs"/>
              </a:defRPr>
            </a:lvl1pPr>
          </a:lstStyle>
          <a:p>
            <a:pPr>
              <a:defRPr/>
            </a:pPr>
            <a:endParaRPr lang="de-DE"/>
          </a:p>
        </p:txBody>
      </p:sp>
      <p:sp>
        <p:nvSpPr>
          <p:cNvPr id="81923" name="Rectangle 3"/>
          <p:cNvSpPr>
            <a:spLocks noGrp="1" noChangeArrowheads="1"/>
          </p:cNvSpPr>
          <p:nvPr>
            <p:ph type="dt" sz="quarter" idx="1"/>
          </p:nvPr>
        </p:nvSpPr>
        <p:spPr bwMode="auto">
          <a:xfrm>
            <a:off x="3776866" y="0"/>
            <a:ext cx="2890665" cy="494107"/>
          </a:xfrm>
          <a:prstGeom prst="rect">
            <a:avLst/>
          </a:prstGeom>
          <a:noFill/>
          <a:ln w="9525">
            <a:noFill/>
            <a:miter lim="800000"/>
            <a:headEnd/>
            <a:tailEnd/>
          </a:ln>
          <a:effectLst/>
        </p:spPr>
        <p:txBody>
          <a:bodyPr vert="horz" wrap="square" lIns="90425" tIns="45213" rIns="90425" bIns="45213" numCol="1" anchor="t" anchorCtr="0" compatLnSpc="1">
            <a:prstTxWarp prst="textNoShape">
              <a:avLst/>
            </a:prstTxWarp>
          </a:bodyPr>
          <a:lstStyle>
            <a:lvl1pPr algn="r">
              <a:defRPr sz="1200">
                <a:cs typeface="+mn-cs"/>
              </a:defRPr>
            </a:lvl1pPr>
          </a:lstStyle>
          <a:p>
            <a:pPr>
              <a:defRPr/>
            </a:pPr>
            <a:fld id="{3A0FD52C-3249-49CC-AB71-C36DC2023228}" type="datetimeFigureOut">
              <a:rPr lang="de-DE"/>
              <a:pPr>
                <a:defRPr/>
              </a:pPr>
              <a:t>16.12.2014</a:t>
            </a:fld>
            <a:endParaRPr lang="de-DE"/>
          </a:p>
        </p:txBody>
      </p:sp>
      <p:sp>
        <p:nvSpPr>
          <p:cNvPr id="81924" name="Rectangle 4"/>
          <p:cNvSpPr>
            <a:spLocks noGrp="1" noChangeArrowheads="1"/>
          </p:cNvSpPr>
          <p:nvPr>
            <p:ph type="ftr" sz="quarter" idx="2"/>
          </p:nvPr>
        </p:nvSpPr>
        <p:spPr bwMode="auto">
          <a:xfrm>
            <a:off x="0" y="9376978"/>
            <a:ext cx="2890665" cy="494107"/>
          </a:xfrm>
          <a:prstGeom prst="rect">
            <a:avLst/>
          </a:prstGeom>
          <a:noFill/>
          <a:ln w="9525">
            <a:noFill/>
            <a:miter lim="800000"/>
            <a:headEnd/>
            <a:tailEnd/>
          </a:ln>
          <a:effectLst/>
        </p:spPr>
        <p:txBody>
          <a:bodyPr vert="horz" wrap="square" lIns="90425" tIns="45213" rIns="90425" bIns="45213" numCol="1" anchor="b" anchorCtr="0" compatLnSpc="1">
            <a:prstTxWarp prst="textNoShape">
              <a:avLst/>
            </a:prstTxWarp>
          </a:bodyPr>
          <a:lstStyle>
            <a:lvl1pPr>
              <a:defRPr sz="1200">
                <a:cs typeface="+mn-cs"/>
              </a:defRPr>
            </a:lvl1pPr>
          </a:lstStyle>
          <a:p>
            <a:pPr>
              <a:defRPr/>
            </a:pPr>
            <a:endParaRPr lang="de-DE"/>
          </a:p>
        </p:txBody>
      </p:sp>
      <p:sp>
        <p:nvSpPr>
          <p:cNvPr id="81925" name="Rectangle 5"/>
          <p:cNvSpPr>
            <a:spLocks noGrp="1" noChangeArrowheads="1"/>
          </p:cNvSpPr>
          <p:nvPr>
            <p:ph type="sldNum" sz="quarter" idx="3"/>
          </p:nvPr>
        </p:nvSpPr>
        <p:spPr bwMode="auto">
          <a:xfrm>
            <a:off x="3776866" y="9376978"/>
            <a:ext cx="2890665" cy="494107"/>
          </a:xfrm>
          <a:prstGeom prst="rect">
            <a:avLst/>
          </a:prstGeom>
          <a:noFill/>
          <a:ln w="9525">
            <a:noFill/>
            <a:miter lim="800000"/>
            <a:headEnd/>
            <a:tailEnd/>
          </a:ln>
          <a:effectLst/>
        </p:spPr>
        <p:txBody>
          <a:bodyPr vert="horz" wrap="square" lIns="90425" tIns="45213" rIns="90425" bIns="45213" numCol="1" anchor="b" anchorCtr="0" compatLnSpc="1">
            <a:prstTxWarp prst="textNoShape">
              <a:avLst/>
            </a:prstTxWarp>
          </a:bodyPr>
          <a:lstStyle>
            <a:lvl1pPr algn="r">
              <a:defRPr sz="1200">
                <a:cs typeface="+mn-cs"/>
              </a:defRPr>
            </a:lvl1pPr>
          </a:lstStyle>
          <a:p>
            <a:pPr>
              <a:defRPr/>
            </a:pPr>
            <a:fld id="{B58D0B70-470E-45CE-8F89-CB88C5B5DC19}" type="slidenum">
              <a:rPr lang="de-DE"/>
              <a:pPr>
                <a:defRPr/>
              </a:pPr>
              <a:t>‹Nr.›</a:t>
            </a:fld>
            <a:endParaRPr lang="de-DE"/>
          </a:p>
        </p:txBody>
      </p:sp>
    </p:spTree>
    <p:extLst>
      <p:ext uri="{BB962C8B-B14F-4D97-AF65-F5344CB8AC3E}">
        <p14:creationId xmlns:p14="http://schemas.microsoft.com/office/powerpoint/2010/main" val="1108023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90665" cy="494107"/>
          </a:xfrm>
          <a:prstGeom prst="rect">
            <a:avLst/>
          </a:prstGeom>
        </p:spPr>
        <p:txBody>
          <a:bodyPr vert="horz" lIns="90425" tIns="45213" rIns="90425" bIns="45213"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p:cNvSpPr>
            <a:spLocks noGrp="1"/>
          </p:cNvSpPr>
          <p:nvPr>
            <p:ph type="dt" idx="1"/>
          </p:nvPr>
        </p:nvSpPr>
        <p:spPr>
          <a:xfrm>
            <a:off x="3776866" y="0"/>
            <a:ext cx="2890665" cy="494107"/>
          </a:xfrm>
          <a:prstGeom prst="rect">
            <a:avLst/>
          </a:prstGeom>
        </p:spPr>
        <p:txBody>
          <a:bodyPr vert="horz" lIns="90425" tIns="45213" rIns="90425" bIns="45213" rtlCol="0"/>
          <a:lstStyle>
            <a:lvl1pPr algn="r" fontAlgn="auto">
              <a:spcBef>
                <a:spcPts val="0"/>
              </a:spcBef>
              <a:spcAft>
                <a:spcPts val="0"/>
              </a:spcAft>
              <a:defRPr sz="1200">
                <a:latin typeface="+mn-lt"/>
                <a:cs typeface="+mn-cs"/>
              </a:defRPr>
            </a:lvl1pPr>
          </a:lstStyle>
          <a:p>
            <a:pPr>
              <a:defRPr/>
            </a:pPr>
            <a:fld id="{AF8966CD-F3E3-4C28-8319-B08CAAB61044}" type="datetimeFigureOut">
              <a:rPr lang="de-AT"/>
              <a:pPr>
                <a:defRPr/>
              </a:pPr>
              <a:t>16.12.2014</a:t>
            </a:fld>
            <a:endParaRPr lang="de-AT"/>
          </a:p>
        </p:txBody>
      </p:sp>
      <p:sp>
        <p:nvSpPr>
          <p:cNvPr id="4" name="Folienbildplatzhalter 3"/>
          <p:cNvSpPr>
            <a:spLocks noGrp="1" noRot="1" noChangeAspect="1"/>
          </p:cNvSpPr>
          <p:nvPr>
            <p:ph type="sldImg" idx="2"/>
          </p:nvPr>
        </p:nvSpPr>
        <p:spPr>
          <a:xfrm>
            <a:off x="866775" y="739775"/>
            <a:ext cx="4935538" cy="3702050"/>
          </a:xfrm>
          <a:prstGeom prst="rect">
            <a:avLst/>
          </a:prstGeom>
          <a:noFill/>
          <a:ln w="12700">
            <a:solidFill>
              <a:prstClr val="black"/>
            </a:solidFill>
          </a:ln>
        </p:spPr>
        <p:txBody>
          <a:bodyPr vert="horz" lIns="90425" tIns="45213" rIns="90425" bIns="45213" rtlCol="0" anchor="ctr"/>
          <a:lstStyle/>
          <a:p>
            <a:pPr lvl="0"/>
            <a:endParaRPr lang="de-AT" noProof="0"/>
          </a:p>
        </p:txBody>
      </p:sp>
      <p:sp>
        <p:nvSpPr>
          <p:cNvPr id="5" name="Notizenplatzhalter 4"/>
          <p:cNvSpPr>
            <a:spLocks noGrp="1"/>
          </p:cNvSpPr>
          <p:nvPr>
            <p:ph type="body" sz="quarter" idx="3"/>
          </p:nvPr>
        </p:nvSpPr>
        <p:spPr>
          <a:xfrm>
            <a:off x="666598" y="4690068"/>
            <a:ext cx="5335893" cy="4442225"/>
          </a:xfrm>
          <a:prstGeom prst="rect">
            <a:avLst/>
          </a:prstGeom>
        </p:spPr>
        <p:txBody>
          <a:bodyPr vert="horz" lIns="90425" tIns="45213" rIns="90425" bIns="45213" rtlCol="0"/>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AT" noProof="0"/>
          </a:p>
        </p:txBody>
      </p:sp>
      <p:sp>
        <p:nvSpPr>
          <p:cNvPr id="6" name="Fußzeilenplatzhalter 5"/>
          <p:cNvSpPr>
            <a:spLocks noGrp="1"/>
          </p:cNvSpPr>
          <p:nvPr>
            <p:ph type="ftr" sz="quarter" idx="4"/>
          </p:nvPr>
        </p:nvSpPr>
        <p:spPr>
          <a:xfrm>
            <a:off x="0" y="9376978"/>
            <a:ext cx="2890665" cy="494107"/>
          </a:xfrm>
          <a:prstGeom prst="rect">
            <a:avLst/>
          </a:prstGeom>
        </p:spPr>
        <p:txBody>
          <a:bodyPr vert="horz" lIns="90425" tIns="45213" rIns="90425" bIns="45213" rtlCol="0" anchor="b"/>
          <a:lstStyle>
            <a:lvl1pPr algn="l" fontAlgn="auto">
              <a:spcBef>
                <a:spcPts val="0"/>
              </a:spcBef>
              <a:spcAft>
                <a:spcPts val="0"/>
              </a:spcAft>
              <a:defRPr sz="1200">
                <a:latin typeface="+mn-lt"/>
                <a:cs typeface="+mn-cs"/>
              </a:defRPr>
            </a:lvl1pPr>
          </a:lstStyle>
          <a:p>
            <a:pPr>
              <a:defRPr/>
            </a:pPr>
            <a:endParaRPr lang="de-AT"/>
          </a:p>
        </p:txBody>
      </p:sp>
      <p:sp>
        <p:nvSpPr>
          <p:cNvPr id="7" name="Foliennummernplatzhalter 6"/>
          <p:cNvSpPr>
            <a:spLocks noGrp="1"/>
          </p:cNvSpPr>
          <p:nvPr>
            <p:ph type="sldNum" sz="quarter" idx="5"/>
          </p:nvPr>
        </p:nvSpPr>
        <p:spPr>
          <a:xfrm>
            <a:off x="3776866" y="9376978"/>
            <a:ext cx="2890665" cy="494107"/>
          </a:xfrm>
          <a:prstGeom prst="rect">
            <a:avLst/>
          </a:prstGeom>
        </p:spPr>
        <p:txBody>
          <a:bodyPr vert="horz" lIns="90425" tIns="45213" rIns="90425" bIns="45213" rtlCol="0" anchor="b"/>
          <a:lstStyle>
            <a:lvl1pPr algn="r" fontAlgn="auto">
              <a:spcBef>
                <a:spcPts val="0"/>
              </a:spcBef>
              <a:spcAft>
                <a:spcPts val="0"/>
              </a:spcAft>
              <a:defRPr sz="1200">
                <a:latin typeface="+mn-lt"/>
                <a:cs typeface="+mn-cs"/>
              </a:defRPr>
            </a:lvl1pPr>
          </a:lstStyle>
          <a:p>
            <a:pPr>
              <a:defRPr/>
            </a:pPr>
            <a:fld id="{74107DA9-1849-457C-94E5-9C0EDA679E16}" type="slidenum">
              <a:rPr lang="de-AT"/>
              <a:pPr>
                <a:defRPr/>
              </a:pPr>
              <a:t>‹Nr.›</a:t>
            </a:fld>
            <a:endParaRPr lang="de-AT"/>
          </a:p>
        </p:txBody>
      </p:sp>
    </p:spTree>
    <p:extLst>
      <p:ext uri="{BB962C8B-B14F-4D97-AF65-F5344CB8AC3E}">
        <p14:creationId xmlns:p14="http://schemas.microsoft.com/office/powerpoint/2010/main" val="28586406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www.bbrz.at/cps/rde/xchg/bbrz_gruppe/hs.xsl/unternehmen__512.htm" TargetMode="External"/><Relationship Id="rId3" Type="http://schemas.openxmlformats.org/officeDocument/2006/relationships/hyperlink" Target="http://www.bbrz.at/cps/rde/xchg/bbrz_gruppe/hs.xsl/unternehmen__306.htm" TargetMode="External"/><Relationship Id="rId7" Type="http://schemas.openxmlformats.org/officeDocument/2006/relationships/hyperlink" Target="http://www.bbrz.at/cps/rde/xchg/bbrz_gruppe/hs.xsl/unternehmen__323.htm"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www.bbrz.at/cps/rde/xchg/bbrz_gruppe/hs.xsl/unternehmen__307.htm" TargetMode="External"/><Relationship Id="rId11" Type="http://schemas.openxmlformats.org/officeDocument/2006/relationships/hyperlink" Target="http://www.bbrz.at/cps/rde/xchg/bbrz_gruppe/hs.xsl/unternehmen__533.htm" TargetMode="External"/><Relationship Id="rId5" Type="http://schemas.openxmlformats.org/officeDocument/2006/relationships/hyperlink" Target="http://www.bbrz.at/cps/rde/xchg/bbrz_gruppe/hs.xsl/unternehmen__1779.htm" TargetMode="External"/><Relationship Id="rId10" Type="http://schemas.openxmlformats.org/officeDocument/2006/relationships/hyperlink" Target="http://www.bbrz.at/cps/rde/xchg/bbrz_gruppe/hs.xsl/unternehmen__520.htm" TargetMode="External"/><Relationship Id="rId4" Type="http://schemas.openxmlformats.org/officeDocument/2006/relationships/hyperlink" Target="http://www.bbrz.at/cps/rde/xchg/bbrz_gruppe/hs.xsl/unternehmen__73.htm" TargetMode="External"/><Relationship Id="rId9" Type="http://schemas.openxmlformats.org/officeDocument/2006/relationships/hyperlink" Target="http://www.bbrz.at/cps/rde/xchg/bbrz_gruppe/hs.xsl/unternehmen__516.ht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a:t>
            </a:fld>
            <a:endParaRPr lang="de-AT"/>
          </a:p>
        </p:txBody>
      </p:sp>
    </p:spTree>
    <p:extLst>
      <p:ext uri="{BB962C8B-B14F-4D97-AF65-F5344CB8AC3E}">
        <p14:creationId xmlns:p14="http://schemas.microsoft.com/office/powerpoint/2010/main" val="1416523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sz="1200" dirty="0" smtClean="0"/>
              <a:t>BBRZ GROUP </a:t>
            </a:r>
            <a:r>
              <a:rPr lang="de-DE" altLang="de-DE" sz="1200" dirty="0" err="1" smtClean="0"/>
              <a:t>is</a:t>
            </a:r>
            <a:r>
              <a:rPr lang="de-DE" altLang="de-DE" sz="1200" dirty="0" smtClean="0"/>
              <a:t> </a:t>
            </a:r>
            <a:r>
              <a:rPr lang="de-DE" altLang="de-DE" sz="1200" dirty="0" err="1" smtClean="0"/>
              <a:t>the</a:t>
            </a:r>
            <a:r>
              <a:rPr lang="de-DE" altLang="de-DE" sz="1200" dirty="0" smtClean="0"/>
              <a:t> </a:t>
            </a:r>
            <a:r>
              <a:rPr lang="de-DE" altLang="de-DE" sz="1200" dirty="0" err="1" smtClean="0"/>
              <a:t>largest</a:t>
            </a:r>
            <a:r>
              <a:rPr lang="de-DE" altLang="de-DE" sz="1200" dirty="0" smtClean="0"/>
              <a:t> </a:t>
            </a:r>
            <a:r>
              <a:rPr lang="de-DE" altLang="de-DE" sz="1200" dirty="0" err="1" smtClean="0"/>
              <a:t>provider</a:t>
            </a:r>
            <a:r>
              <a:rPr lang="de-DE" altLang="de-DE" sz="1200" dirty="0" smtClean="0"/>
              <a:t> </a:t>
            </a:r>
            <a:r>
              <a:rPr lang="de-DE" altLang="de-DE" sz="1200" dirty="0" err="1" smtClean="0"/>
              <a:t>of</a:t>
            </a:r>
            <a:r>
              <a:rPr lang="de-DE" altLang="de-DE" sz="1200" dirty="0" smtClean="0"/>
              <a:t> </a:t>
            </a:r>
            <a:r>
              <a:rPr lang="de-DE" altLang="de-DE" sz="1200" dirty="0" err="1" smtClean="0"/>
              <a:t>educational</a:t>
            </a:r>
            <a:r>
              <a:rPr lang="de-DE" altLang="de-DE" sz="1200" dirty="0" smtClean="0"/>
              <a:t> </a:t>
            </a:r>
            <a:r>
              <a:rPr lang="de-DE" altLang="de-DE" sz="1200" dirty="0" err="1" smtClean="0"/>
              <a:t>and</a:t>
            </a:r>
            <a:r>
              <a:rPr lang="de-DE" altLang="de-DE" sz="1200" dirty="0" smtClean="0"/>
              <a:t> </a:t>
            </a:r>
            <a:r>
              <a:rPr lang="de-DE" altLang="de-DE" sz="1200" dirty="0" err="1" smtClean="0"/>
              <a:t>social</a:t>
            </a:r>
            <a:r>
              <a:rPr lang="de-DE" altLang="de-DE" sz="1200" dirty="0" smtClean="0"/>
              <a:t> </a:t>
            </a:r>
            <a:r>
              <a:rPr lang="de-DE" altLang="de-DE" sz="1200" dirty="0" err="1" smtClean="0"/>
              <a:t>services</a:t>
            </a:r>
            <a:r>
              <a:rPr lang="de-DE" altLang="de-DE" sz="1200" dirty="0" smtClean="0"/>
              <a:t> in Austria </a:t>
            </a:r>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2</a:t>
            </a:fld>
            <a:endParaRPr lang="de-AT"/>
          </a:p>
        </p:txBody>
      </p:sp>
    </p:spTree>
    <p:extLst>
      <p:ext uri="{BB962C8B-B14F-4D97-AF65-F5344CB8AC3E}">
        <p14:creationId xmlns:p14="http://schemas.microsoft.com/office/powerpoint/2010/main" val="1397694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3</a:t>
            </a:fld>
            <a:endParaRPr lang="de-AT"/>
          </a:p>
        </p:txBody>
      </p:sp>
    </p:spTree>
    <p:extLst>
      <p:ext uri="{BB962C8B-B14F-4D97-AF65-F5344CB8AC3E}">
        <p14:creationId xmlns:p14="http://schemas.microsoft.com/office/powerpoint/2010/main" val="2560220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sz="1200" dirty="0" err="1" smtClean="0"/>
              <a:t>It</a:t>
            </a:r>
            <a:r>
              <a:rPr lang="de-DE" altLang="de-DE" sz="1200" dirty="0" smtClean="0"/>
              <a:t> </a:t>
            </a:r>
            <a:r>
              <a:rPr lang="de-DE" altLang="de-DE" sz="1200" dirty="0" err="1" smtClean="0"/>
              <a:t>is</a:t>
            </a:r>
            <a:r>
              <a:rPr lang="de-DE" altLang="de-DE" sz="1200" dirty="0" smtClean="0"/>
              <a:t> </a:t>
            </a:r>
            <a:r>
              <a:rPr lang="de-DE" altLang="de-DE" sz="1200" dirty="0" err="1" smtClean="0"/>
              <a:t>the</a:t>
            </a:r>
            <a:r>
              <a:rPr lang="de-DE" altLang="de-DE" sz="1200" dirty="0" smtClean="0"/>
              <a:t> BBRZ </a:t>
            </a:r>
            <a:r>
              <a:rPr lang="de-DE" altLang="de-DE" sz="1200" dirty="0" err="1" smtClean="0"/>
              <a:t>GROUP`s</a:t>
            </a:r>
            <a:r>
              <a:rPr lang="de-DE" altLang="de-DE" sz="1200" dirty="0" smtClean="0"/>
              <a:t> </a:t>
            </a:r>
            <a:r>
              <a:rPr lang="de-DE" altLang="de-DE" sz="1200" dirty="0" err="1" smtClean="0"/>
              <a:t>mission</a:t>
            </a:r>
            <a:r>
              <a:rPr lang="de-DE" altLang="de-DE" sz="1200" dirty="0" smtClean="0"/>
              <a:t> </a:t>
            </a:r>
            <a:r>
              <a:rPr lang="de-DE" altLang="de-DE" sz="1200" dirty="0" err="1" smtClean="0"/>
              <a:t>and</a:t>
            </a:r>
            <a:r>
              <a:rPr lang="de-DE" altLang="de-DE" sz="1200" dirty="0" smtClean="0"/>
              <a:t> </a:t>
            </a:r>
            <a:r>
              <a:rPr lang="de-DE" altLang="de-DE" sz="1200" dirty="0" err="1" smtClean="0"/>
              <a:t>claim</a:t>
            </a:r>
            <a:r>
              <a:rPr lang="de-DE" altLang="de-DE" sz="1200" dirty="0" smtClean="0"/>
              <a:t> </a:t>
            </a:r>
            <a:r>
              <a:rPr lang="de-DE" altLang="de-DE" sz="1200" dirty="0" err="1" smtClean="0"/>
              <a:t>to</a:t>
            </a:r>
            <a:r>
              <a:rPr lang="de-DE" altLang="de-DE" sz="1200" dirty="0" smtClean="0"/>
              <a:t> </a:t>
            </a:r>
            <a:r>
              <a:rPr lang="de-DE" altLang="de-DE" sz="1200" dirty="0" err="1" smtClean="0"/>
              <a:t>provide</a:t>
            </a:r>
            <a:r>
              <a:rPr lang="de-DE" altLang="de-DE" sz="1200" dirty="0" smtClean="0"/>
              <a:t> </a:t>
            </a:r>
            <a:r>
              <a:rPr lang="de-DE" altLang="de-DE" sz="1200" dirty="0" err="1" smtClean="0"/>
              <a:t>assistance</a:t>
            </a:r>
            <a:r>
              <a:rPr lang="de-DE" altLang="de-DE" sz="1200" dirty="0" smtClean="0"/>
              <a:t>, </a:t>
            </a:r>
            <a:r>
              <a:rPr lang="de-DE" altLang="de-DE" sz="1200" dirty="0" err="1" smtClean="0"/>
              <a:t>support</a:t>
            </a:r>
            <a:r>
              <a:rPr lang="de-DE" altLang="de-DE" sz="1200" dirty="0" smtClean="0"/>
              <a:t> </a:t>
            </a:r>
            <a:r>
              <a:rPr lang="de-DE" altLang="de-DE" sz="1200" dirty="0" err="1" smtClean="0"/>
              <a:t>and</a:t>
            </a:r>
            <a:r>
              <a:rPr lang="de-DE" altLang="de-DE" sz="1200" dirty="0" smtClean="0"/>
              <a:t> </a:t>
            </a:r>
            <a:r>
              <a:rPr lang="de-DE" altLang="de-DE" sz="1200" dirty="0" err="1" smtClean="0"/>
              <a:t>encouragement</a:t>
            </a:r>
            <a:r>
              <a:rPr lang="de-DE" altLang="de-DE" sz="1200" dirty="0" smtClean="0"/>
              <a:t> </a:t>
            </a:r>
            <a:r>
              <a:rPr lang="de-DE" altLang="de-DE" sz="1200" dirty="0" err="1" smtClean="0"/>
              <a:t>to</a:t>
            </a:r>
            <a:r>
              <a:rPr lang="de-DE" altLang="de-DE" sz="1200" dirty="0" smtClean="0"/>
              <a:t> a </a:t>
            </a:r>
            <a:r>
              <a:rPr lang="de-DE" altLang="de-DE" sz="1200" dirty="0" err="1" smtClean="0"/>
              <a:t>maximum</a:t>
            </a:r>
            <a:r>
              <a:rPr lang="de-DE" altLang="de-DE" sz="1200" dirty="0" smtClean="0"/>
              <a:t> </a:t>
            </a:r>
            <a:r>
              <a:rPr lang="de-DE" altLang="de-DE" sz="1200" dirty="0" err="1" smtClean="0"/>
              <a:t>number</a:t>
            </a:r>
            <a:r>
              <a:rPr lang="de-DE" altLang="de-DE" sz="1200" dirty="0" smtClean="0"/>
              <a:t> </a:t>
            </a:r>
            <a:r>
              <a:rPr lang="de-DE" altLang="de-DE" sz="1200" dirty="0" err="1" smtClean="0"/>
              <a:t>of</a:t>
            </a:r>
            <a:r>
              <a:rPr lang="de-DE" altLang="de-DE" sz="1200" dirty="0" smtClean="0"/>
              <a:t> </a:t>
            </a:r>
            <a:r>
              <a:rPr lang="de-DE" altLang="de-DE" sz="1200" dirty="0" err="1" smtClean="0"/>
              <a:t>people</a:t>
            </a:r>
            <a:r>
              <a:rPr lang="de-DE" altLang="de-DE" sz="1200" dirty="0" smtClean="0"/>
              <a:t> </a:t>
            </a:r>
            <a:r>
              <a:rPr lang="de-DE" altLang="de-DE" sz="1200" dirty="0" err="1" smtClean="0"/>
              <a:t>of</a:t>
            </a:r>
            <a:r>
              <a:rPr lang="de-DE" altLang="de-DE" sz="1200" dirty="0" smtClean="0"/>
              <a:t> </a:t>
            </a:r>
            <a:r>
              <a:rPr lang="de-DE" altLang="de-DE" sz="1200" dirty="0" err="1" smtClean="0"/>
              <a:t>working</a:t>
            </a:r>
            <a:r>
              <a:rPr lang="de-DE" altLang="de-DE" sz="1200" dirty="0" smtClean="0"/>
              <a:t> </a:t>
            </a:r>
            <a:r>
              <a:rPr lang="de-DE" altLang="de-DE" sz="1200" dirty="0" err="1" smtClean="0"/>
              <a:t>age</a:t>
            </a:r>
            <a:r>
              <a:rPr lang="de-DE" altLang="de-DE" sz="1200" dirty="0" smtClean="0"/>
              <a:t> </a:t>
            </a:r>
            <a:r>
              <a:rPr lang="de-DE" altLang="de-DE" sz="1200" dirty="0" err="1" smtClean="0"/>
              <a:t>as</a:t>
            </a:r>
            <a:r>
              <a:rPr lang="de-DE" altLang="de-DE" sz="1200" dirty="0" smtClean="0"/>
              <a:t> </a:t>
            </a:r>
            <a:r>
              <a:rPr lang="de-DE" altLang="de-DE" sz="1200" dirty="0" err="1" smtClean="0"/>
              <a:t>they</a:t>
            </a:r>
            <a:r>
              <a:rPr lang="de-DE" altLang="de-DE" sz="1200" dirty="0" smtClean="0"/>
              <a:t> </a:t>
            </a:r>
            <a:r>
              <a:rPr lang="de-DE" altLang="de-DE" sz="1200" dirty="0" err="1" smtClean="0"/>
              <a:t>develop</a:t>
            </a:r>
            <a:r>
              <a:rPr lang="de-DE" altLang="de-DE" sz="1200" dirty="0" smtClean="0"/>
              <a:t> </a:t>
            </a:r>
            <a:r>
              <a:rPr lang="de-DE" altLang="de-DE" sz="1200" dirty="0" err="1" smtClean="0"/>
              <a:t>and</a:t>
            </a:r>
            <a:r>
              <a:rPr lang="de-DE" altLang="de-DE" sz="1200" dirty="0" smtClean="0"/>
              <a:t> </a:t>
            </a:r>
            <a:r>
              <a:rPr lang="de-DE" altLang="de-DE" sz="1200" dirty="0" err="1" smtClean="0"/>
              <a:t>utilise</a:t>
            </a:r>
            <a:r>
              <a:rPr lang="de-DE" altLang="de-DE" sz="1200" dirty="0" smtClean="0"/>
              <a:t> all </a:t>
            </a:r>
            <a:r>
              <a:rPr lang="de-DE" altLang="de-DE" sz="1200" dirty="0" err="1" smtClean="0"/>
              <a:t>occupational</a:t>
            </a:r>
            <a:r>
              <a:rPr lang="de-DE" altLang="de-DE" sz="1200" dirty="0" smtClean="0"/>
              <a:t> </a:t>
            </a:r>
            <a:r>
              <a:rPr lang="de-DE" altLang="de-DE" sz="1200" dirty="0" err="1" smtClean="0"/>
              <a:t>and</a:t>
            </a:r>
            <a:r>
              <a:rPr lang="de-DE" altLang="de-DE" sz="1200" dirty="0" smtClean="0"/>
              <a:t> </a:t>
            </a:r>
            <a:r>
              <a:rPr lang="de-DE" altLang="de-DE" sz="1200" dirty="0" err="1" smtClean="0"/>
              <a:t>social</a:t>
            </a:r>
            <a:r>
              <a:rPr lang="de-DE" altLang="de-DE" sz="1200" dirty="0" smtClean="0"/>
              <a:t> </a:t>
            </a:r>
            <a:r>
              <a:rPr lang="de-DE" altLang="de-DE" sz="1200" dirty="0" err="1" smtClean="0"/>
              <a:t>opportunities</a:t>
            </a:r>
            <a:r>
              <a:rPr lang="de-DE" altLang="de-DE" sz="1200" dirty="0" smtClean="0"/>
              <a:t> at </a:t>
            </a:r>
            <a:r>
              <a:rPr lang="de-DE" altLang="de-DE" sz="1200" dirty="0" err="1" smtClean="0"/>
              <a:t>their</a:t>
            </a:r>
            <a:r>
              <a:rPr lang="de-DE" altLang="de-DE" sz="1200" dirty="0" smtClean="0"/>
              <a:t> </a:t>
            </a:r>
            <a:r>
              <a:rPr lang="de-DE" altLang="de-DE" sz="1200" dirty="0" err="1" smtClean="0"/>
              <a:t>disposal</a:t>
            </a:r>
            <a:r>
              <a:rPr lang="de-DE" altLang="de-DE" sz="1200" dirty="0" smtClean="0"/>
              <a:t>. </a:t>
            </a:r>
          </a:p>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4</a:t>
            </a:fld>
            <a:endParaRPr lang="de-AT"/>
          </a:p>
        </p:txBody>
      </p:sp>
    </p:spTree>
    <p:extLst>
      <p:ext uri="{BB962C8B-B14F-4D97-AF65-F5344CB8AC3E}">
        <p14:creationId xmlns:p14="http://schemas.microsoft.com/office/powerpoint/2010/main" val="135479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5</a:t>
            </a:fld>
            <a:endParaRPr lang="de-AT"/>
          </a:p>
        </p:txBody>
      </p:sp>
    </p:spTree>
    <p:extLst>
      <p:ext uri="{BB962C8B-B14F-4D97-AF65-F5344CB8AC3E}">
        <p14:creationId xmlns:p14="http://schemas.microsoft.com/office/powerpoint/2010/main" val="1159186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sz="1200" dirty="0" err="1" smtClean="0"/>
              <a:t>We</a:t>
            </a:r>
            <a:r>
              <a:rPr lang="de-DE" altLang="de-DE" sz="1200" dirty="0" smtClean="0"/>
              <a:t> </a:t>
            </a:r>
            <a:r>
              <a:rPr lang="de-DE" altLang="de-DE" sz="1200" dirty="0" err="1" smtClean="0"/>
              <a:t>fulfil</a:t>
            </a:r>
            <a:r>
              <a:rPr lang="de-DE" altLang="de-DE" sz="1200" dirty="0" smtClean="0"/>
              <a:t> </a:t>
            </a:r>
            <a:r>
              <a:rPr lang="de-DE" altLang="de-DE" sz="1200" dirty="0" err="1" smtClean="0"/>
              <a:t>our</a:t>
            </a:r>
            <a:r>
              <a:rPr lang="de-DE" altLang="de-DE" sz="1200" dirty="0" smtClean="0"/>
              <a:t> </a:t>
            </a:r>
            <a:r>
              <a:rPr lang="de-DE" altLang="de-DE" sz="1200" dirty="0" err="1" smtClean="0"/>
              <a:t>mission</a:t>
            </a:r>
            <a:r>
              <a:rPr lang="de-DE" altLang="de-DE" sz="1200" dirty="0" smtClean="0"/>
              <a:t> </a:t>
            </a:r>
            <a:r>
              <a:rPr lang="de-DE" altLang="de-DE" sz="1200" dirty="0" err="1" smtClean="0"/>
              <a:t>by</a:t>
            </a:r>
            <a:r>
              <a:rPr lang="de-DE" altLang="de-DE" sz="1200" dirty="0" smtClean="0"/>
              <a:t> </a:t>
            </a:r>
            <a:r>
              <a:rPr lang="de-DE" altLang="de-DE" sz="1200" dirty="0" err="1" smtClean="0"/>
              <a:t>implementing</a:t>
            </a:r>
            <a:r>
              <a:rPr lang="de-DE" altLang="de-DE" sz="1200" dirty="0" smtClean="0"/>
              <a:t> </a:t>
            </a:r>
            <a:r>
              <a:rPr lang="de-DE" altLang="de-DE" sz="1200" dirty="0" err="1" smtClean="0"/>
              <a:t>three</a:t>
            </a:r>
            <a:r>
              <a:rPr lang="de-DE" altLang="de-DE" sz="1200" dirty="0" smtClean="0"/>
              <a:t> </a:t>
            </a:r>
            <a:r>
              <a:rPr lang="de-DE" altLang="de-DE" sz="1200" dirty="0" err="1" smtClean="0"/>
              <a:t>clear-cut</a:t>
            </a:r>
            <a:r>
              <a:rPr lang="de-DE" altLang="de-DE" sz="1200" dirty="0" smtClean="0"/>
              <a:t>, </a:t>
            </a:r>
            <a:r>
              <a:rPr lang="de-DE" altLang="de-DE" sz="1200" dirty="0" err="1" smtClean="0"/>
              <a:t>yet</a:t>
            </a:r>
            <a:r>
              <a:rPr lang="de-DE" altLang="de-DE" sz="1200" dirty="0" smtClean="0"/>
              <a:t> integral </a:t>
            </a:r>
            <a:r>
              <a:rPr lang="de-DE" altLang="de-DE" sz="1200" dirty="0" err="1" smtClean="0"/>
              <a:t>strategic</a:t>
            </a:r>
            <a:r>
              <a:rPr lang="de-DE" altLang="de-DE" sz="1200" dirty="0" smtClean="0"/>
              <a:t> </a:t>
            </a:r>
            <a:r>
              <a:rPr lang="de-DE" altLang="de-DE" sz="1200" dirty="0" err="1" smtClean="0"/>
              <a:t>lines</a:t>
            </a:r>
            <a:r>
              <a:rPr lang="de-DE" altLang="de-DE" sz="1200" dirty="0" smtClean="0"/>
              <a:t> </a:t>
            </a:r>
            <a:r>
              <a:rPr lang="de-DE" altLang="de-DE" sz="1200" dirty="0" err="1" smtClean="0"/>
              <a:t>of</a:t>
            </a:r>
            <a:r>
              <a:rPr lang="de-DE" altLang="de-DE" sz="1200" dirty="0" smtClean="0"/>
              <a:t> </a:t>
            </a:r>
            <a:r>
              <a:rPr lang="de-DE" altLang="de-DE" sz="1200" dirty="0" err="1" smtClean="0"/>
              <a:t>business</a:t>
            </a:r>
            <a:r>
              <a:rPr lang="de-DE" altLang="de-DE" sz="1200" dirty="0" smtClean="0"/>
              <a:t>: </a:t>
            </a:r>
          </a:p>
          <a:p>
            <a:endParaRPr lang="de-AT" altLang="de-DE" sz="1200" dirty="0" smtClean="0"/>
          </a:p>
          <a:p>
            <a:r>
              <a:rPr lang="de-DE" altLang="de-DE" sz="1200" dirty="0" err="1" smtClean="0"/>
              <a:t>Our</a:t>
            </a:r>
            <a:r>
              <a:rPr lang="de-DE" altLang="de-DE" sz="1200" dirty="0" smtClean="0"/>
              <a:t> </a:t>
            </a:r>
            <a:r>
              <a:rPr lang="de-DE" altLang="de-DE" sz="1200" dirty="0" err="1" smtClean="0"/>
              <a:t>companies</a:t>
            </a:r>
            <a:r>
              <a:rPr lang="de-DE" altLang="de-DE" sz="1200" dirty="0" smtClean="0"/>
              <a:t> in </a:t>
            </a:r>
            <a:r>
              <a:rPr lang="de-DE" altLang="de-DE" sz="1200" dirty="0" err="1" smtClean="0"/>
              <a:t>the</a:t>
            </a:r>
            <a:r>
              <a:rPr lang="de-DE" altLang="de-DE" sz="1200" dirty="0" smtClean="0"/>
              <a:t> </a:t>
            </a:r>
            <a:r>
              <a:rPr lang="de-DE" altLang="de-DE" sz="1200" dirty="0" err="1" smtClean="0"/>
              <a:t>Vocational</a:t>
            </a:r>
            <a:r>
              <a:rPr lang="de-DE" altLang="de-DE" sz="1200" dirty="0" smtClean="0"/>
              <a:t> Education </a:t>
            </a:r>
            <a:r>
              <a:rPr lang="de-DE" altLang="de-DE" sz="1200" dirty="0" err="1" smtClean="0"/>
              <a:t>line</a:t>
            </a:r>
            <a:endParaRPr lang="de-DE" altLang="de-DE" sz="1200" dirty="0" smtClean="0"/>
          </a:p>
          <a:p>
            <a:r>
              <a:rPr lang="de-DE" altLang="de-DE" sz="1200" dirty="0" smtClean="0">
                <a:hlinkClick r:id="rId3"/>
              </a:rPr>
              <a:t>ABZ Braunau</a:t>
            </a:r>
            <a:endParaRPr lang="de-DE" altLang="de-DE" sz="1200" dirty="0" smtClean="0"/>
          </a:p>
          <a:p>
            <a:r>
              <a:rPr lang="de-DE" altLang="de-DE" sz="1200" dirty="0" smtClean="0">
                <a:hlinkClick r:id="rId4"/>
              </a:rPr>
              <a:t>BFI OÖ</a:t>
            </a:r>
            <a:endParaRPr lang="de-DE" altLang="de-DE" sz="1200" dirty="0" smtClean="0"/>
          </a:p>
          <a:p>
            <a:r>
              <a:rPr lang="de-DE" altLang="de-DE" sz="1200" dirty="0" smtClean="0">
                <a:hlinkClick r:id="rId5"/>
              </a:rPr>
              <a:t>SOB – Steyr School </a:t>
            </a:r>
            <a:r>
              <a:rPr lang="de-DE" altLang="de-DE" sz="1200" dirty="0" err="1" smtClean="0">
                <a:hlinkClick r:id="rId5"/>
              </a:rPr>
              <a:t>of</a:t>
            </a:r>
            <a:r>
              <a:rPr lang="de-DE" altLang="de-DE" sz="1200" dirty="0" smtClean="0">
                <a:hlinkClick r:id="rId5"/>
              </a:rPr>
              <a:t> </a:t>
            </a:r>
            <a:r>
              <a:rPr lang="de-DE" altLang="de-DE" sz="1200" dirty="0" err="1" smtClean="0">
                <a:hlinkClick r:id="rId5"/>
              </a:rPr>
              <a:t>Social</a:t>
            </a:r>
            <a:r>
              <a:rPr lang="de-DE" altLang="de-DE" sz="1200" dirty="0" smtClean="0">
                <a:hlinkClick r:id="rId5"/>
              </a:rPr>
              <a:t> Care </a:t>
            </a:r>
            <a:endParaRPr lang="de-DE" altLang="de-DE" sz="1200" dirty="0" smtClean="0"/>
          </a:p>
          <a:p>
            <a:endParaRPr lang="de-AT" altLang="de-DE" sz="1200" dirty="0" smtClean="0"/>
          </a:p>
          <a:p>
            <a:r>
              <a:rPr lang="de-DE" altLang="de-DE" sz="1200" dirty="0" err="1" smtClean="0"/>
              <a:t>Our</a:t>
            </a:r>
            <a:r>
              <a:rPr lang="de-DE" altLang="de-DE" sz="1200" dirty="0" smtClean="0"/>
              <a:t> </a:t>
            </a:r>
            <a:r>
              <a:rPr lang="de-DE" altLang="de-DE" sz="1200" dirty="0" err="1" smtClean="0"/>
              <a:t>Vocational</a:t>
            </a:r>
            <a:r>
              <a:rPr lang="de-DE" altLang="de-DE" sz="1200" dirty="0" smtClean="0"/>
              <a:t> Rehabilitation </a:t>
            </a:r>
            <a:r>
              <a:rPr lang="de-DE" altLang="de-DE" sz="1200" dirty="0" err="1" smtClean="0"/>
              <a:t>line</a:t>
            </a:r>
            <a:r>
              <a:rPr lang="de-DE" altLang="de-DE" sz="1200" dirty="0" smtClean="0"/>
              <a:t> </a:t>
            </a:r>
            <a:r>
              <a:rPr lang="de-DE" altLang="de-DE" sz="1200" dirty="0" err="1" smtClean="0"/>
              <a:t>encompasses</a:t>
            </a:r>
            <a:r>
              <a:rPr lang="de-DE" altLang="de-DE" sz="1200" dirty="0" smtClean="0"/>
              <a:t> </a:t>
            </a:r>
            <a:r>
              <a:rPr lang="de-DE" altLang="de-DE" sz="1200" dirty="0" err="1" smtClean="0"/>
              <a:t>the</a:t>
            </a:r>
            <a:r>
              <a:rPr lang="de-DE" altLang="de-DE" sz="1200" dirty="0" smtClean="0"/>
              <a:t> </a:t>
            </a:r>
            <a:r>
              <a:rPr lang="de-DE" altLang="de-DE" sz="1200" dirty="0" err="1" smtClean="0"/>
              <a:t>following</a:t>
            </a:r>
            <a:r>
              <a:rPr lang="de-DE" altLang="de-DE" sz="1200" dirty="0" smtClean="0"/>
              <a:t> </a:t>
            </a:r>
            <a:r>
              <a:rPr lang="de-DE" altLang="de-DE" sz="1200" dirty="0" err="1" smtClean="0"/>
              <a:t>companies</a:t>
            </a:r>
            <a:r>
              <a:rPr lang="de-DE" altLang="de-DE" sz="1200" dirty="0" smtClean="0"/>
              <a:t>:</a:t>
            </a:r>
          </a:p>
          <a:p>
            <a:r>
              <a:rPr lang="de-DE" altLang="de-DE" sz="1200" dirty="0" smtClean="0">
                <a:hlinkClick r:id="rId6"/>
              </a:rPr>
              <a:t>BBRZ Reha GmbH</a:t>
            </a:r>
            <a:endParaRPr lang="de-DE" altLang="de-DE" sz="1200" dirty="0" smtClean="0"/>
          </a:p>
          <a:p>
            <a:r>
              <a:rPr lang="de-DE" altLang="de-DE" sz="1200" dirty="0" smtClean="0">
                <a:hlinkClick r:id="rId7"/>
              </a:rPr>
              <a:t>BBRZ Österreich</a:t>
            </a:r>
            <a:endParaRPr lang="de-DE" altLang="de-DE" sz="1200" dirty="0" smtClean="0"/>
          </a:p>
          <a:p>
            <a:r>
              <a:rPr lang="de-DE" altLang="de-DE" sz="1200" dirty="0" smtClean="0">
                <a:hlinkClick r:id="rId8"/>
              </a:rPr>
              <a:t>BBRZ </a:t>
            </a:r>
            <a:r>
              <a:rPr lang="de-DE" altLang="de-DE" sz="1200" dirty="0" err="1" smtClean="0">
                <a:hlinkClick r:id="rId8"/>
              </a:rPr>
              <a:t>Med</a:t>
            </a:r>
            <a:endParaRPr lang="de-DE" altLang="de-DE" sz="1200" dirty="0" smtClean="0"/>
          </a:p>
          <a:p>
            <a:r>
              <a:rPr lang="de-DE" altLang="de-DE" sz="1200" dirty="0" smtClean="0">
                <a:hlinkClick r:id="rId9"/>
              </a:rPr>
              <a:t>Jugend am Werk GmbH</a:t>
            </a:r>
            <a:endParaRPr lang="de-DE" altLang="de-DE" sz="1200" dirty="0" smtClean="0"/>
          </a:p>
          <a:p>
            <a:endParaRPr lang="de-AT" altLang="de-DE" sz="1200" dirty="0" smtClean="0"/>
          </a:p>
          <a:p>
            <a:r>
              <a:rPr lang="de-DE" altLang="de-DE" sz="1200" dirty="0" err="1" smtClean="0"/>
              <a:t>Our</a:t>
            </a:r>
            <a:r>
              <a:rPr lang="de-DE" altLang="de-DE" sz="1200" dirty="0" smtClean="0"/>
              <a:t> </a:t>
            </a:r>
            <a:r>
              <a:rPr lang="de-DE" altLang="de-DE" sz="1200" dirty="0" err="1" smtClean="0"/>
              <a:t>companies</a:t>
            </a:r>
            <a:r>
              <a:rPr lang="de-DE" altLang="de-DE" sz="1200" dirty="0" smtClean="0"/>
              <a:t> in </a:t>
            </a:r>
            <a:r>
              <a:rPr lang="de-DE" altLang="de-DE" sz="1200" dirty="0" err="1" smtClean="0"/>
              <a:t>the</a:t>
            </a:r>
            <a:r>
              <a:rPr lang="de-DE" altLang="de-DE" sz="1200" dirty="0" smtClean="0"/>
              <a:t> Work </a:t>
            </a:r>
            <a:r>
              <a:rPr lang="de-DE" altLang="de-DE" sz="1200" dirty="0" err="1" smtClean="0"/>
              <a:t>and</a:t>
            </a:r>
            <a:r>
              <a:rPr lang="de-DE" altLang="de-DE" sz="1200" dirty="0" smtClean="0"/>
              <a:t> Placement </a:t>
            </a:r>
            <a:r>
              <a:rPr lang="de-DE" altLang="de-DE" sz="1200" dirty="0" err="1" smtClean="0"/>
              <a:t>line</a:t>
            </a:r>
            <a:r>
              <a:rPr lang="de-DE" altLang="de-DE" sz="1200" dirty="0" smtClean="0"/>
              <a:t>:</a:t>
            </a:r>
          </a:p>
          <a:p>
            <a:r>
              <a:rPr lang="de-DE" altLang="de-DE" sz="1200" dirty="0" smtClean="0">
                <a:hlinkClick r:id="rId10"/>
              </a:rPr>
              <a:t>FAB</a:t>
            </a:r>
            <a:endParaRPr lang="de-DE" altLang="de-DE" sz="1200" dirty="0" smtClean="0"/>
          </a:p>
          <a:p>
            <a:r>
              <a:rPr lang="de-DE" altLang="de-DE" sz="1200" dirty="0" err="1" smtClean="0">
                <a:hlinkClick r:id="rId11"/>
              </a:rPr>
              <a:t>TEAMwork</a:t>
            </a:r>
            <a:endParaRPr lang="de-DE" altLang="de-DE" sz="1200" dirty="0" smtClean="0"/>
          </a:p>
          <a:p>
            <a:endParaRPr lang="de-AT" dirty="0" smtClean="0"/>
          </a:p>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6</a:t>
            </a:fld>
            <a:endParaRPr lang="de-AT"/>
          </a:p>
        </p:txBody>
      </p:sp>
    </p:spTree>
    <p:extLst>
      <p:ext uri="{BB962C8B-B14F-4D97-AF65-F5344CB8AC3E}">
        <p14:creationId xmlns:p14="http://schemas.microsoft.com/office/powerpoint/2010/main" val="3170313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AT" dirty="0" err="1" smtClean="0"/>
              <a:t>Structurally</a:t>
            </a:r>
            <a:r>
              <a:rPr lang="de-AT" dirty="0" smtClean="0"/>
              <a:t> </a:t>
            </a:r>
            <a:r>
              <a:rPr lang="de-AT" dirty="0" err="1" smtClean="0"/>
              <a:t>divided</a:t>
            </a:r>
            <a:r>
              <a:rPr lang="de-AT" dirty="0" smtClean="0"/>
              <a:t> </a:t>
            </a:r>
            <a:r>
              <a:rPr lang="de-AT" dirty="0" err="1" smtClean="0"/>
              <a:t>into</a:t>
            </a:r>
            <a:r>
              <a:rPr lang="de-AT" dirty="0" smtClean="0"/>
              <a:t> </a:t>
            </a:r>
            <a:r>
              <a:rPr lang="de-AT" dirty="0" err="1" smtClean="0"/>
              <a:t>twelve</a:t>
            </a:r>
            <a:r>
              <a:rPr lang="de-AT" dirty="0" smtClean="0"/>
              <a:t> legal </a:t>
            </a:r>
            <a:r>
              <a:rPr lang="de-AT" dirty="0" err="1" smtClean="0"/>
              <a:t>entities</a:t>
            </a:r>
            <a:endParaRPr lang="de-DE" dirty="0" smtClean="0"/>
          </a:p>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7</a:t>
            </a:fld>
            <a:endParaRPr lang="de-AT"/>
          </a:p>
        </p:txBody>
      </p:sp>
    </p:spTree>
    <p:extLst>
      <p:ext uri="{BB962C8B-B14F-4D97-AF65-F5344CB8AC3E}">
        <p14:creationId xmlns:p14="http://schemas.microsoft.com/office/powerpoint/2010/main" val="22691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8</a:t>
            </a:fld>
            <a:endParaRPr lang="de-AT"/>
          </a:p>
        </p:txBody>
      </p:sp>
    </p:spTree>
    <p:extLst>
      <p:ext uri="{BB962C8B-B14F-4D97-AF65-F5344CB8AC3E}">
        <p14:creationId xmlns:p14="http://schemas.microsoft.com/office/powerpoint/2010/main" val="1592432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9</a:t>
            </a:fld>
            <a:endParaRPr lang="de-AT"/>
          </a:p>
        </p:txBody>
      </p:sp>
    </p:spTree>
    <p:extLst>
      <p:ext uri="{BB962C8B-B14F-4D97-AF65-F5344CB8AC3E}">
        <p14:creationId xmlns:p14="http://schemas.microsoft.com/office/powerpoint/2010/main" val="452637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10</a:t>
            </a:fld>
            <a:endParaRPr lang="de-AT"/>
          </a:p>
        </p:txBody>
      </p:sp>
    </p:spTree>
    <p:extLst>
      <p:ext uri="{BB962C8B-B14F-4D97-AF65-F5344CB8AC3E}">
        <p14:creationId xmlns:p14="http://schemas.microsoft.com/office/powerpoint/2010/main" val="3055004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11</a:t>
            </a:fld>
            <a:endParaRPr lang="de-AT"/>
          </a:p>
        </p:txBody>
      </p:sp>
    </p:spTree>
    <p:extLst>
      <p:ext uri="{BB962C8B-B14F-4D97-AF65-F5344CB8AC3E}">
        <p14:creationId xmlns:p14="http://schemas.microsoft.com/office/powerpoint/2010/main" val="795726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eaLnBrk="1" hangingPunct="1"/>
            <a:r>
              <a:rPr lang="de-DE" altLang="de-DE" dirty="0" smtClean="0"/>
              <a:t>International </a:t>
            </a:r>
            <a:r>
              <a:rPr lang="de-DE" altLang="de-DE" dirty="0" err="1" smtClean="0"/>
              <a:t>cooperation</a:t>
            </a:r>
            <a:r>
              <a:rPr lang="de-DE" altLang="de-DE" dirty="0" smtClean="0"/>
              <a:t/>
            </a:r>
            <a:br>
              <a:rPr lang="de-DE" altLang="de-DE" dirty="0" smtClean="0"/>
            </a:br>
            <a:endParaRPr lang="de-DE" altLang="de-DE" dirty="0" smtClean="0"/>
          </a:p>
          <a:p>
            <a:pPr eaLnBrk="1" hangingPunct="1"/>
            <a:r>
              <a:rPr lang="de-DE" altLang="de-DE" dirty="0" smtClean="0"/>
              <a:t>The EU </a:t>
            </a:r>
            <a:r>
              <a:rPr lang="de-DE" altLang="de-DE" dirty="0" err="1" smtClean="0"/>
              <a:t>supports</a:t>
            </a:r>
            <a:r>
              <a:rPr lang="de-DE" altLang="de-DE" dirty="0" smtClean="0"/>
              <a:t> innovative </a:t>
            </a:r>
            <a:r>
              <a:rPr lang="de-DE" altLang="de-DE" dirty="0" err="1" smtClean="0"/>
              <a:t>projects</a:t>
            </a:r>
            <a:r>
              <a:rPr lang="de-DE" altLang="de-DE" dirty="0" smtClean="0"/>
              <a:t>, </a:t>
            </a:r>
            <a:r>
              <a:rPr lang="de-DE" altLang="de-DE" dirty="0" err="1" smtClean="0"/>
              <a:t>exchange</a:t>
            </a:r>
            <a:r>
              <a:rPr lang="de-DE" altLang="de-DE" dirty="0" smtClean="0"/>
              <a:t> </a:t>
            </a:r>
            <a:r>
              <a:rPr lang="de-DE" altLang="de-DE" dirty="0" err="1" smtClean="0"/>
              <a:t>programmes</a:t>
            </a:r>
            <a:r>
              <a:rPr lang="de-DE" altLang="de-DE" dirty="0" smtClean="0"/>
              <a:t> </a:t>
            </a:r>
            <a:r>
              <a:rPr lang="de-DE" altLang="de-DE" dirty="0" err="1" smtClean="0"/>
              <a:t>and</a:t>
            </a:r>
            <a:r>
              <a:rPr lang="de-DE" altLang="de-DE" dirty="0" smtClean="0"/>
              <a:t> </a:t>
            </a:r>
            <a:r>
              <a:rPr lang="de-DE" altLang="de-DE" dirty="0" err="1" smtClean="0"/>
              <a:t>educational</a:t>
            </a:r>
            <a:r>
              <a:rPr lang="de-DE" altLang="de-DE" dirty="0" smtClean="0"/>
              <a:t> </a:t>
            </a:r>
            <a:r>
              <a:rPr lang="de-DE" altLang="de-DE" dirty="0" err="1" smtClean="0"/>
              <a:t>visits</a:t>
            </a:r>
            <a:r>
              <a:rPr lang="de-DE" altLang="de-DE" dirty="0" smtClean="0"/>
              <a:t> </a:t>
            </a:r>
            <a:r>
              <a:rPr lang="de-DE" altLang="de-DE" dirty="0" err="1" smtClean="0"/>
              <a:t>throughout</a:t>
            </a:r>
            <a:r>
              <a:rPr lang="de-DE" altLang="de-DE" dirty="0" smtClean="0"/>
              <a:t> Europe.</a:t>
            </a:r>
            <a:br>
              <a:rPr lang="de-DE" altLang="de-DE" dirty="0" smtClean="0"/>
            </a:br>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12</a:t>
            </a:fld>
            <a:endParaRPr lang="de-AT"/>
          </a:p>
        </p:txBody>
      </p:sp>
    </p:spTree>
    <p:extLst>
      <p:ext uri="{BB962C8B-B14F-4D97-AF65-F5344CB8AC3E}">
        <p14:creationId xmlns:p14="http://schemas.microsoft.com/office/powerpoint/2010/main" val="643333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dirty="0" smtClean="0"/>
              <a:t/>
            </a:r>
            <a:br>
              <a:rPr lang="de-DE" altLang="de-DE" dirty="0" smtClean="0"/>
            </a:br>
            <a:r>
              <a:rPr lang="de-DE" altLang="de-DE" dirty="0" err="1" smtClean="0"/>
              <a:t>Participation</a:t>
            </a:r>
            <a:r>
              <a:rPr lang="de-DE" altLang="de-DE" dirty="0" smtClean="0"/>
              <a:t> in </a:t>
            </a:r>
            <a:r>
              <a:rPr lang="de-DE" altLang="de-DE" dirty="0" err="1" smtClean="0"/>
              <a:t>programmes</a:t>
            </a:r>
            <a:r>
              <a:rPr lang="de-DE" altLang="de-DE" dirty="0" smtClean="0"/>
              <a:t> such </a:t>
            </a:r>
            <a:r>
              <a:rPr lang="de-DE" altLang="de-DE" dirty="0" err="1" smtClean="0"/>
              <a:t>as</a:t>
            </a:r>
            <a:r>
              <a:rPr lang="de-DE" altLang="de-DE" dirty="0" smtClean="0"/>
              <a:t> </a:t>
            </a:r>
            <a:r>
              <a:rPr lang="de-DE" altLang="de-DE" dirty="0" err="1" smtClean="0"/>
              <a:t>the</a:t>
            </a:r>
            <a:r>
              <a:rPr lang="de-DE" altLang="de-DE" dirty="0" smtClean="0"/>
              <a:t> </a:t>
            </a:r>
            <a:r>
              <a:rPr lang="de-DE" altLang="de-DE" dirty="0" err="1" smtClean="0"/>
              <a:t>Lifelong</a:t>
            </a:r>
            <a:r>
              <a:rPr lang="de-DE" altLang="de-DE" dirty="0" smtClean="0"/>
              <a:t> Learning Programme </a:t>
            </a:r>
            <a:r>
              <a:rPr lang="de-DE" altLang="de-DE" dirty="0" err="1" smtClean="0"/>
              <a:t>or</a:t>
            </a:r>
            <a:r>
              <a:rPr lang="de-DE" altLang="de-DE" dirty="0" smtClean="0"/>
              <a:t> ESF Community Initiatives also </a:t>
            </a:r>
            <a:r>
              <a:rPr lang="de-DE" altLang="de-DE" dirty="0" err="1" smtClean="0"/>
              <a:t>involve</a:t>
            </a:r>
            <a:r>
              <a:rPr lang="de-DE" altLang="de-DE" dirty="0" smtClean="0"/>
              <a:t> international </a:t>
            </a:r>
            <a:r>
              <a:rPr lang="de-DE" altLang="de-DE" dirty="0" err="1" smtClean="0"/>
              <a:t>co</a:t>
            </a:r>
            <a:r>
              <a:rPr lang="de-DE" altLang="de-DE" dirty="0" smtClean="0"/>
              <a:t>-operation, </a:t>
            </a:r>
            <a:r>
              <a:rPr lang="de-DE" altLang="de-DE" dirty="0" err="1" smtClean="0"/>
              <a:t>which</a:t>
            </a:r>
            <a:r>
              <a:rPr lang="de-DE" altLang="de-DE" dirty="0" smtClean="0"/>
              <a:t> in turn </a:t>
            </a:r>
            <a:r>
              <a:rPr lang="de-DE" altLang="de-DE" dirty="0" err="1" smtClean="0"/>
              <a:t>provides</a:t>
            </a:r>
            <a:r>
              <a:rPr lang="de-DE" altLang="de-DE" dirty="0" smtClean="0"/>
              <a:t> </a:t>
            </a:r>
            <a:r>
              <a:rPr lang="de-DE" altLang="de-DE" dirty="0" err="1" smtClean="0"/>
              <a:t>new</a:t>
            </a:r>
            <a:r>
              <a:rPr lang="de-DE" altLang="de-DE" dirty="0" smtClean="0"/>
              <a:t> </a:t>
            </a:r>
            <a:r>
              <a:rPr lang="de-DE" altLang="de-DE" dirty="0" err="1" smtClean="0"/>
              <a:t>impulses</a:t>
            </a:r>
            <a:r>
              <a:rPr lang="de-DE" altLang="de-DE" dirty="0" smtClean="0"/>
              <a:t>.</a:t>
            </a:r>
            <a:br>
              <a:rPr lang="de-DE" altLang="de-DE" dirty="0" smtClean="0"/>
            </a:br>
            <a:r>
              <a:rPr lang="de-DE" altLang="de-DE" dirty="0" smtClean="0"/>
              <a:t/>
            </a:r>
            <a:br>
              <a:rPr lang="de-DE" altLang="de-DE" dirty="0" smtClean="0"/>
            </a:br>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13</a:t>
            </a:fld>
            <a:endParaRPr lang="de-AT"/>
          </a:p>
        </p:txBody>
      </p:sp>
    </p:spTree>
    <p:extLst>
      <p:ext uri="{BB962C8B-B14F-4D97-AF65-F5344CB8AC3E}">
        <p14:creationId xmlns:p14="http://schemas.microsoft.com/office/powerpoint/2010/main" val="909811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dirty="0" err="1" smtClean="0"/>
              <a:t>Therefore</a:t>
            </a:r>
            <a:r>
              <a:rPr lang="de-DE" altLang="de-DE" dirty="0" smtClean="0"/>
              <a:t>, </a:t>
            </a:r>
            <a:r>
              <a:rPr lang="de-DE" altLang="de-DE" dirty="0" err="1" smtClean="0"/>
              <a:t>bfi</a:t>
            </a:r>
            <a:r>
              <a:rPr lang="de-DE" altLang="de-DE" dirty="0" smtClean="0"/>
              <a:t> </a:t>
            </a:r>
            <a:r>
              <a:rPr lang="de-DE" altLang="de-DE" dirty="0" err="1" smtClean="0"/>
              <a:t>takes</a:t>
            </a:r>
            <a:r>
              <a:rPr lang="de-DE" altLang="de-DE" dirty="0" smtClean="0"/>
              <a:t> </a:t>
            </a:r>
            <a:r>
              <a:rPr lang="de-DE" altLang="de-DE" dirty="0" err="1" smtClean="0"/>
              <a:t>part</a:t>
            </a:r>
            <a:r>
              <a:rPr lang="de-DE" altLang="de-DE" dirty="0" smtClean="0"/>
              <a:t> in </a:t>
            </a:r>
            <a:r>
              <a:rPr lang="de-DE" altLang="de-DE" dirty="0" err="1" smtClean="0"/>
              <a:t>the</a:t>
            </a:r>
            <a:r>
              <a:rPr lang="de-DE" altLang="de-DE" dirty="0" smtClean="0"/>
              <a:t> </a:t>
            </a:r>
            <a:r>
              <a:rPr lang="de-DE" altLang="de-DE" dirty="0" err="1" smtClean="0"/>
              <a:t>development</a:t>
            </a:r>
            <a:r>
              <a:rPr lang="de-DE" altLang="de-DE" dirty="0" smtClean="0"/>
              <a:t> </a:t>
            </a:r>
            <a:r>
              <a:rPr lang="de-DE" altLang="de-DE" dirty="0" err="1" smtClean="0"/>
              <a:t>and</a:t>
            </a:r>
            <a:r>
              <a:rPr lang="de-DE" altLang="de-DE" dirty="0" smtClean="0"/>
              <a:t> </a:t>
            </a:r>
            <a:r>
              <a:rPr lang="de-DE" altLang="de-DE" dirty="0" err="1" smtClean="0"/>
              <a:t>implementation</a:t>
            </a:r>
            <a:r>
              <a:rPr lang="de-DE" altLang="de-DE" dirty="0" smtClean="0"/>
              <a:t> </a:t>
            </a:r>
            <a:r>
              <a:rPr lang="de-DE" altLang="de-DE" dirty="0" err="1" smtClean="0"/>
              <a:t>of</a:t>
            </a:r>
            <a:r>
              <a:rPr lang="de-DE" altLang="de-DE" dirty="0" smtClean="0"/>
              <a:t> transnational EU </a:t>
            </a:r>
            <a:r>
              <a:rPr lang="de-DE" altLang="de-DE" dirty="0" err="1" smtClean="0"/>
              <a:t>projects</a:t>
            </a:r>
            <a:r>
              <a:rPr lang="de-DE" altLang="de-DE" dirty="0" smtClean="0"/>
              <a:t>, </a:t>
            </a:r>
            <a:r>
              <a:rPr lang="de-DE" altLang="de-DE" dirty="0" err="1" smtClean="0"/>
              <a:t>either</a:t>
            </a:r>
            <a:r>
              <a:rPr lang="de-DE" altLang="de-DE" dirty="0" smtClean="0"/>
              <a:t> </a:t>
            </a:r>
            <a:r>
              <a:rPr lang="de-DE" altLang="de-DE" dirty="0" err="1" smtClean="0"/>
              <a:t>as</a:t>
            </a:r>
            <a:r>
              <a:rPr lang="de-DE" altLang="de-DE" dirty="0" smtClean="0"/>
              <a:t> </a:t>
            </a:r>
            <a:r>
              <a:rPr lang="de-DE" altLang="de-DE" dirty="0" err="1" smtClean="0"/>
              <a:t>the</a:t>
            </a:r>
            <a:r>
              <a:rPr lang="de-DE" altLang="de-DE" dirty="0" smtClean="0"/>
              <a:t> </a:t>
            </a:r>
            <a:r>
              <a:rPr lang="de-DE" altLang="de-DE" dirty="0" err="1" smtClean="0"/>
              <a:t>contractor</a:t>
            </a:r>
            <a:r>
              <a:rPr lang="de-DE" altLang="de-DE" dirty="0" smtClean="0"/>
              <a:t> </a:t>
            </a:r>
            <a:r>
              <a:rPr lang="de-DE" altLang="de-DE" dirty="0" err="1" smtClean="0"/>
              <a:t>or</a:t>
            </a:r>
            <a:r>
              <a:rPr lang="de-DE" altLang="de-DE" dirty="0" smtClean="0"/>
              <a:t> </a:t>
            </a:r>
            <a:r>
              <a:rPr lang="de-DE" altLang="de-DE" dirty="0" err="1" smtClean="0"/>
              <a:t>as</a:t>
            </a:r>
            <a:r>
              <a:rPr lang="de-DE" altLang="de-DE" dirty="0" smtClean="0"/>
              <a:t> a </a:t>
            </a:r>
            <a:r>
              <a:rPr lang="de-DE" altLang="de-DE" dirty="0" err="1" smtClean="0"/>
              <a:t>partner</a:t>
            </a:r>
            <a:r>
              <a:rPr lang="de-DE" altLang="de-DE" dirty="0" smtClean="0"/>
              <a:t>. </a:t>
            </a:r>
          </a:p>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14</a:t>
            </a:fld>
            <a:endParaRPr lang="de-AT"/>
          </a:p>
        </p:txBody>
      </p:sp>
    </p:spTree>
    <p:extLst>
      <p:ext uri="{BB962C8B-B14F-4D97-AF65-F5344CB8AC3E}">
        <p14:creationId xmlns:p14="http://schemas.microsoft.com/office/powerpoint/2010/main" val="129878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15</a:t>
            </a:fld>
            <a:endParaRPr lang="de-AT"/>
          </a:p>
        </p:txBody>
      </p:sp>
    </p:spTree>
    <p:extLst>
      <p:ext uri="{BB962C8B-B14F-4D97-AF65-F5344CB8AC3E}">
        <p14:creationId xmlns:p14="http://schemas.microsoft.com/office/powerpoint/2010/main" val="3368809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eaLnBrk="1" hangingPunct="1"/>
            <a:r>
              <a:rPr lang="de-DE" altLang="de-DE" dirty="0" smtClean="0"/>
              <a:t>BFI OÖ </a:t>
            </a:r>
            <a:r>
              <a:rPr lang="de-DE" altLang="de-DE" dirty="0" err="1" smtClean="0"/>
              <a:t>is</a:t>
            </a:r>
            <a:r>
              <a:rPr lang="de-DE" altLang="de-DE" dirty="0" smtClean="0"/>
              <a:t> an </a:t>
            </a:r>
            <a:r>
              <a:rPr lang="de-DE" altLang="de-DE" dirty="0" err="1" smtClean="0"/>
              <a:t>Upper</a:t>
            </a:r>
            <a:r>
              <a:rPr lang="de-DE" altLang="de-DE" dirty="0" smtClean="0"/>
              <a:t> Austrian </a:t>
            </a:r>
            <a:r>
              <a:rPr lang="de-DE" altLang="de-DE" dirty="0" err="1" smtClean="0"/>
              <a:t>vocational</a:t>
            </a:r>
            <a:r>
              <a:rPr lang="de-DE" altLang="de-DE" dirty="0" smtClean="0"/>
              <a:t> </a:t>
            </a:r>
            <a:r>
              <a:rPr lang="de-DE" altLang="de-DE" dirty="0" err="1" smtClean="0"/>
              <a:t>training</a:t>
            </a:r>
            <a:r>
              <a:rPr lang="de-DE" altLang="de-DE" dirty="0" smtClean="0"/>
              <a:t> </a:t>
            </a:r>
            <a:r>
              <a:rPr lang="de-DE" altLang="de-DE" dirty="0" err="1" smtClean="0"/>
              <a:t>institution</a:t>
            </a:r>
            <a:r>
              <a:rPr lang="de-DE" altLang="de-DE" dirty="0" smtClean="0"/>
              <a:t> </a:t>
            </a:r>
            <a:r>
              <a:rPr lang="de-DE" altLang="de-DE" dirty="0" err="1" smtClean="0"/>
              <a:t>that</a:t>
            </a:r>
            <a:r>
              <a:rPr lang="de-DE" altLang="de-DE" dirty="0" smtClean="0"/>
              <a:t> </a:t>
            </a:r>
            <a:r>
              <a:rPr lang="de-DE" altLang="de-DE" dirty="0" err="1" smtClean="0"/>
              <a:t>meets</a:t>
            </a:r>
            <a:r>
              <a:rPr lang="de-DE" altLang="de-DE" dirty="0" smtClean="0"/>
              <a:t> </a:t>
            </a:r>
            <a:r>
              <a:rPr lang="de-DE" altLang="de-DE" dirty="0" err="1" smtClean="0"/>
              <a:t>the</a:t>
            </a:r>
            <a:r>
              <a:rPr lang="de-DE" altLang="de-DE" dirty="0" smtClean="0"/>
              <a:t> </a:t>
            </a:r>
            <a:r>
              <a:rPr lang="de-DE" altLang="de-DE" dirty="0" err="1" smtClean="0"/>
              <a:t>new</a:t>
            </a:r>
            <a:r>
              <a:rPr lang="de-DE" altLang="de-DE" dirty="0" smtClean="0"/>
              <a:t> </a:t>
            </a:r>
            <a:r>
              <a:rPr lang="de-DE" altLang="de-DE" dirty="0" err="1" smtClean="0"/>
              <a:t>requirements</a:t>
            </a:r>
            <a:r>
              <a:rPr lang="de-DE" altLang="de-DE" dirty="0" smtClean="0"/>
              <a:t> </a:t>
            </a:r>
            <a:r>
              <a:rPr lang="de-DE" altLang="de-DE" dirty="0" err="1" smtClean="0"/>
              <a:t>of</a:t>
            </a:r>
            <a:r>
              <a:rPr lang="de-DE" altLang="de-DE" dirty="0" smtClean="0"/>
              <a:t> </a:t>
            </a:r>
            <a:r>
              <a:rPr lang="de-DE" altLang="de-DE" dirty="0" err="1" smtClean="0"/>
              <a:t>labour</a:t>
            </a:r>
            <a:r>
              <a:rPr lang="de-DE" altLang="de-DE" dirty="0" smtClean="0"/>
              <a:t> in </a:t>
            </a:r>
            <a:r>
              <a:rPr lang="de-DE" altLang="de-DE" dirty="0" err="1" smtClean="0"/>
              <a:t>the</a:t>
            </a:r>
            <a:r>
              <a:rPr lang="de-DE" altLang="de-DE" dirty="0" smtClean="0"/>
              <a:t> 21st </a:t>
            </a:r>
            <a:r>
              <a:rPr lang="de-DE" altLang="de-DE" dirty="0" err="1" smtClean="0"/>
              <a:t>century</a:t>
            </a:r>
            <a:endParaRPr lang="de-DE" altLang="de-DE" dirty="0" smtClean="0"/>
          </a:p>
          <a:p>
            <a:pPr eaLnBrk="1" hangingPunct="1"/>
            <a:endParaRPr lang="de-DE" altLang="de-DE" dirty="0" smtClean="0"/>
          </a:p>
          <a:p>
            <a:pPr eaLnBrk="1" hangingPunct="1"/>
            <a:r>
              <a:rPr lang="de-DE" altLang="de-DE" dirty="0" smtClean="0"/>
              <a:t>People in </a:t>
            </a:r>
            <a:r>
              <a:rPr lang="de-DE" altLang="de-DE" dirty="0" err="1" smtClean="0"/>
              <a:t>employment</a:t>
            </a:r>
            <a:r>
              <a:rPr lang="de-DE" altLang="de-DE" dirty="0" smtClean="0"/>
              <a:t> </a:t>
            </a:r>
            <a:r>
              <a:rPr lang="de-DE" altLang="de-DE" dirty="0" err="1" smtClean="0"/>
              <a:t>are</a:t>
            </a:r>
            <a:r>
              <a:rPr lang="de-DE" altLang="de-DE" dirty="0" smtClean="0"/>
              <a:t> </a:t>
            </a:r>
            <a:r>
              <a:rPr lang="de-DE" altLang="de-DE" dirty="0" err="1" smtClean="0"/>
              <a:t>offered</a:t>
            </a:r>
            <a:r>
              <a:rPr lang="de-DE" altLang="de-DE" dirty="0" smtClean="0"/>
              <a:t> a large </a:t>
            </a:r>
            <a:r>
              <a:rPr lang="de-DE" altLang="de-DE" dirty="0" err="1" smtClean="0"/>
              <a:t>variety</a:t>
            </a:r>
            <a:r>
              <a:rPr lang="de-DE" altLang="de-DE" dirty="0" smtClean="0"/>
              <a:t> </a:t>
            </a:r>
            <a:r>
              <a:rPr lang="de-DE" altLang="de-DE" dirty="0" err="1" smtClean="0"/>
              <a:t>of</a:t>
            </a:r>
            <a:r>
              <a:rPr lang="de-DE" altLang="de-DE" dirty="0" smtClean="0"/>
              <a:t> </a:t>
            </a:r>
            <a:r>
              <a:rPr lang="de-DE" altLang="de-DE" dirty="0" err="1" smtClean="0"/>
              <a:t>evening</a:t>
            </a:r>
            <a:r>
              <a:rPr lang="de-DE" altLang="de-DE" dirty="0" smtClean="0"/>
              <a:t> </a:t>
            </a:r>
            <a:r>
              <a:rPr lang="de-DE" altLang="de-DE" dirty="0" err="1" smtClean="0"/>
              <a:t>and</a:t>
            </a:r>
            <a:r>
              <a:rPr lang="de-DE" altLang="de-DE" dirty="0" smtClean="0"/>
              <a:t> </a:t>
            </a:r>
            <a:r>
              <a:rPr lang="de-DE" altLang="de-DE" dirty="0" err="1" smtClean="0"/>
              <a:t>weekend</a:t>
            </a:r>
            <a:r>
              <a:rPr lang="de-DE" altLang="de-DE" dirty="0" smtClean="0"/>
              <a:t> </a:t>
            </a:r>
            <a:r>
              <a:rPr lang="de-DE" altLang="de-DE" dirty="0" err="1" smtClean="0"/>
              <a:t>classes</a:t>
            </a:r>
            <a:r>
              <a:rPr lang="de-DE" altLang="de-DE" dirty="0" smtClean="0"/>
              <a:t> </a:t>
            </a:r>
            <a:r>
              <a:rPr lang="de-DE" altLang="de-DE" dirty="0" err="1" smtClean="0"/>
              <a:t>covering</a:t>
            </a:r>
            <a:r>
              <a:rPr lang="de-DE" altLang="de-DE" dirty="0" smtClean="0"/>
              <a:t> </a:t>
            </a:r>
            <a:r>
              <a:rPr lang="de-DE" altLang="de-DE" dirty="0" err="1" smtClean="0"/>
              <a:t>both</a:t>
            </a:r>
            <a:r>
              <a:rPr lang="de-DE" altLang="de-DE" dirty="0" smtClean="0"/>
              <a:t> </a:t>
            </a:r>
            <a:r>
              <a:rPr lang="de-DE" altLang="de-DE" dirty="0" err="1" smtClean="0"/>
              <a:t>vocational</a:t>
            </a:r>
            <a:r>
              <a:rPr lang="de-DE" altLang="de-DE" dirty="0" smtClean="0"/>
              <a:t> </a:t>
            </a:r>
            <a:r>
              <a:rPr lang="de-DE" altLang="de-DE" dirty="0" err="1" smtClean="0"/>
              <a:t>and</a:t>
            </a:r>
            <a:r>
              <a:rPr lang="de-DE" altLang="de-DE" dirty="0" smtClean="0"/>
              <a:t> personal </a:t>
            </a:r>
            <a:r>
              <a:rPr lang="de-DE" altLang="de-DE" dirty="0" err="1" smtClean="0"/>
              <a:t>subjects</a:t>
            </a:r>
            <a:r>
              <a:rPr lang="de-DE" altLang="de-DE" dirty="0" smtClean="0"/>
              <a:t>.</a:t>
            </a:r>
          </a:p>
          <a:p>
            <a:pPr eaLnBrk="1" hangingPunct="1"/>
            <a:endParaRPr lang="de-DE" altLang="de-DE" dirty="0" smtClean="0"/>
          </a:p>
          <a:p>
            <a:pPr eaLnBrk="1" hangingPunct="1"/>
            <a:r>
              <a:rPr lang="de-DE" altLang="de-DE" dirty="0" err="1" smtClean="0"/>
              <a:t>Highly</a:t>
            </a:r>
            <a:r>
              <a:rPr lang="de-DE" altLang="de-DE" dirty="0" smtClean="0"/>
              <a:t> </a:t>
            </a:r>
            <a:r>
              <a:rPr lang="de-DE" altLang="de-DE" dirty="0" err="1" smtClean="0"/>
              <a:t>committed</a:t>
            </a:r>
            <a:r>
              <a:rPr lang="de-DE" altLang="de-DE" dirty="0" smtClean="0"/>
              <a:t> </a:t>
            </a:r>
            <a:r>
              <a:rPr lang="de-DE" altLang="de-DE" dirty="0" err="1" smtClean="0"/>
              <a:t>trainers</a:t>
            </a:r>
            <a:r>
              <a:rPr lang="de-DE" altLang="de-DE" dirty="0" smtClean="0"/>
              <a:t>, innovative adult </a:t>
            </a:r>
            <a:r>
              <a:rPr lang="de-DE" altLang="de-DE" dirty="0" err="1" smtClean="0"/>
              <a:t>teaching</a:t>
            </a:r>
            <a:r>
              <a:rPr lang="de-DE" altLang="de-DE" dirty="0" smtClean="0"/>
              <a:t> </a:t>
            </a:r>
            <a:r>
              <a:rPr lang="de-DE" altLang="de-DE" dirty="0" err="1" smtClean="0"/>
              <a:t>methods</a:t>
            </a:r>
            <a:r>
              <a:rPr lang="de-DE" altLang="de-DE" dirty="0" smtClean="0"/>
              <a:t> </a:t>
            </a:r>
            <a:r>
              <a:rPr lang="de-DE" altLang="de-DE" dirty="0" err="1" smtClean="0"/>
              <a:t>and</a:t>
            </a:r>
            <a:r>
              <a:rPr lang="de-DE" altLang="de-DE" dirty="0" smtClean="0"/>
              <a:t> </a:t>
            </a:r>
            <a:r>
              <a:rPr lang="de-DE" altLang="de-DE" dirty="0" err="1" smtClean="0"/>
              <a:t>topical</a:t>
            </a:r>
            <a:r>
              <a:rPr lang="de-DE" altLang="de-DE" dirty="0" smtClean="0"/>
              <a:t> </a:t>
            </a:r>
            <a:r>
              <a:rPr lang="de-DE" altLang="de-DE" dirty="0" err="1" smtClean="0"/>
              <a:t>subjects</a:t>
            </a:r>
            <a:r>
              <a:rPr lang="de-DE" altLang="de-DE" dirty="0" smtClean="0"/>
              <a:t> </a:t>
            </a:r>
            <a:r>
              <a:rPr lang="de-DE" altLang="de-DE" dirty="0" err="1" smtClean="0"/>
              <a:t>guarantee</a:t>
            </a:r>
            <a:r>
              <a:rPr lang="de-DE" altLang="de-DE" dirty="0" smtClean="0"/>
              <a:t> </a:t>
            </a:r>
            <a:r>
              <a:rPr lang="de-DE" altLang="de-DE" dirty="0" err="1" smtClean="0"/>
              <a:t>that</a:t>
            </a:r>
            <a:r>
              <a:rPr lang="de-DE" altLang="de-DE" dirty="0" smtClean="0"/>
              <a:t> </a:t>
            </a:r>
            <a:r>
              <a:rPr lang="de-DE" altLang="de-DE" dirty="0" err="1" smtClean="0"/>
              <a:t>participants</a:t>
            </a:r>
            <a:r>
              <a:rPr lang="de-DE" altLang="de-DE" dirty="0" smtClean="0"/>
              <a:t> </a:t>
            </a:r>
            <a:r>
              <a:rPr lang="de-DE" altLang="de-DE" dirty="0" err="1" smtClean="0"/>
              <a:t>derive</a:t>
            </a:r>
            <a:r>
              <a:rPr lang="de-DE" altLang="de-DE" dirty="0" smtClean="0"/>
              <a:t> a personal </a:t>
            </a:r>
            <a:r>
              <a:rPr lang="de-DE" altLang="de-DE" dirty="0" err="1" smtClean="0"/>
              <a:t>benefit</a:t>
            </a:r>
            <a:r>
              <a:rPr lang="de-DE" altLang="de-DE" dirty="0" smtClean="0"/>
              <a:t> </a:t>
            </a:r>
            <a:r>
              <a:rPr lang="de-DE" altLang="de-DE" dirty="0" err="1" smtClean="0"/>
              <a:t>from</a:t>
            </a:r>
            <a:r>
              <a:rPr lang="de-DE" altLang="de-DE" dirty="0" smtClean="0"/>
              <a:t> </a:t>
            </a:r>
            <a:r>
              <a:rPr lang="de-DE" altLang="de-DE" dirty="0" err="1" smtClean="0"/>
              <a:t>attending</a:t>
            </a:r>
            <a:r>
              <a:rPr lang="de-DE" altLang="de-DE" dirty="0" smtClean="0"/>
              <a:t> </a:t>
            </a:r>
            <a:r>
              <a:rPr lang="de-DE" altLang="de-DE" dirty="0" err="1" smtClean="0"/>
              <a:t>bfi</a:t>
            </a:r>
            <a:r>
              <a:rPr lang="de-DE" altLang="de-DE" dirty="0" smtClean="0"/>
              <a:t> </a:t>
            </a:r>
            <a:r>
              <a:rPr lang="de-DE" altLang="de-DE" dirty="0" err="1" smtClean="0"/>
              <a:t>courses</a:t>
            </a:r>
            <a:r>
              <a:rPr lang="de-DE" altLang="de-DE" dirty="0" smtClean="0"/>
              <a:t>.</a:t>
            </a:r>
          </a:p>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16</a:t>
            </a:fld>
            <a:endParaRPr lang="de-AT"/>
          </a:p>
        </p:txBody>
      </p:sp>
    </p:spTree>
    <p:extLst>
      <p:ext uri="{BB962C8B-B14F-4D97-AF65-F5344CB8AC3E}">
        <p14:creationId xmlns:p14="http://schemas.microsoft.com/office/powerpoint/2010/main" val="1184703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eaLnBrk="1" hangingPunct="1"/>
            <a:r>
              <a:rPr lang="de-DE" altLang="de-DE" dirty="0" err="1" smtClean="0"/>
              <a:t>We</a:t>
            </a:r>
            <a:r>
              <a:rPr lang="de-DE" altLang="de-DE" dirty="0" smtClean="0"/>
              <a:t> live in a </a:t>
            </a:r>
            <a:r>
              <a:rPr lang="de-DE" altLang="de-DE" dirty="0" err="1" smtClean="0"/>
              <a:t>world</a:t>
            </a:r>
            <a:r>
              <a:rPr lang="de-DE" altLang="de-DE" dirty="0" smtClean="0"/>
              <a:t> </a:t>
            </a:r>
            <a:r>
              <a:rPr lang="de-DE" altLang="de-DE" dirty="0" err="1" smtClean="0"/>
              <a:t>of</a:t>
            </a:r>
            <a:r>
              <a:rPr lang="de-DE" altLang="de-DE" dirty="0" smtClean="0"/>
              <a:t> </a:t>
            </a:r>
            <a:r>
              <a:rPr lang="de-DE" altLang="de-DE" dirty="0" err="1" smtClean="0"/>
              <a:t>continuously</a:t>
            </a:r>
            <a:r>
              <a:rPr lang="de-DE" altLang="de-DE" dirty="0" smtClean="0"/>
              <a:t> </a:t>
            </a:r>
            <a:r>
              <a:rPr lang="de-DE" altLang="de-DE" dirty="0" err="1" smtClean="0"/>
              <a:t>changing</a:t>
            </a:r>
            <a:r>
              <a:rPr lang="de-DE" altLang="de-DE" dirty="0" smtClean="0"/>
              <a:t> </a:t>
            </a:r>
            <a:r>
              <a:rPr lang="de-DE" altLang="de-DE" dirty="0" err="1" smtClean="0"/>
              <a:t>technologies</a:t>
            </a:r>
            <a:r>
              <a:rPr lang="de-DE" altLang="de-DE" dirty="0" smtClean="0"/>
              <a:t>, </a:t>
            </a:r>
            <a:r>
              <a:rPr lang="de-DE" altLang="de-DE" dirty="0" err="1" smtClean="0"/>
              <a:t>vocational</a:t>
            </a:r>
            <a:r>
              <a:rPr lang="de-DE" altLang="de-DE" dirty="0" smtClean="0"/>
              <a:t> </a:t>
            </a:r>
            <a:r>
              <a:rPr lang="de-DE" altLang="de-DE" dirty="0" err="1" smtClean="0"/>
              <a:t>profiles</a:t>
            </a:r>
            <a:r>
              <a:rPr lang="de-DE" altLang="de-DE" dirty="0" smtClean="0"/>
              <a:t> </a:t>
            </a:r>
            <a:r>
              <a:rPr lang="de-DE" altLang="de-DE" dirty="0" err="1" smtClean="0"/>
              <a:t>and</a:t>
            </a:r>
            <a:r>
              <a:rPr lang="de-DE" altLang="de-DE" dirty="0" smtClean="0"/>
              <a:t> </a:t>
            </a:r>
            <a:r>
              <a:rPr lang="de-DE" altLang="de-DE" dirty="0" err="1" smtClean="0"/>
              <a:t>qualification</a:t>
            </a:r>
            <a:r>
              <a:rPr lang="de-DE" altLang="de-DE" dirty="0" smtClean="0"/>
              <a:t> </a:t>
            </a:r>
            <a:r>
              <a:rPr lang="de-DE" altLang="de-DE" dirty="0" err="1" smtClean="0"/>
              <a:t>requirements</a:t>
            </a:r>
            <a:r>
              <a:rPr lang="de-DE" altLang="de-DE" dirty="0" smtClean="0"/>
              <a:t>. </a:t>
            </a:r>
          </a:p>
          <a:p>
            <a:pPr eaLnBrk="1" hangingPunct="1"/>
            <a:endParaRPr lang="de-DE" altLang="de-DE" dirty="0" smtClean="0"/>
          </a:p>
          <a:p>
            <a:pPr eaLnBrk="1" hangingPunct="1"/>
            <a:r>
              <a:rPr lang="de-DE" altLang="de-DE" dirty="0" err="1" smtClean="0"/>
              <a:t>Therefore</a:t>
            </a:r>
            <a:r>
              <a:rPr lang="de-DE" altLang="de-DE" dirty="0" smtClean="0"/>
              <a:t>, </a:t>
            </a:r>
            <a:r>
              <a:rPr lang="de-DE" altLang="de-DE" dirty="0" err="1" smtClean="0"/>
              <a:t>bfi</a:t>
            </a:r>
            <a:r>
              <a:rPr lang="de-DE" altLang="de-DE" dirty="0" smtClean="0"/>
              <a:t> </a:t>
            </a:r>
            <a:r>
              <a:rPr lang="de-DE" altLang="de-DE" dirty="0" err="1" smtClean="0"/>
              <a:t>has</a:t>
            </a:r>
            <a:r>
              <a:rPr lang="de-DE" altLang="de-DE" dirty="0" smtClean="0"/>
              <a:t> </a:t>
            </a:r>
            <a:r>
              <a:rPr lang="de-DE" altLang="de-DE" dirty="0" err="1" smtClean="0"/>
              <a:t>to</a:t>
            </a:r>
            <a:r>
              <a:rPr lang="de-DE" altLang="de-DE" dirty="0" smtClean="0"/>
              <a:t> </a:t>
            </a:r>
            <a:r>
              <a:rPr lang="de-DE" altLang="de-DE" dirty="0" err="1" smtClean="0"/>
              <a:t>adapt</a:t>
            </a:r>
            <a:r>
              <a:rPr lang="de-DE" altLang="de-DE" dirty="0" smtClean="0"/>
              <a:t> </a:t>
            </a:r>
            <a:r>
              <a:rPr lang="de-DE" altLang="de-DE" dirty="0" err="1" smtClean="0"/>
              <a:t>its</a:t>
            </a:r>
            <a:r>
              <a:rPr lang="de-DE" altLang="de-DE" dirty="0" smtClean="0"/>
              <a:t> </a:t>
            </a:r>
            <a:r>
              <a:rPr lang="de-DE" altLang="de-DE" dirty="0" err="1" smtClean="0"/>
              <a:t>training</a:t>
            </a:r>
            <a:r>
              <a:rPr lang="de-DE" altLang="de-DE" dirty="0" smtClean="0"/>
              <a:t> </a:t>
            </a:r>
            <a:r>
              <a:rPr lang="de-DE" altLang="de-DE" dirty="0" err="1" smtClean="0"/>
              <a:t>programmes</a:t>
            </a:r>
            <a:r>
              <a:rPr lang="de-DE" altLang="de-DE" dirty="0" smtClean="0"/>
              <a:t> </a:t>
            </a:r>
            <a:r>
              <a:rPr lang="de-DE" altLang="de-DE" dirty="0" err="1" smtClean="0"/>
              <a:t>accordingly</a:t>
            </a:r>
            <a:r>
              <a:rPr lang="de-DE" altLang="de-DE" dirty="0" smtClean="0"/>
              <a:t> </a:t>
            </a:r>
            <a:r>
              <a:rPr lang="de-DE" altLang="de-DE" dirty="0" err="1" smtClean="0"/>
              <a:t>to</a:t>
            </a:r>
            <a:r>
              <a:rPr lang="de-DE" altLang="de-DE" dirty="0" smtClean="0"/>
              <a:t> </a:t>
            </a:r>
            <a:r>
              <a:rPr lang="de-DE" altLang="de-DE" dirty="0" err="1" smtClean="0"/>
              <a:t>include</a:t>
            </a:r>
            <a:r>
              <a:rPr lang="de-DE" altLang="de-DE" dirty="0" smtClean="0"/>
              <a:t> </a:t>
            </a:r>
            <a:r>
              <a:rPr lang="de-DE" altLang="de-DE" dirty="0" err="1" smtClean="0"/>
              <a:t>new</a:t>
            </a:r>
            <a:r>
              <a:rPr lang="de-DE" altLang="de-DE" dirty="0" smtClean="0"/>
              <a:t> </a:t>
            </a:r>
            <a:r>
              <a:rPr lang="de-DE" altLang="de-DE" dirty="0" err="1" smtClean="0"/>
              <a:t>job</a:t>
            </a:r>
            <a:r>
              <a:rPr lang="de-DE" altLang="de-DE" dirty="0" smtClean="0"/>
              <a:t> </a:t>
            </a:r>
            <a:r>
              <a:rPr lang="de-DE" altLang="de-DE" dirty="0" err="1" smtClean="0"/>
              <a:t>requirements</a:t>
            </a:r>
            <a:r>
              <a:rPr lang="de-DE" altLang="de-DE" dirty="0" smtClean="0"/>
              <a:t>. </a:t>
            </a:r>
          </a:p>
          <a:p>
            <a:pPr eaLnBrk="1" hangingPunct="1"/>
            <a:endParaRPr lang="de-DE" altLang="de-DE" dirty="0" smtClean="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17</a:t>
            </a:fld>
            <a:endParaRPr lang="de-AT"/>
          </a:p>
        </p:txBody>
      </p:sp>
    </p:spTree>
    <p:extLst>
      <p:ext uri="{BB962C8B-B14F-4D97-AF65-F5344CB8AC3E}">
        <p14:creationId xmlns:p14="http://schemas.microsoft.com/office/powerpoint/2010/main" val="1504643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bwMode="auto">
          <a:xfrm>
            <a:off x="866775" y="739775"/>
            <a:ext cx="4935538"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de-DE" altLang="de-DE" dirty="0" smtClean="0"/>
              <a:t>Observation </a:t>
            </a:r>
            <a:r>
              <a:rPr lang="de-DE" altLang="de-DE" dirty="0" err="1" smtClean="0"/>
              <a:t>of</a:t>
            </a:r>
            <a:r>
              <a:rPr lang="de-DE" altLang="de-DE" dirty="0" smtClean="0"/>
              <a:t> </a:t>
            </a:r>
            <a:r>
              <a:rPr lang="de-DE" altLang="de-DE" dirty="0" err="1" smtClean="0"/>
              <a:t>the</a:t>
            </a:r>
            <a:r>
              <a:rPr lang="de-DE" altLang="de-DE" dirty="0" smtClean="0"/>
              <a:t> </a:t>
            </a:r>
            <a:r>
              <a:rPr lang="de-DE" altLang="de-DE" dirty="0" err="1" smtClean="0"/>
              <a:t>labour</a:t>
            </a:r>
            <a:r>
              <a:rPr lang="de-DE" altLang="de-DE" dirty="0" smtClean="0"/>
              <a:t> </a:t>
            </a:r>
            <a:r>
              <a:rPr lang="de-DE" altLang="de-DE" dirty="0" err="1" smtClean="0"/>
              <a:t>market</a:t>
            </a:r>
            <a:r>
              <a:rPr lang="de-DE" altLang="de-DE" dirty="0" smtClean="0"/>
              <a:t>, </a:t>
            </a:r>
            <a:r>
              <a:rPr lang="de-DE" altLang="de-DE" dirty="0" err="1" smtClean="0"/>
              <a:t>co-operations</a:t>
            </a:r>
            <a:r>
              <a:rPr lang="de-DE" altLang="de-DE" dirty="0" smtClean="0"/>
              <a:t> </a:t>
            </a:r>
            <a:r>
              <a:rPr lang="de-DE" altLang="de-DE" dirty="0" err="1" smtClean="0"/>
              <a:t>with</a:t>
            </a:r>
            <a:r>
              <a:rPr lang="de-DE" altLang="de-DE" dirty="0" smtClean="0"/>
              <a:t> </a:t>
            </a:r>
            <a:r>
              <a:rPr lang="de-DE" altLang="de-DE" dirty="0" err="1" smtClean="0"/>
              <a:t>the</a:t>
            </a:r>
            <a:r>
              <a:rPr lang="de-DE" altLang="de-DE" dirty="0" smtClean="0"/>
              <a:t> </a:t>
            </a:r>
            <a:r>
              <a:rPr lang="de-DE" altLang="de-DE" dirty="0" err="1" smtClean="0"/>
              <a:t>business</a:t>
            </a:r>
            <a:r>
              <a:rPr lang="de-DE" altLang="de-DE" dirty="0" smtClean="0"/>
              <a:t> </a:t>
            </a:r>
            <a:r>
              <a:rPr lang="de-DE" altLang="de-DE" dirty="0" err="1" smtClean="0"/>
              <a:t>and</a:t>
            </a:r>
            <a:r>
              <a:rPr lang="de-DE" altLang="de-DE" dirty="0" smtClean="0"/>
              <a:t> </a:t>
            </a:r>
            <a:r>
              <a:rPr lang="de-DE" altLang="de-DE" dirty="0" err="1" smtClean="0"/>
              <a:t>science</a:t>
            </a:r>
            <a:r>
              <a:rPr lang="de-DE" altLang="de-DE" dirty="0" smtClean="0"/>
              <a:t> </a:t>
            </a:r>
            <a:r>
              <a:rPr lang="de-DE" altLang="de-DE" dirty="0" err="1" smtClean="0"/>
              <a:t>sectors</a:t>
            </a:r>
            <a:r>
              <a:rPr lang="de-DE" altLang="de-DE" dirty="0" smtClean="0"/>
              <a:t>, international </a:t>
            </a:r>
            <a:r>
              <a:rPr lang="de-DE" altLang="de-DE" dirty="0" err="1" smtClean="0"/>
              <a:t>exchange</a:t>
            </a:r>
            <a:r>
              <a:rPr lang="de-DE" altLang="de-DE" dirty="0" smtClean="0"/>
              <a:t> </a:t>
            </a:r>
            <a:r>
              <a:rPr lang="de-DE" altLang="de-DE" dirty="0" err="1" smtClean="0"/>
              <a:t>of</a:t>
            </a:r>
            <a:r>
              <a:rPr lang="de-DE" altLang="de-DE" dirty="0" smtClean="0"/>
              <a:t> </a:t>
            </a:r>
            <a:r>
              <a:rPr lang="de-DE" altLang="de-DE" dirty="0" err="1" smtClean="0"/>
              <a:t>experience</a:t>
            </a:r>
            <a:r>
              <a:rPr lang="de-DE" altLang="de-DE" dirty="0" smtClean="0"/>
              <a:t> </a:t>
            </a:r>
            <a:r>
              <a:rPr lang="de-DE" altLang="de-DE" dirty="0" err="1" smtClean="0"/>
              <a:t>and</a:t>
            </a:r>
            <a:r>
              <a:rPr lang="de-DE" altLang="de-DE" dirty="0" smtClean="0"/>
              <a:t> </a:t>
            </a:r>
            <a:r>
              <a:rPr lang="de-DE" altLang="de-DE" dirty="0" err="1" smtClean="0"/>
              <a:t>internal</a:t>
            </a:r>
            <a:r>
              <a:rPr lang="de-DE" altLang="de-DE" dirty="0" smtClean="0"/>
              <a:t> </a:t>
            </a:r>
            <a:r>
              <a:rPr lang="de-DE" altLang="de-DE" dirty="0" err="1" smtClean="0"/>
              <a:t>quality</a:t>
            </a:r>
            <a:r>
              <a:rPr lang="de-DE" altLang="de-DE" dirty="0" smtClean="0"/>
              <a:t> </a:t>
            </a:r>
            <a:r>
              <a:rPr lang="de-DE" altLang="de-DE" dirty="0" err="1" smtClean="0"/>
              <a:t>management</a:t>
            </a:r>
            <a:r>
              <a:rPr lang="de-DE" altLang="de-DE" dirty="0" smtClean="0"/>
              <a:t> </a:t>
            </a:r>
            <a:r>
              <a:rPr lang="de-DE" altLang="de-DE" dirty="0" err="1" smtClean="0"/>
              <a:t>are</a:t>
            </a:r>
            <a:r>
              <a:rPr lang="de-DE" altLang="de-DE" dirty="0" smtClean="0"/>
              <a:t> </a:t>
            </a:r>
            <a:r>
              <a:rPr lang="de-DE" altLang="de-DE" dirty="0" err="1" smtClean="0"/>
              <a:t>the</a:t>
            </a:r>
            <a:r>
              <a:rPr lang="de-DE" altLang="de-DE" dirty="0" smtClean="0"/>
              <a:t> </a:t>
            </a:r>
            <a:r>
              <a:rPr lang="de-DE" altLang="de-DE" dirty="0" err="1" smtClean="0"/>
              <a:t>central</a:t>
            </a:r>
            <a:r>
              <a:rPr lang="de-DE" altLang="de-DE" dirty="0" smtClean="0"/>
              <a:t> </a:t>
            </a:r>
            <a:r>
              <a:rPr lang="de-DE" altLang="de-DE" dirty="0" err="1" smtClean="0"/>
              <a:t>prerequisites</a:t>
            </a:r>
            <a:r>
              <a:rPr lang="de-DE" altLang="de-DE" dirty="0" smtClean="0"/>
              <a:t> </a:t>
            </a:r>
            <a:r>
              <a:rPr lang="de-DE" altLang="de-DE" dirty="0" err="1" smtClean="0"/>
              <a:t>that</a:t>
            </a:r>
            <a:r>
              <a:rPr lang="de-DE" altLang="de-DE" dirty="0" smtClean="0"/>
              <a:t> </a:t>
            </a:r>
            <a:r>
              <a:rPr lang="de-DE" altLang="de-DE" dirty="0" err="1" smtClean="0"/>
              <a:t>enable</a:t>
            </a:r>
            <a:r>
              <a:rPr lang="de-DE" altLang="de-DE" dirty="0" smtClean="0"/>
              <a:t> </a:t>
            </a:r>
            <a:r>
              <a:rPr lang="de-DE" altLang="de-DE" dirty="0" err="1" smtClean="0"/>
              <a:t>us</a:t>
            </a:r>
            <a:r>
              <a:rPr lang="de-DE" altLang="de-DE" dirty="0" smtClean="0"/>
              <a:t> </a:t>
            </a:r>
            <a:r>
              <a:rPr lang="de-DE" altLang="de-DE" dirty="0" err="1" smtClean="0"/>
              <a:t>to</a:t>
            </a:r>
            <a:r>
              <a:rPr lang="de-DE" altLang="de-DE" dirty="0" smtClean="0"/>
              <a:t> </a:t>
            </a:r>
            <a:r>
              <a:rPr lang="de-DE" altLang="de-DE" dirty="0" err="1" smtClean="0"/>
              <a:t>quickly</a:t>
            </a:r>
            <a:r>
              <a:rPr lang="de-DE" altLang="de-DE" dirty="0" smtClean="0"/>
              <a:t> </a:t>
            </a:r>
            <a:r>
              <a:rPr lang="de-DE" altLang="de-DE" dirty="0" err="1" smtClean="0"/>
              <a:t>respond</a:t>
            </a:r>
            <a:r>
              <a:rPr lang="de-DE" altLang="de-DE" dirty="0" smtClean="0"/>
              <a:t> </a:t>
            </a:r>
            <a:r>
              <a:rPr lang="de-DE" altLang="de-DE" dirty="0" err="1" smtClean="0"/>
              <a:t>to</a:t>
            </a:r>
            <a:r>
              <a:rPr lang="de-DE" altLang="de-DE" dirty="0" smtClean="0"/>
              <a:t> </a:t>
            </a:r>
            <a:r>
              <a:rPr lang="de-DE" altLang="de-DE" dirty="0" err="1" smtClean="0"/>
              <a:t>changes</a:t>
            </a:r>
            <a:r>
              <a:rPr lang="de-DE" altLang="de-DE" dirty="0" smtClean="0"/>
              <a:t> in </a:t>
            </a:r>
            <a:r>
              <a:rPr lang="de-DE" altLang="de-DE" dirty="0" err="1" smtClean="0"/>
              <a:t>occupational</a:t>
            </a:r>
            <a:r>
              <a:rPr lang="de-DE" altLang="de-DE" dirty="0" smtClean="0"/>
              <a:t> </a:t>
            </a:r>
            <a:r>
              <a:rPr lang="de-DE" altLang="de-DE" dirty="0" err="1" smtClean="0"/>
              <a:t>life</a:t>
            </a:r>
            <a:r>
              <a:rPr lang="de-DE" altLang="de-DE" dirty="0" smtClean="0"/>
              <a:t> </a:t>
            </a:r>
            <a:r>
              <a:rPr lang="de-DE" altLang="de-DE" dirty="0" err="1" smtClean="0"/>
              <a:t>and</a:t>
            </a:r>
            <a:r>
              <a:rPr lang="de-DE" altLang="de-DE" dirty="0" smtClean="0"/>
              <a:t> </a:t>
            </a:r>
            <a:r>
              <a:rPr lang="de-DE" altLang="de-DE" dirty="0" err="1" smtClean="0"/>
              <a:t>to</a:t>
            </a:r>
            <a:r>
              <a:rPr lang="de-DE" altLang="de-DE" dirty="0" smtClean="0"/>
              <a:t> </a:t>
            </a:r>
            <a:r>
              <a:rPr lang="de-DE" altLang="de-DE" dirty="0" err="1" smtClean="0"/>
              <a:t>keep</a:t>
            </a:r>
            <a:r>
              <a:rPr lang="de-DE" altLang="de-DE" dirty="0" smtClean="0"/>
              <a:t> </a:t>
            </a:r>
            <a:r>
              <a:rPr lang="de-DE" altLang="de-DE" dirty="0" err="1" smtClean="0"/>
              <a:t>our</a:t>
            </a:r>
            <a:r>
              <a:rPr lang="de-DE" altLang="de-DE" dirty="0" smtClean="0"/>
              <a:t> </a:t>
            </a:r>
            <a:r>
              <a:rPr lang="de-DE" altLang="de-DE" dirty="0" err="1" smtClean="0"/>
              <a:t>training</a:t>
            </a:r>
            <a:r>
              <a:rPr lang="de-DE" altLang="de-DE" dirty="0" smtClean="0"/>
              <a:t> </a:t>
            </a:r>
            <a:r>
              <a:rPr lang="de-DE" altLang="de-DE" dirty="0" err="1" smtClean="0"/>
              <a:t>offers</a:t>
            </a:r>
            <a:r>
              <a:rPr lang="de-DE" altLang="de-DE" dirty="0" smtClean="0"/>
              <a:t> </a:t>
            </a:r>
            <a:r>
              <a:rPr lang="de-DE" altLang="de-DE" dirty="0" err="1" smtClean="0"/>
              <a:t>up</a:t>
            </a:r>
            <a:r>
              <a:rPr lang="de-DE" altLang="de-DE" dirty="0" smtClean="0"/>
              <a:t> </a:t>
            </a:r>
            <a:r>
              <a:rPr lang="de-DE" altLang="de-DE" dirty="0" err="1" smtClean="0"/>
              <a:t>to</a:t>
            </a:r>
            <a:r>
              <a:rPr lang="de-DE" altLang="de-DE" dirty="0" smtClean="0"/>
              <a:t> </a:t>
            </a:r>
            <a:r>
              <a:rPr lang="de-DE" altLang="de-DE" dirty="0" err="1" smtClean="0"/>
              <a:t>date</a:t>
            </a:r>
            <a:r>
              <a:rPr lang="de-DE" altLang="de-DE" dirty="0" smtClean="0"/>
              <a:t>. </a:t>
            </a:r>
          </a:p>
          <a:p>
            <a:endParaRPr lang="de-AT" dirty="0" smtClean="0"/>
          </a:p>
          <a:p>
            <a:endParaRPr lang="de-AT" dirty="0" smtClean="0"/>
          </a:p>
        </p:txBody>
      </p:sp>
      <p:sp>
        <p:nvSpPr>
          <p:cNvPr id="4" name="Foliennummernplatzhalter 3"/>
          <p:cNvSpPr>
            <a:spLocks noGrp="1"/>
          </p:cNvSpPr>
          <p:nvPr>
            <p:ph type="sldNum" sz="quarter" idx="5"/>
          </p:nvPr>
        </p:nvSpPr>
        <p:spPr/>
        <p:txBody>
          <a:bodyPr/>
          <a:lstStyle/>
          <a:p>
            <a:pPr>
              <a:defRPr/>
            </a:pPr>
            <a:fld id="{589B270B-9C6F-404D-A02B-4E32D966466C}" type="slidenum">
              <a:rPr lang="de-AT" smtClean="0"/>
              <a:pPr>
                <a:defRPr/>
              </a:pPr>
              <a:t>18</a:t>
            </a:fld>
            <a:endParaRPr lang="de-AT"/>
          </a:p>
        </p:txBody>
      </p:sp>
    </p:spTree>
    <p:extLst>
      <p:ext uri="{BB962C8B-B14F-4D97-AF65-F5344CB8AC3E}">
        <p14:creationId xmlns:p14="http://schemas.microsoft.com/office/powerpoint/2010/main" val="2864766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lienbildplatzhalter 1"/>
          <p:cNvSpPr>
            <a:spLocks noGrp="1" noRot="1" noChangeAspect="1" noTextEdit="1"/>
          </p:cNvSpPr>
          <p:nvPr>
            <p:ph type="sldImg"/>
          </p:nvPr>
        </p:nvSpPr>
        <p:spPr>
          <a:ln/>
        </p:spPr>
      </p:sp>
      <p:sp>
        <p:nvSpPr>
          <p:cNvPr id="40963" name="Notizenplatzhalter 2"/>
          <p:cNvSpPr>
            <a:spLocks noGrp="1"/>
          </p:cNvSpPr>
          <p:nvPr>
            <p:ph type="body" idx="1"/>
          </p:nvPr>
        </p:nvSpPr>
        <p:spPr>
          <a:noFill/>
        </p:spPr>
        <p:txBody>
          <a:bodyPr/>
          <a:lstStyle/>
          <a:p>
            <a:r>
              <a:rPr lang="de-AT" altLang="de-DE" dirty="0" err="1" smtClean="0"/>
              <a:t>Upper</a:t>
            </a:r>
            <a:r>
              <a:rPr lang="de-AT" altLang="de-DE" dirty="0" smtClean="0"/>
              <a:t> Austria – Economy</a:t>
            </a:r>
          </a:p>
          <a:p>
            <a:endParaRPr lang="de-AT" altLang="de-DE" dirty="0" smtClean="0"/>
          </a:p>
          <a:p>
            <a:r>
              <a:rPr lang="en-US" altLang="de-DE" dirty="0" smtClean="0"/>
              <a:t>Upper Austria is the leading region in Austria in terms of industry, exports</a:t>
            </a:r>
          </a:p>
          <a:p>
            <a:r>
              <a:rPr lang="en-US" altLang="de-DE" dirty="0" smtClean="0"/>
              <a:t>and technology. Around one quarter of industrial production and exports</a:t>
            </a:r>
          </a:p>
          <a:p>
            <a:r>
              <a:rPr lang="en-US" altLang="de-DE" dirty="0" smtClean="0"/>
              <a:t>in Austria stem from this region. Thus Upper Austria is considered to be</a:t>
            </a:r>
          </a:p>
          <a:p>
            <a:r>
              <a:rPr lang="en-US" altLang="de-DE" dirty="0" smtClean="0"/>
              <a:t>one of the most modern and competitive industrial regions within Europe.</a:t>
            </a:r>
          </a:p>
          <a:p>
            <a:endParaRPr lang="en-US" altLang="de-DE" dirty="0" smtClean="0"/>
          </a:p>
          <a:p>
            <a:r>
              <a:rPr lang="en-US" altLang="de-DE" dirty="0" smtClean="0"/>
              <a:t>A good education system is the key to successful development.</a:t>
            </a:r>
          </a:p>
          <a:p>
            <a:r>
              <a:rPr lang="en-US" altLang="de-DE" dirty="0" smtClean="0"/>
              <a:t>In Upper Austria, future-oriented education</a:t>
            </a:r>
          </a:p>
          <a:p>
            <a:r>
              <a:rPr lang="en-US" altLang="de-DE" dirty="0" smtClean="0"/>
              <a:t>and further training possibilities and measures for in-service</a:t>
            </a:r>
          </a:p>
          <a:p>
            <a:r>
              <a:rPr lang="en-US" altLang="de-DE" dirty="0" smtClean="0"/>
              <a:t>training are customized to satisfy the demands</a:t>
            </a:r>
          </a:p>
          <a:p>
            <a:r>
              <a:rPr lang="en-US" altLang="de-DE" dirty="0" smtClean="0"/>
              <a:t>and need of both citizens and the economy. The economic</a:t>
            </a:r>
          </a:p>
          <a:p>
            <a:r>
              <a:rPr lang="en-US" altLang="de-DE" dirty="0" smtClean="0"/>
              <a:t>area of Upper Austria is characterized by the</a:t>
            </a:r>
          </a:p>
          <a:p>
            <a:r>
              <a:rPr lang="en-US" altLang="de-DE" dirty="0" smtClean="0"/>
              <a:t>high level of qualification of its workforce which is guaranteed</a:t>
            </a:r>
          </a:p>
          <a:p>
            <a:r>
              <a:rPr lang="en-US" altLang="de-DE" dirty="0" smtClean="0"/>
              <a:t>by the dual vocational system.</a:t>
            </a:r>
          </a:p>
          <a:p>
            <a:endParaRPr lang="de-AT" altLang="de-DE" dirty="0" smtClean="0"/>
          </a:p>
        </p:txBody>
      </p:sp>
      <p:sp>
        <p:nvSpPr>
          <p:cNvPr id="40964" name="Foliennummernplatzhalter 3"/>
          <p:cNvSpPr>
            <a:spLocks noGrp="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A6ECABC-4E14-435E-B3CB-53E6A096AF66}" type="slidenum">
              <a:rPr lang="de-DE" altLang="de-DE" smtClean="0"/>
              <a:pPr eaLnBrk="1" hangingPunct="1">
                <a:spcBef>
                  <a:spcPct val="0"/>
                </a:spcBef>
              </a:pPr>
              <a:t>19</a:t>
            </a:fld>
            <a:endParaRPr lang="de-DE" altLang="de-DE"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5F90D29-416C-458A-BC49-7B03244149DE}" type="slidenum">
              <a:rPr lang="de-DE" altLang="de-DE" smtClean="0"/>
              <a:pPr eaLnBrk="1" hangingPunct="1">
                <a:spcBef>
                  <a:spcPct val="0"/>
                </a:spcBef>
              </a:pPr>
              <a:t>20</a:t>
            </a:fld>
            <a:endParaRPr lang="de-DE" altLang="de-DE"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defTabSz="871538" eaLnBrk="1" hangingPunct="1"/>
            <a:r>
              <a:rPr lang="en-US" altLang="de-DE" b="1" dirty="0" smtClean="0"/>
              <a:t>The vocational pathway in Austria</a:t>
            </a:r>
          </a:p>
          <a:p>
            <a:pPr defTabSz="871538" eaLnBrk="1" hangingPunct="1"/>
            <a:endParaRPr lang="en-US" altLang="de-DE" b="1" dirty="0" smtClean="0"/>
          </a:p>
          <a:p>
            <a:pPr defTabSz="871538" eaLnBrk="1" hangingPunct="1"/>
            <a:r>
              <a:rPr lang="en-US" altLang="de-DE" b="1" dirty="0" smtClean="0"/>
              <a:t>Secondary education</a:t>
            </a:r>
          </a:p>
          <a:p>
            <a:pPr defTabSz="871538" eaLnBrk="1" hangingPunct="1"/>
            <a:endParaRPr lang="en-US" altLang="de-DE" b="1" dirty="0" smtClean="0"/>
          </a:p>
          <a:p>
            <a:pPr defTabSz="871538" eaLnBrk="1" hangingPunct="1"/>
            <a:r>
              <a:rPr lang="en-US" altLang="de-DE" dirty="0" smtClean="0"/>
              <a:t>One of the key characteristics of the Austrian system is to offer a choice between </a:t>
            </a:r>
            <a:r>
              <a:rPr lang="en-US" altLang="de-DE" b="1" dirty="0" smtClean="0"/>
              <a:t>2 different streams</a:t>
            </a:r>
            <a:r>
              <a:rPr lang="en-US" altLang="de-DE" dirty="0" smtClean="0"/>
              <a:t> right at the outset of the 1st cycle of secondary education </a:t>
            </a:r>
            <a:r>
              <a:rPr lang="en-US" altLang="de-DE" b="1" dirty="0" smtClean="0"/>
              <a:t>for pupils aged 10</a:t>
            </a:r>
            <a:r>
              <a:rPr lang="en-US" altLang="de-DE" dirty="0" smtClean="0"/>
              <a:t>:</a:t>
            </a:r>
          </a:p>
          <a:p>
            <a:pPr defTabSz="871538" eaLnBrk="1" hangingPunct="1"/>
            <a:endParaRPr lang="en-US" altLang="de-DE" dirty="0" smtClean="0"/>
          </a:p>
          <a:p>
            <a:pPr defTabSz="871538" eaLnBrk="1" hangingPunct="1"/>
            <a:r>
              <a:rPr lang="en-US" altLang="de-DE" b="1" dirty="0" smtClean="0"/>
              <a:t>The </a:t>
            </a:r>
            <a:r>
              <a:rPr lang="en-US" altLang="de-DE" b="1" i="1" dirty="0" err="1" smtClean="0"/>
              <a:t>Hauptschule</a:t>
            </a:r>
            <a:r>
              <a:rPr lang="en-US" altLang="de-DE" dirty="0" smtClean="0"/>
              <a:t> (HS), the 1st cycle of secondary school which prepares pupils to discover occupational skills. The HS alone attracts 70% of pupils.</a:t>
            </a:r>
          </a:p>
          <a:p>
            <a:pPr defTabSz="871538" eaLnBrk="1" hangingPunct="1"/>
            <a:r>
              <a:rPr lang="en-US" altLang="de-DE" b="1" dirty="0" smtClean="0"/>
              <a:t>The </a:t>
            </a:r>
            <a:r>
              <a:rPr lang="en-US" altLang="de-DE" b="1" i="1" dirty="0" err="1" smtClean="0"/>
              <a:t>Allgemein</a:t>
            </a:r>
            <a:r>
              <a:rPr lang="en-US" altLang="de-DE" b="1" i="1" dirty="0" smtClean="0"/>
              <a:t> </a:t>
            </a:r>
            <a:r>
              <a:rPr lang="en-US" altLang="de-DE" b="1" i="1" dirty="0" err="1" smtClean="0"/>
              <a:t>bildende</a:t>
            </a:r>
            <a:r>
              <a:rPr lang="en-US" altLang="de-DE" b="1" i="1" dirty="0" smtClean="0"/>
              <a:t> </a:t>
            </a:r>
            <a:r>
              <a:rPr lang="en-US" altLang="de-DE" b="1" i="1" dirty="0" err="1" smtClean="0"/>
              <a:t>höhere</a:t>
            </a:r>
            <a:r>
              <a:rPr lang="en-US" altLang="de-DE" b="1" i="1" dirty="0" smtClean="0"/>
              <a:t> </a:t>
            </a:r>
            <a:r>
              <a:rPr lang="en-US" altLang="de-DE" b="1" i="1" dirty="0" err="1" smtClean="0"/>
              <a:t>Schule</a:t>
            </a:r>
            <a:r>
              <a:rPr lang="en-US" altLang="de-DE" dirty="0" smtClean="0"/>
              <a:t> (AHS), secondary schools providing mainstream education.</a:t>
            </a:r>
          </a:p>
          <a:p>
            <a:pPr defTabSz="871538" eaLnBrk="1" hangingPunct="1"/>
            <a:r>
              <a:rPr lang="en-US" altLang="de-DE" b="1" dirty="0" smtClean="0"/>
              <a:t>The</a:t>
            </a:r>
            <a:r>
              <a:rPr lang="en-US" altLang="de-DE" dirty="0" smtClean="0"/>
              <a:t> </a:t>
            </a:r>
            <a:r>
              <a:rPr lang="en-US" altLang="de-DE" b="1" i="1" dirty="0" err="1" smtClean="0"/>
              <a:t>Neue</a:t>
            </a:r>
            <a:r>
              <a:rPr lang="en-US" altLang="de-DE" b="1" i="1" dirty="0" smtClean="0"/>
              <a:t> </a:t>
            </a:r>
            <a:r>
              <a:rPr lang="en-US" altLang="de-DE" b="1" i="1" dirty="0" err="1" smtClean="0"/>
              <a:t>Mittelschule</a:t>
            </a:r>
            <a:r>
              <a:rPr lang="en-US" altLang="de-DE" dirty="0" smtClean="0"/>
              <a:t>, a new school concept. Combines the teachings of the AHS and the </a:t>
            </a:r>
            <a:r>
              <a:rPr lang="en-US" altLang="de-DE" dirty="0" err="1" smtClean="0"/>
              <a:t>Hauptschule</a:t>
            </a:r>
            <a:r>
              <a:rPr lang="en-US" altLang="de-DE" dirty="0" smtClean="0"/>
              <a:t>.</a:t>
            </a:r>
          </a:p>
          <a:p>
            <a:pPr defTabSz="871538" eaLnBrk="1" hangingPunct="1"/>
            <a:endParaRPr lang="en-US" altLang="de-DE" dirty="0" smtClean="0"/>
          </a:p>
          <a:p>
            <a:pPr defTabSz="871538" eaLnBrk="1" hangingPunct="1"/>
            <a:r>
              <a:rPr lang="de-DE" altLang="de-DE" dirty="0" smtClean="0"/>
              <a:t/>
            </a:r>
            <a:br>
              <a:rPr lang="de-DE" altLang="de-DE" dirty="0" smtClean="0"/>
            </a:br>
            <a:endParaRPr lang="de-DE" altLang="de-DE"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C253B79-768E-4037-A712-FE2C4342709D}" type="slidenum">
              <a:rPr lang="de-DE" altLang="de-DE" smtClean="0"/>
              <a:pPr eaLnBrk="1" hangingPunct="1">
                <a:spcBef>
                  <a:spcPct val="0"/>
                </a:spcBef>
              </a:pPr>
              <a:t>21</a:t>
            </a:fld>
            <a:endParaRPr lang="de-DE" altLang="de-DE"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r>
              <a:rPr lang="en-US" altLang="de-DE" dirty="0" smtClean="0"/>
              <a:t>At the end of compulsory schooling (at the age of 14), corresponding to the 1st year of the 2nd cycle, the school system becomes further differentiated. </a:t>
            </a:r>
          </a:p>
          <a:p>
            <a:pPr eaLnBrk="1" hangingPunct="1"/>
            <a:endParaRPr lang="en-US" altLang="de-DE" dirty="0" smtClean="0"/>
          </a:p>
          <a:p>
            <a:pPr eaLnBrk="1" hangingPunct="1"/>
            <a:r>
              <a:rPr lang="en-US" altLang="de-DE" dirty="0" smtClean="0"/>
              <a:t>Four pathways are open to pupils, of which 3 offer VET, thereby underlining importance of this educational stream in Austria:</a:t>
            </a:r>
          </a:p>
          <a:p>
            <a:pPr eaLnBrk="1" hangingPunct="1"/>
            <a:endParaRPr lang="en-US" altLang="de-DE" dirty="0" smtClean="0"/>
          </a:p>
          <a:p>
            <a:pPr eaLnBrk="1" hangingPunct="1"/>
            <a:r>
              <a:rPr lang="en-US" altLang="de-DE" b="1" dirty="0" smtClean="0"/>
              <a:t>Mainstream secondary education</a:t>
            </a:r>
            <a:r>
              <a:rPr lang="en-US" altLang="de-DE" dirty="0" smtClean="0"/>
              <a:t> leading to A-levels (</a:t>
            </a:r>
            <a:r>
              <a:rPr lang="en-US" altLang="de-DE" i="1" dirty="0" err="1" smtClean="0"/>
              <a:t>Reifeprüfung</a:t>
            </a:r>
            <a:r>
              <a:rPr lang="en-US" altLang="de-DE" dirty="0" smtClean="0"/>
              <a:t>, also called </a:t>
            </a:r>
            <a:r>
              <a:rPr lang="en-US" altLang="de-DE" i="1" dirty="0" smtClean="0"/>
              <a:t>Matura</a:t>
            </a:r>
            <a:r>
              <a:rPr lang="en-US" altLang="de-DE" dirty="0" smtClean="0"/>
              <a:t>), giving pupils access to tertiary education including university,</a:t>
            </a:r>
          </a:p>
          <a:p>
            <a:pPr eaLnBrk="1" hangingPunct="1"/>
            <a:endParaRPr lang="en-US" altLang="de-DE" dirty="0" smtClean="0"/>
          </a:p>
          <a:p>
            <a:pPr eaLnBrk="1" hangingPunct="1"/>
            <a:r>
              <a:rPr lang="en-US" altLang="de-DE" b="1" dirty="0" smtClean="0"/>
              <a:t>Long-term VET</a:t>
            </a:r>
            <a:r>
              <a:rPr lang="en-US" altLang="de-DE" dirty="0" smtClean="0"/>
              <a:t>, (</a:t>
            </a:r>
            <a:r>
              <a:rPr lang="en-US" altLang="de-DE" i="1" dirty="0" err="1" smtClean="0"/>
              <a:t>berufsbildend</a:t>
            </a:r>
            <a:r>
              <a:rPr lang="en-US" altLang="de-DE" i="1" dirty="0" smtClean="0"/>
              <a:t> </a:t>
            </a:r>
            <a:r>
              <a:rPr lang="en-US" altLang="de-DE" i="1" dirty="0" err="1" smtClean="0"/>
              <a:t>höheren</a:t>
            </a:r>
            <a:r>
              <a:rPr lang="en-US" altLang="de-DE" i="1" dirty="0" smtClean="0"/>
              <a:t> </a:t>
            </a:r>
            <a:r>
              <a:rPr lang="en-US" altLang="de-DE" i="1" dirty="0" err="1" smtClean="0"/>
              <a:t>Schulen</a:t>
            </a:r>
            <a:r>
              <a:rPr lang="en-US" altLang="de-DE" dirty="0" smtClean="0"/>
              <a:t> or BHS), a 5-year course giving pupils access to university (for example technical and business institutes). This pathway awards 2 diplomas </a:t>
            </a:r>
            <a:r>
              <a:rPr lang="en-US" altLang="de-DE" i="1" dirty="0" err="1" smtClean="0"/>
              <a:t>Reife</a:t>
            </a:r>
            <a:r>
              <a:rPr lang="en-US" altLang="de-DE" i="1" dirty="0" smtClean="0"/>
              <a:t> und </a:t>
            </a:r>
            <a:r>
              <a:rPr lang="en-US" altLang="de-DE" i="1" dirty="0" err="1" smtClean="0"/>
              <a:t>Diplomprüfung</a:t>
            </a:r>
            <a:r>
              <a:rPr lang="en-US" altLang="de-DE" dirty="0" smtClean="0"/>
              <a:t> (A-levels and vocational diploma).</a:t>
            </a:r>
          </a:p>
          <a:p>
            <a:pPr eaLnBrk="1" hangingPunct="1"/>
            <a:endParaRPr lang="en-US" altLang="de-DE" dirty="0" smtClean="0"/>
          </a:p>
          <a:p>
            <a:pPr eaLnBrk="1" hangingPunct="1"/>
            <a:r>
              <a:rPr lang="en-US" altLang="de-DE" b="1" dirty="0" smtClean="0"/>
              <a:t>Medium-term VET</a:t>
            </a:r>
            <a:r>
              <a:rPr lang="en-US" altLang="de-DE" dirty="0" smtClean="0"/>
              <a:t> (</a:t>
            </a:r>
            <a:r>
              <a:rPr lang="en-US" altLang="de-DE" i="1" dirty="0" err="1" smtClean="0"/>
              <a:t>Berufsbildenden</a:t>
            </a:r>
            <a:r>
              <a:rPr lang="en-US" altLang="de-DE" i="1" dirty="0" smtClean="0"/>
              <a:t> </a:t>
            </a:r>
            <a:r>
              <a:rPr lang="en-US" altLang="de-DE" i="1" dirty="0" err="1" smtClean="0"/>
              <a:t>mittleren</a:t>
            </a:r>
            <a:r>
              <a:rPr lang="en-US" altLang="de-DE" i="1" dirty="0" smtClean="0"/>
              <a:t> </a:t>
            </a:r>
            <a:r>
              <a:rPr lang="en-US" altLang="de-DE" i="1" dirty="0" err="1" smtClean="0"/>
              <a:t>Schulen</a:t>
            </a:r>
            <a:r>
              <a:rPr lang="en-US" altLang="de-DE" dirty="0" smtClean="0"/>
              <a:t> or BMS) providing full-time education over a 3- to 4-year course (for example, </a:t>
            </a:r>
            <a:r>
              <a:rPr lang="en-US" altLang="de-DE" dirty="0" err="1" smtClean="0"/>
              <a:t>specialised</a:t>
            </a:r>
            <a:r>
              <a:rPr lang="en-US" altLang="de-DE" dirty="0" smtClean="0"/>
              <a:t> technical and business schools). This pathway does not open the door to tertiary education, but does allow pupils to enter employment immediately after passing the final examination.</a:t>
            </a:r>
          </a:p>
          <a:p>
            <a:pPr eaLnBrk="1" hangingPunct="1"/>
            <a:endParaRPr lang="en-US" altLang="de-DE" dirty="0" smtClean="0"/>
          </a:p>
          <a:p>
            <a:pPr eaLnBrk="1" hangingPunct="1"/>
            <a:r>
              <a:rPr lang="en-US" altLang="de-DE" b="1" dirty="0" smtClean="0"/>
              <a:t>Vocational training and apprenticeship </a:t>
            </a:r>
            <a:r>
              <a:rPr lang="en-US" altLang="de-DE" dirty="0" smtClean="0"/>
              <a:t>(</a:t>
            </a:r>
            <a:r>
              <a:rPr lang="en-US" altLang="de-DE" i="1" dirty="0" err="1" smtClean="0"/>
              <a:t>Polytechnische</a:t>
            </a:r>
            <a:r>
              <a:rPr lang="en-US" altLang="de-DE" i="1" dirty="0" smtClean="0"/>
              <a:t> </a:t>
            </a:r>
            <a:r>
              <a:rPr lang="en-US" altLang="de-DE" i="1" dirty="0" err="1" smtClean="0"/>
              <a:t>Schule</a:t>
            </a:r>
            <a:r>
              <a:rPr lang="en-US" altLang="de-DE" dirty="0" smtClean="0"/>
              <a:t> and </a:t>
            </a:r>
            <a:r>
              <a:rPr lang="en-US" altLang="de-DE" i="1" dirty="0" err="1" smtClean="0"/>
              <a:t>Berufsschule</a:t>
            </a:r>
            <a:r>
              <a:rPr lang="en-US" altLang="de-DE" dirty="0" smtClean="0"/>
              <a:t>) : consists of a polytechnic school year, followed by three years of learning (80% of the training time is spent in the workplace).</a:t>
            </a:r>
          </a:p>
          <a:p>
            <a:pPr eaLnBrk="1" hangingPunct="1"/>
            <a:endParaRPr lang="en-US" altLang="de-DE"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5D1BF09-AFD8-4290-A5FB-287F7454075C}" type="slidenum">
              <a:rPr lang="de-DE" altLang="de-DE" smtClean="0"/>
              <a:pPr eaLnBrk="1" hangingPunct="1">
                <a:spcBef>
                  <a:spcPct val="0"/>
                </a:spcBef>
              </a:pPr>
              <a:t>22</a:t>
            </a:fld>
            <a:endParaRPr lang="de-DE" altLang="de-DE"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endParaRPr lang="de-AT" altLang="de-DE" sz="110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C6AD179-50F1-4FBD-B70E-989D07A9F5DE}" type="slidenum">
              <a:rPr lang="de-DE" altLang="de-DE" smtClean="0"/>
              <a:pPr eaLnBrk="1" hangingPunct="1">
                <a:spcBef>
                  <a:spcPct val="0"/>
                </a:spcBef>
              </a:pPr>
              <a:t>23</a:t>
            </a:fld>
            <a:endParaRPr lang="de-DE" altLang="de-DE"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US" altLang="de-DE" dirty="0" smtClean="0"/>
          </a:p>
          <a:p>
            <a:pPr eaLnBrk="1" hangingPunct="1"/>
            <a:r>
              <a:rPr lang="en-US" altLang="de-DE" sz="1100" b="1" dirty="0" smtClean="0"/>
              <a:t>Initial vocational education and training</a:t>
            </a:r>
          </a:p>
          <a:p>
            <a:pPr eaLnBrk="1" hangingPunct="1"/>
            <a:endParaRPr lang="en-US" altLang="de-DE" sz="1100" b="1" dirty="0" smtClean="0"/>
          </a:p>
          <a:p>
            <a:pPr eaLnBrk="1" hangingPunct="1"/>
            <a:r>
              <a:rPr lang="en-US" altLang="de-DE" sz="1100" dirty="0" smtClean="0"/>
              <a:t>Initial vocational education and training (IVET) is extremely important in Austria.</a:t>
            </a:r>
          </a:p>
          <a:p>
            <a:pPr eaLnBrk="1" hangingPunct="1"/>
            <a:r>
              <a:rPr lang="en-US" altLang="de-DE" sz="1100" dirty="0" smtClean="0"/>
              <a:t>After completing their compulsory schooling period, about 40 % of young people</a:t>
            </a:r>
          </a:p>
          <a:p>
            <a:pPr eaLnBrk="1" hangingPunct="1"/>
            <a:r>
              <a:rPr lang="en-US" altLang="de-DE" sz="1100" dirty="0" smtClean="0"/>
              <a:t>in Austria are trained in a legally </a:t>
            </a:r>
            <a:r>
              <a:rPr lang="en-US" altLang="de-DE" sz="1100" dirty="0" err="1" smtClean="0"/>
              <a:t>recognised</a:t>
            </a:r>
            <a:r>
              <a:rPr lang="en-US" altLang="de-DE" sz="1100" dirty="0" smtClean="0"/>
              <a:t> apprenticeship occupation, another</a:t>
            </a:r>
          </a:p>
          <a:p>
            <a:pPr eaLnBrk="1" hangingPunct="1"/>
            <a:r>
              <a:rPr lang="en-US" altLang="de-DE" sz="1100" dirty="0" smtClean="0"/>
              <a:t>40 % opt for a VET school or college. This means that some 80 % of Austrian pupils </a:t>
            </a:r>
            <a:br>
              <a:rPr lang="en-US" altLang="de-DE" sz="1100" dirty="0" smtClean="0"/>
            </a:br>
            <a:r>
              <a:rPr lang="en-US" altLang="de-DE" sz="1100" dirty="0" smtClean="0"/>
              <a:t>follow a vocational education and training pathway.</a:t>
            </a:r>
          </a:p>
          <a:p>
            <a:pPr eaLnBrk="1" hangingPunct="1"/>
            <a:endParaRPr lang="en-US" altLang="de-DE" sz="1100" dirty="0" smtClean="0"/>
          </a:p>
          <a:p>
            <a:pPr eaLnBrk="1" hangingPunct="1"/>
            <a:r>
              <a:rPr lang="en-US" altLang="de-DE" sz="1100" dirty="0" smtClean="0"/>
              <a:t>Initial vocational qualifications can be obtained by attending a </a:t>
            </a:r>
            <a:r>
              <a:rPr lang="en-US" altLang="de-DE" sz="1100" b="1" dirty="0" smtClean="0"/>
              <a:t>dual VET</a:t>
            </a:r>
          </a:p>
          <a:p>
            <a:pPr eaLnBrk="1" hangingPunct="1"/>
            <a:r>
              <a:rPr lang="en-US" altLang="de-DE" sz="1100" b="1" dirty="0" err="1" smtClean="0"/>
              <a:t>programme</a:t>
            </a:r>
            <a:r>
              <a:rPr lang="en-US" altLang="de-DE" sz="1100" b="1" dirty="0" smtClean="0"/>
              <a:t> </a:t>
            </a:r>
            <a:r>
              <a:rPr lang="en-US" altLang="de-DE" sz="1100" dirty="0" smtClean="0"/>
              <a:t>(apprenticeship and part-time vocational school) or in </a:t>
            </a:r>
            <a:r>
              <a:rPr lang="en-US" altLang="de-DE" sz="1100" b="1" dirty="0" smtClean="0"/>
              <a:t>full-time</a:t>
            </a:r>
          </a:p>
          <a:p>
            <a:pPr eaLnBrk="1" hangingPunct="1"/>
            <a:r>
              <a:rPr lang="de-AT" altLang="de-DE" sz="1100" b="1" dirty="0" err="1" smtClean="0"/>
              <a:t>schools</a:t>
            </a:r>
            <a:r>
              <a:rPr lang="de-AT" altLang="de-DE" sz="1100" dirty="0" smtClean="0"/>
              <a:t>.</a:t>
            </a:r>
          </a:p>
          <a:p>
            <a:pPr eaLnBrk="1" hangingPunct="1"/>
            <a:r>
              <a:rPr lang="en-US" altLang="de-DE" sz="1100" dirty="0" smtClean="0"/>
              <a:t>Full-time VET schools can be broken down into individual VET schools (e.g. schools of</a:t>
            </a:r>
          </a:p>
          <a:p>
            <a:pPr eaLnBrk="1" hangingPunct="1"/>
            <a:r>
              <a:rPr lang="en-US" altLang="de-DE" sz="1100" dirty="0" smtClean="0"/>
              <a:t>engineering, arts and crafts; business schools; schools of management and services</a:t>
            </a:r>
          </a:p>
          <a:p>
            <a:pPr eaLnBrk="1" hangingPunct="1"/>
            <a:r>
              <a:rPr lang="en-US" altLang="de-DE" sz="1100" dirty="0" smtClean="0"/>
              <a:t>industries), VET colleges (e.g. colleges of engineering, arts and crafts; colleges of</a:t>
            </a:r>
          </a:p>
          <a:p>
            <a:pPr eaLnBrk="1" hangingPunct="1"/>
            <a:r>
              <a:rPr lang="en-US" altLang="de-DE" sz="1100" dirty="0" smtClean="0"/>
              <a:t>business administration; colleges of management and services industries; colleges</a:t>
            </a:r>
          </a:p>
          <a:p>
            <a:pPr eaLnBrk="1" hangingPunct="1"/>
            <a:r>
              <a:rPr lang="en-US" altLang="de-DE" sz="1100" dirty="0" smtClean="0"/>
              <a:t>of tourism) as well as healthcare schools.</a:t>
            </a:r>
            <a:endParaRPr lang="de-DE" altLang="de-DE"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F9C9817-BA34-4637-B7B3-945387559991}" type="slidenum">
              <a:rPr lang="de-DE" altLang="de-DE" smtClean="0"/>
              <a:pPr eaLnBrk="1" hangingPunct="1">
                <a:spcBef>
                  <a:spcPct val="0"/>
                </a:spcBef>
              </a:pPr>
              <a:t>24</a:t>
            </a:fld>
            <a:endParaRPr lang="de-DE" altLang="de-DE"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n-US" altLang="de-DE" dirty="0" smtClean="0">
              <a:cs typeface="Arial" charset="0"/>
            </a:endParaRPr>
          </a:p>
          <a:p>
            <a:pPr eaLnBrk="1" hangingPunct="1"/>
            <a:r>
              <a:rPr lang="de-AT" altLang="de-DE" sz="1100" b="1" dirty="0" err="1" smtClean="0">
                <a:cs typeface="Arial" charset="0"/>
              </a:rPr>
              <a:t>Apprenticeship</a:t>
            </a:r>
            <a:r>
              <a:rPr lang="de-AT" altLang="de-DE" sz="1100" b="1" dirty="0" smtClean="0">
                <a:cs typeface="Arial" charset="0"/>
              </a:rPr>
              <a:t>: Dual </a:t>
            </a:r>
            <a:r>
              <a:rPr lang="de-AT" altLang="de-DE" sz="1100" b="1" dirty="0" err="1" smtClean="0">
                <a:cs typeface="Arial" charset="0"/>
              </a:rPr>
              <a:t>vocational</a:t>
            </a:r>
            <a:r>
              <a:rPr lang="de-AT" altLang="de-DE" sz="1100" b="1" dirty="0" smtClean="0">
                <a:cs typeface="Arial" charset="0"/>
              </a:rPr>
              <a:t> </a:t>
            </a:r>
            <a:r>
              <a:rPr lang="de-AT" altLang="de-DE" sz="1100" b="1" dirty="0" err="1" smtClean="0">
                <a:cs typeface="Arial" charset="0"/>
              </a:rPr>
              <a:t>training</a:t>
            </a:r>
            <a:endParaRPr lang="de-AT" altLang="de-DE" sz="1100" b="1" dirty="0" smtClean="0">
              <a:cs typeface="Arial" charset="0"/>
            </a:endParaRPr>
          </a:p>
          <a:p>
            <a:pPr eaLnBrk="1" hangingPunct="1"/>
            <a:endParaRPr lang="de-AT" altLang="de-DE" sz="1100" b="1" dirty="0" smtClean="0">
              <a:cs typeface="Arial" charset="0"/>
            </a:endParaRPr>
          </a:p>
          <a:p>
            <a:pPr eaLnBrk="1" hangingPunct="1"/>
            <a:r>
              <a:rPr lang="en-US" altLang="de-DE" sz="1100" dirty="0" smtClean="0">
                <a:cs typeface="Arial" charset="0"/>
              </a:rPr>
              <a:t>Graduates of an apprenticeship </a:t>
            </a:r>
            <a:r>
              <a:rPr lang="en-US" altLang="de-DE" sz="1100" dirty="0" err="1" smtClean="0">
                <a:cs typeface="Arial" charset="0"/>
              </a:rPr>
              <a:t>programme</a:t>
            </a:r>
            <a:r>
              <a:rPr lang="en-US" altLang="de-DE" sz="1100" dirty="0" smtClean="0">
                <a:cs typeface="Arial" charset="0"/>
              </a:rPr>
              <a:t> acquire a </a:t>
            </a:r>
            <a:r>
              <a:rPr lang="en-US" altLang="de-DE" sz="1100" b="1" dirty="0" smtClean="0">
                <a:cs typeface="Arial" charset="0"/>
              </a:rPr>
              <a:t>full vocational qualification</a:t>
            </a:r>
          </a:p>
          <a:p>
            <a:pPr eaLnBrk="1" hangingPunct="1"/>
            <a:r>
              <a:rPr lang="de-AT" altLang="de-DE" sz="1100" b="1" dirty="0" err="1" smtClean="0">
                <a:cs typeface="Arial" charset="0"/>
              </a:rPr>
              <a:t>of</a:t>
            </a:r>
            <a:r>
              <a:rPr lang="de-AT" altLang="de-DE" sz="1100" b="1" dirty="0" smtClean="0">
                <a:cs typeface="Arial" charset="0"/>
              </a:rPr>
              <a:t> a high </a:t>
            </a:r>
            <a:r>
              <a:rPr lang="de-AT" altLang="de-DE" sz="1100" b="1" dirty="0" err="1" smtClean="0">
                <a:cs typeface="Arial" charset="0"/>
              </a:rPr>
              <a:t>standard</a:t>
            </a:r>
            <a:r>
              <a:rPr lang="de-AT" altLang="de-DE" sz="1100" dirty="0" smtClean="0">
                <a:cs typeface="Arial" charset="0"/>
              </a:rPr>
              <a:t>.</a:t>
            </a:r>
          </a:p>
          <a:p>
            <a:pPr eaLnBrk="1" hangingPunct="1"/>
            <a:endParaRPr lang="de-AT" altLang="de-DE" sz="1100" dirty="0" smtClean="0">
              <a:cs typeface="Arial" charset="0"/>
            </a:endParaRPr>
          </a:p>
          <a:p>
            <a:pPr eaLnBrk="1" hangingPunct="1"/>
            <a:r>
              <a:rPr lang="en-US" altLang="de-DE" sz="1100" dirty="0" smtClean="0">
                <a:cs typeface="Arial" charset="0"/>
              </a:rPr>
              <a:t>The </a:t>
            </a:r>
            <a:r>
              <a:rPr lang="en-US" altLang="de-DE" sz="1100" b="1" dirty="0" smtClean="0">
                <a:cs typeface="Arial" charset="0"/>
              </a:rPr>
              <a:t>training in an apprenticeship occupation is open to all young people</a:t>
            </a:r>
          </a:p>
          <a:p>
            <a:pPr eaLnBrk="1" hangingPunct="1"/>
            <a:r>
              <a:rPr lang="en-US" altLang="de-DE" sz="1100" dirty="0" smtClean="0">
                <a:cs typeface="Arial" charset="0"/>
              </a:rPr>
              <a:t>who have completed their </a:t>
            </a:r>
            <a:r>
              <a:rPr lang="en-US" altLang="de-DE" sz="1100" b="1" dirty="0" smtClean="0">
                <a:cs typeface="Arial" charset="0"/>
              </a:rPr>
              <a:t>nine years of compulsory schooling</a:t>
            </a:r>
            <a:r>
              <a:rPr lang="en-US" altLang="de-DE" sz="1100" dirty="0" smtClean="0">
                <a:cs typeface="Arial" charset="0"/>
              </a:rPr>
              <a:t>. No specific</a:t>
            </a:r>
          </a:p>
          <a:p>
            <a:pPr eaLnBrk="1" hangingPunct="1"/>
            <a:r>
              <a:rPr lang="en-US" altLang="de-DE" sz="1100" dirty="0" smtClean="0">
                <a:cs typeface="Arial" charset="0"/>
              </a:rPr>
              <a:t>school qualification is required for access to an apprenticeship.</a:t>
            </a:r>
          </a:p>
          <a:p>
            <a:pPr eaLnBrk="1" hangingPunct="1"/>
            <a:endParaRPr lang="en-US" altLang="de-DE" sz="1100" dirty="0" smtClean="0">
              <a:cs typeface="Arial" charset="0"/>
            </a:endParaRPr>
          </a:p>
          <a:p>
            <a:pPr eaLnBrk="1" hangingPunct="1"/>
            <a:r>
              <a:rPr lang="en-US" altLang="de-DE" sz="1100" dirty="0" smtClean="0">
                <a:cs typeface="Arial" charset="0"/>
              </a:rPr>
              <a:t>Training in the company and at part-time vocational school</a:t>
            </a:r>
          </a:p>
          <a:p>
            <a:pPr eaLnBrk="1" hangingPunct="1"/>
            <a:endParaRPr lang="en-US" altLang="de-DE" sz="1100" dirty="0" smtClean="0">
              <a:cs typeface="Arial" charset="0"/>
            </a:endParaRPr>
          </a:p>
          <a:p>
            <a:pPr eaLnBrk="1" hangingPunct="1"/>
            <a:r>
              <a:rPr lang="en-US" altLang="de-DE" sz="1100" dirty="0" smtClean="0">
                <a:cs typeface="Arial" charset="0"/>
              </a:rPr>
              <a:t>There are significant differences between </a:t>
            </a:r>
            <a:r>
              <a:rPr lang="en-US" altLang="de-DE" sz="1100" b="1" dirty="0" smtClean="0">
                <a:cs typeface="Arial" charset="0"/>
              </a:rPr>
              <a:t>dual training in an apprenticeship</a:t>
            </a:r>
          </a:p>
          <a:p>
            <a:pPr eaLnBrk="1" hangingPunct="1"/>
            <a:r>
              <a:rPr lang="en-US" altLang="de-DE" sz="1100" b="1" dirty="0" smtClean="0">
                <a:cs typeface="Arial" charset="0"/>
              </a:rPr>
              <a:t>occupation </a:t>
            </a:r>
            <a:r>
              <a:rPr lang="en-US" altLang="de-DE" sz="1100" dirty="0" smtClean="0">
                <a:cs typeface="Arial" charset="0"/>
              </a:rPr>
              <a:t>and vocational education and training (VET) in full-time schools:</a:t>
            </a:r>
          </a:p>
          <a:p>
            <a:pPr eaLnBrk="1" hangingPunct="1"/>
            <a:endParaRPr lang="en-US" altLang="de-DE" sz="1100" dirty="0" smtClean="0">
              <a:cs typeface="Arial" charset="0"/>
            </a:endParaRPr>
          </a:p>
          <a:p>
            <a:pPr eaLnBrk="1" hangingPunct="1"/>
            <a:r>
              <a:rPr lang="en-US" altLang="de-DE" sz="1100" dirty="0" smtClean="0">
                <a:cs typeface="Arial" charset="0"/>
              </a:rPr>
              <a:t> In the apprenticeship training system, the </a:t>
            </a:r>
            <a:r>
              <a:rPr lang="en-US" altLang="de-DE" sz="1100" b="1" dirty="0" smtClean="0">
                <a:cs typeface="Arial" charset="0"/>
              </a:rPr>
              <a:t>two places of learning </a:t>
            </a:r>
            <a:r>
              <a:rPr lang="en-US" altLang="de-DE" sz="1100" dirty="0" smtClean="0">
                <a:cs typeface="Arial" charset="0"/>
              </a:rPr>
              <a:t>are the</a:t>
            </a:r>
          </a:p>
          <a:p>
            <a:pPr eaLnBrk="1" hangingPunct="1"/>
            <a:r>
              <a:rPr lang="en-US" altLang="de-DE" sz="1100" b="1" dirty="0" smtClean="0">
                <a:cs typeface="Arial" charset="0"/>
              </a:rPr>
              <a:t>training company </a:t>
            </a:r>
            <a:r>
              <a:rPr lang="en-US" altLang="de-DE" sz="1100" dirty="0" smtClean="0">
                <a:cs typeface="Arial" charset="0"/>
              </a:rPr>
              <a:t>and </a:t>
            </a:r>
            <a:r>
              <a:rPr lang="en-US" altLang="de-DE" sz="1100" b="1" dirty="0" smtClean="0">
                <a:cs typeface="Arial" charset="0"/>
              </a:rPr>
              <a:t>part-time vocational school</a:t>
            </a:r>
            <a:r>
              <a:rPr lang="en-US" altLang="de-DE" sz="1100" dirty="0" smtClean="0">
                <a:cs typeface="Arial" charset="0"/>
              </a:rPr>
              <a:t>.</a:t>
            </a:r>
          </a:p>
          <a:p>
            <a:pPr eaLnBrk="1" hangingPunct="1"/>
            <a:endParaRPr lang="en-US" altLang="de-DE" sz="1100" dirty="0" smtClean="0">
              <a:cs typeface="Arial" charset="0"/>
            </a:endParaRPr>
          </a:p>
          <a:p>
            <a:pPr eaLnBrk="1" hangingPunct="1"/>
            <a:r>
              <a:rPr lang="en-US" altLang="de-DE" sz="1100" dirty="0" smtClean="0">
                <a:cs typeface="Arial" charset="0"/>
              </a:rPr>
              <a:t> The apprentice is in a </a:t>
            </a:r>
            <a:r>
              <a:rPr lang="en-US" altLang="de-DE" sz="1100" b="1" dirty="0" smtClean="0">
                <a:cs typeface="Arial" charset="0"/>
              </a:rPr>
              <a:t>training relationship </a:t>
            </a:r>
            <a:r>
              <a:rPr lang="en-US" altLang="de-DE" sz="1100" dirty="0" smtClean="0">
                <a:cs typeface="Arial" charset="0"/>
              </a:rPr>
              <a:t>with his or her training company</a:t>
            </a:r>
          </a:p>
          <a:p>
            <a:pPr eaLnBrk="1" hangingPunct="1"/>
            <a:r>
              <a:rPr lang="en-US" altLang="de-DE" sz="1100" dirty="0" smtClean="0">
                <a:cs typeface="Arial" charset="0"/>
              </a:rPr>
              <a:t>and a </a:t>
            </a:r>
            <a:r>
              <a:rPr lang="en-US" altLang="de-DE" sz="1100" b="1" dirty="0" smtClean="0">
                <a:cs typeface="Arial" charset="0"/>
              </a:rPr>
              <a:t>student </a:t>
            </a:r>
            <a:r>
              <a:rPr lang="en-US" altLang="de-DE" sz="1100" dirty="0" smtClean="0">
                <a:cs typeface="Arial" charset="0"/>
              </a:rPr>
              <a:t>at a part-time vocational school at the same time.</a:t>
            </a:r>
          </a:p>
          <a:p>
            <a:pPr eaLnBrk="1" hangingPunct="1"/>
            <a:endParaRPr lang="en-US" altLang="de-DE" sz="1100" dirty="0" smtClean="0">
              <a:cs typeface="Arial" charset="0"/>
            </a:endParaRPr>
          </a:p>
          <a:p>
            <a:pPr eaLnBrk="1" hangingPunct="1"/>
            <a:r>
              <a:rPr lang="en-US" altLang="de-DE" sz="1100" dirty="0" smtClean="0">
                <a:cs typeface="Arial" charset="0"/>
              </a:rPr>
              <a:t> The </a:t>
            </a:r>
            <a:r>
              <a:rPr lang="en-US" altLang="de-DE" sz="1100" b="1" dirty="0" smtClean="0">
                <a:cs typeface="Arial" charset="0"/>
              </a:rPr>
              <a:t>company-based part of dual vocational training </a:t>
            </a:r>
            <a:r>
              <a:rPr lang="en-US" altLang="de-DE" sz="1100" dirty="0" smtClean="0">
                <a:cs typeface="Arial" charset="0"/>
              </a:rPr>
              <a:t>makes up the </a:t>
            </a:r>
            <a:r>
              <a:rPr lang="en-US" altLang="de-DE" sz="1100" b="1" dirty="0" smtClean="0">
                <a:cs typeface="Arial" charset="0"/>
              </a:rPr>
              <a:t>major</a:t>
            </a:r>
          </a:p>
          <a:p>
            <a:pPr eaLnBrk="1" hangingPunct="1"/>
            <a:r>
              <a:rPr lang="en-US" altLang="de-DE" sz="1100" b="1" dirty="0" smtClean="0">
                <a:cs typeface="Arial" charset="0"/>
              </a:rPr>
              <a:t>part </a:t>
            </a:r>
            <a:r>
              <a:rPr lang="en-US" altLang="de-DE" sz="1100" dirty="0" smtClean="0">
                <a:cs typeface="Arial" charset="0"/>
              </a:rPr>
              <a:t>of the apprenticeship period.</a:t>
            </a:r>
          </a:p>
          <a:p>
            <a:pPr eaLnBrk="1" hangingPunct="1"/>
            <a:endParaRPr lang="en-US" altLang="de-DE" sz="1100" dirty="0" smtClean="0">
              <a:cs typeface="Arial" charset="0"/>
            </a:endParaRPr>
          </a:p>
          <a:p>
            <a:pPr eaLnBrk="1" hangingPunct="1"/>
            <a:r>
              <a:rPr lang="en-US" altLang="de-DE" sz="1100" dirty="0" smtClean="0">
                <a:cs typeface="Arial" charset="0"/>
              </a:rPr>
              <a:t> The apprenticeship-leaving exam is taken in front of </a:t>
            </a:r>
            <a:r>
              <a:rPr lang="en-US" altLang="de-DE" sz="1100" b="1" dirty="0" smtClean="0">
                <a:cs typeface="Arial" charset="0"/>
              </a:rPr>
              <a:t>professional experts</a:t>
            </a:r>
            <a:r>
              <a:rPr lang="en-US" altLang="de-DE" sz="1100" dirty="0" smtClean="0">
                <a:cs typeface="Arial" charset="0"/>
              </a:rPr>
              <a:t>. The</a:t>
            </a:r>
          </a:p>
          <a:p>
            <a:pPr eaLnBrk="1" hangingPunct="1"/>
            <a:r>
              <a:rPr lang="en-US" altLang="de-DE" sz="1100" dirty="0" smtClean="0">
                <a:cs typeface="Arial" charset="0"/>
              </a:rPr>
              <a:t>focus of this exam is on the </a:t>
            </a:r>
            <a:r>
              <a:rPr lang="en-US" altLang="de-DE" sz="1100" b="1" dirty="0" smtClean="0">
                <a:cs typeface="Arial" charset="0"/>
              </a:rPr>
              <a:t>competences </a:t>
            </a:r>
            <a:r>
              <a:rPr lang="en-US" altLang="de-DE" sz="1100" dirty="0" smtClean="0">
                <a:cs typeface="Arial" charset="0"/>
              </a:rPr>
              <a:t>required for the respective profession.</a:t>
            </a:r>
            <a:endParaRPr lang="de-DE" altLang="de-DE" dirty="0"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DC44CC0-E65B-41AE-8830-41EAC760E430}" type="slidenum">
              <a:rPr lang="de-DE" altLang="de-DE" smtClean="0"/>
              <a:pPr eaLnBrk="1" hangingPunct="1">
                <a:spcBef>
                  <a:spcPct val="0"/>
                </a:spcBef>
              </a:pPr>
              <a:t>25</a:t>
            </a:fld>
            <a:endParaRPr lang="de-DE" altLang="de-DE"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r>
              <a:rPr lang="de-AT" altLang="de-DE" sz="1100" b="1" dirty="0" err="1" smtClean="0"/>
              <a:t>Why</a:t>
            </a:r>
            <a:r>
              <a:rPr lang="de-AT" altLang="de-DE" sz="1100" b="1" dirty="0" smtClean="0"/>
              <a:t> </a:t>
            </a:r>
            <a:r>
              <a:rPr lang="de-AT" altLang="de-DE" sz="1100" b="1" dirty="0" err="1" smtClean="0"/>
              <a:t>companies</a:t>
            </a:r>
            <a:r>
              <a:rPr lang="de-AT" altLang="de-DE" sz="1100" b="1" dirty="0" smtClean="0"/>
              <a:t> </a:t>
            </a:r>
            <a:r>
              <a:rPr lang="de-AT" altLang="de-DE" sz="1100" b="1" dirty="0" err="1" smtClean="0"/>
              <a:t>train</a:t>
            </a:r>
            <a:r>
              <a:rPr lang="de-AT" altLang="de-DE" sz="1100" b="1" dirty="0" smtClean="0"/>
              <a:t> </a:t>
            </a:r>
            <a:r>
              <a:rPr lang="de-AT" altLang="de-DE" sz="1100" b="1" dirty="0" err="1" smtClean="0"/>
              <a:t>apprentices</a:t>
            </a:r>
            <a:endParaRPr lang="de-AT" altLang="de-DE" sz="1100" b="1" dirty="0" smtClean="0"/>
          </a:p>
          <a:p>
            <a:pPr eaLnBrk="1" hangingPunct="1"/>
            <a:endParaRPr lang="de-AT" altLang="de-DE" sz="1100" b="1" dirty="0" smtClean="0"/>
          </a:p>
          <a:p>
            <a:pPr eaLnBrk="1" hangingPunct="1"/>
            <a:r>
              <a:rPr lang="en-US" altLang="de-DE" sz="1100" b="1" dirty="0" smtClean="0"/>
              <a:t>Apprenticeship training </a:t>
            </a:r>
            <a:r>
              <a:rPr lang="en-US" altLang="de-DE" sz="1100" dirty="0" smtClean="0"/>
              <a:t>is seen by companies as an </a:t>
            </a:r>
            <a:r>
              <a:rPr lang="en-US" altLang="de-DE" sz="1100" b="1" dirty="0" smtClean="0"/>
              <a:t>investment in the future</a:t>
            </a:r>
            <a:r>
              <a:rPr lang="en-US" altLang="de-DE" sz="1100" dirty="0" smtClean="0"/>
              <a:t>.</a:t>
            </a:r>
          </a:p>
          <a:p>
            <a:pPr eaLnBrk="1" hangingPunct="1"/>
            <a:r>
              <a:rPr lang="en-US" altLang="de-DE" sz="1100" dirty="0" smtClean="0"/>
              <a:t>It enables companies to meet their future need for qualified skilled workers as best</a:t>
            </a:r>
          </a:p>
          <a:p>
            <a:pPr eaLnBrk="1" hangingPunct="1"/>
            <a:r>
              <a:rPr lang="en-US" altLang="de-DE" sz="1100" dirty="0" smtClean="0"/>
              <a:t>as possible. Already during their training, apprentices carry out valuable work for</a:t>
            </a:r>
          </a:p>
          <a:p>
            <a:pPr eaLnBrk="1" hangingPunct="1"/>
            <a:r>
              <a:rPr lang="de-AT" altLang="de-DE" sz="1100" dirty="0" err="1" smtClean="0"/>
              <a:t>their</a:t>
            </a:r>
            <a:r>
              <a:rPr lang="de-AT" altLang="de-DE" sz="1100" dirty="0" smtClean="0"/>
              <a:t> </a:t>
            </a:r>
            <a:r>
              <a:rPr lang="de-AT" altLang="de-DE" sz="1100" dirty="0" err="1" smtClean="0"/>
              <a:t>training</a:t>
            </a:r>
            <a:r>
              <a:rPr lang="de-AT" altLang="de-DE" sz="1100" dirty="0" smtClean="0"/>
              <a:t> </a:t>
            </a:r>
            <a:r>
              <a:rPr lang="de-AT" altLang="de-DE" sz="1100" dirty="0" err="1" smtClean="0"/>
              <a:t>company</a:t>
            </a:r>
            <a:r>
              <a:rPr lang="de-AT" altLang="de-DE" sz="1100" dirty="0" smtClean="0"/>
              <a:t>.</a:t>
            </a:r>
          </a:p>
          <a:p>
            <a:pPr eaLnBrk="1" hangingPunct="1"/>
            <a:endParaRPr lang="en-US" altLang="de-DE" sz="1100" dirty="0" smtClean="0"/>
          </a:p>
          <a:p>
            <a:pPr eaLnBrk="1" hangingPunct="1"/>
            <a:r>
              <a:rPr lang="en-US" altLang="de-DE" sz="1100" dirty="0" smtClean="0"/>
              <a:t>Currently approximately </a:t>
            </a:r>
            <a:r>
              <a:rPr lang="en-US" altLang="de-DE" sz="1100" b="1" dirty="0" smtClean="0"/>
              <a:t>35,000 companies </a:t>
            </a:r>
            <a:r>
              <a:rPr lang="en-US" altLang="de-DE" sz="1100" dirty="0" smtClean="0"/>
              <a:t>are open to young people as training</a:t>
            </a:r>
          </a:p>
          <a:p>
            <a:pPr eaLnBrk="1" hangingPunct="1"/>
            <a:r>
              <a:rPr lang="en-US" altLang="de-DE" sz="1100" dirty="0" smtClean="0"/>
              <a:t>sites. By voluntarily providing apprenticeship training, companies show that they</a:t>
            </a:r>
          </a:p>
          <a:p>
            <a:pPr eaLnBrk="1" hangingPunct="1"/>
            <a:r>
              <a:rPr lang="en-US" altLang="de-DE" sz="1100" dirty="0" smtClean="0"/>
              <a:t>accept social responsibility. By offering company-based training places, youth</a:t>
            </a:r>
          </a:p>
          <a:p>
            <a:pPr eaLnBrk="1" hangingPunct="1"/>
            <a:r>
              <a:rPr lang="en-US" altLang="de-DE" sz="1100" dirty="0" smtClean="0"/>
              <a:t>unemployment is reduced and the future need for qualified skilled </a:t>
            </a:r>
            <a:r>
              <a:rPr lang="en-US" altLang="de-DE" sz="1100" dirty="0" err="1" smtClean="0"/>
              <a:t>labour</a:t>
            </a:r>
            <a:r>
              <a:rPr lang="en-US" altLang="de-DE" sz="1100" dirty="0" smtClean="0"/>
              <a:t> secured</a:t>
            </a:r>
          </a:p>
          <a:p>
            <a:pPr eaLnBrk="1" hangingPunct="1"/>
            <a:r>
              <a:rPr lang="de-AT" altLang="de-DE" sz="1100" dirty="0" smtClean="0"/>
              <a:t>at </a:t>
            </a:r>
            <a:r>
              <a:rPr lang="de-AT" altLang="de-DE" sz="1100" dirty="0" err="1" smtClean="0"/>
              <a:t>the</a:t>
            </a:r>
            <a:r>
              <a:rPr lang="de-AT" altLang="de-DE" sz="1100" dirty="0" smtClean="0"/>
              <a:t> same time.</a:t>
            </a:r>
          </a:p>
          <a:p>
            <a:pPr eaLnBrk="1" hangingPunct="1"/>
            <a:endParaRPr lang="en-US" altLang="de-DE" sz="1100" dirty="0" smtClean="0"/>
          </a:p>
          <a:p>
            <a:pPr eaLnBrk="1" hangingPunct="1"/>
            <a:r>
              <a:rPr lang="en-US" altLang="de-DE" sz="1100" dirty="0" smtClean="0"/>
              <a:t>Completion of the apprenticeship relationship, however, does not necessarily lead</a:t>
            </a:r>
          </a:p>
          <a:p>
            <a:pPr eaLnBrk="1" hangingPunct="1"/>
            <a:r>
              <a:rPr lang="en-US" altLang="de-DE" sz="1100" dirty="0" smtClean="0"/>
              <a:t>to an employment relationship between the apprenticeship diploma holder and the</a:t>
            </a:r>
          </a:p>
          <a:p>
            <a:pPr eaLnBrk="1" hangingPunct="1"/>
            <a:r>
              <a:rPr lang="en-US" altLang="de-DE" sz="1100" dirty="0" smtClean="0"/>
              <a:t>training company. Fully trained skilled workers can change to other companies, and</a:t>
            </a:r>
          </a:p>
          <a:p>
            <a:pPr eaLnBrk="1" hangingPunct="1"/>
            <a:r>
              <a:rPr lang="en-US" altLang="de-DE" sz="1100" dirty="0" smtClean="0"/>
              <a:t>training companies can also recruit externally trained workers. This possible</a:t>
            </a:r>
          </a:p>
          <a:p>
            <a:pPr eaLnBrk="1" hangingPunct="1"/>
            <a:r>
              <a:rPr lang="en-US" altLang="de-DE" sz="1100" dirty="0" smtClean="0"/>
              <a:t>fluctuation is a feature of a </a:t>
            </a:r>
            <a:r>
              <a:rPr lang="en-US" altLang="de-DE" sz="1100" b="1" dirty="0" smtClean="0"/>
              <a:t>free VET system</a:t>
            </a:r>
            <a:r>
              <a:rPr lang="en-US" altLang="de-DE" sz="1100" dirty="0" smtClean="0"/>
              <a:t>. Companies which invest in</a:t>
            </a:r>
          </a:p>
          <a:p>
            <a:pPr eaLnBrk="1" hangingPunct="1"/>
            <a:r>
              <a:rPr lang="en-US" altLang="de-DE" sz="1100" dirty="0" smtClean="0"/>
              <a:t>apprenticeship training therefore do not only act in their own interest but make a</a:t>
            </a:r>
          </a:p>
          <a:p>
            <a:pPr eaLnBrk="1" hangingPunct="1"/>
            <a:r>
              <a:rPr lang="en-US" altLang="de-DE" sz="1100" dirty="0" smtClean="0"/>
              <a:t>long-term contribution to the </a:t>
            </a:r>
            <a:r>
              <a:rPr lang="en-US" altLang="de-DE" sz="1100" b="1" dirty="0" smtClean="0"/>
              <a:t>benefit of all economic sectors and professional</a:t>
            </a:r>
          </a:p>
          <a:p>
            <a:pPr eaLnBrk="1" hangingPunct="1"/>
            <a:r>
              <a:rPr lang="en-US" altLang="de-DE" sz="1100" b="1" dirty="0" smtClean="0"/>
              <a:t>branches </a:t>
            </a:r>
            <a:r>
              <a:rPr lang="en-US" altLang="de-DE" sz="1100" dirty="0" smtClean="0"/>
              <a:t>which have a demand for qualified apprenticeship graduates.</a:t>
            </a:r>
            <a:endParaRPr lang="en-US" altLang="de-DE" dirty="0"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44E6521-7979-451F-B7A9-04D6D76887D3}" type="slidenum">
              <a:rPr lang="de-DE" altLang="de-DE" smtClean="0"/>
              <a:pPr eaLnBrk="1" hangingPunct="1">
                <a:spcBef>
                  <a:spcPct val="0"/>
                </a:spcBef>
              </a:pPr>
              <a:t>26</a:t>
            </a:fld>
            <a:endParaRPr lang="de-DE" altLang="de-DE"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r>
              <a:rPr lang="de-AT" altLang="de-DE" sz="1100" b="1" dirty="0" err="1" smtClean="0"/>
              <a:t>Apprenticeship</a:t>
            </a:r>
            <a:r>
              <a:rPr lang="de-AT" altLang="de-DE" sz="1100" b="1" dirty="0" smtClean="0"/>
              <a:t> </a:t>
            </a:r>
            <a:r>
              <a:rPr lang="de-AT" altLang="de-DE" sz="1100" b="1" dirty="0" err="1" smtClean="0"/>
              <a:t>occupations</a:t>
            </a:r>
            <a:endParaRPr lang="de-AT" altLang="de-DE" sz="1100" b="1" dirty="0" smtClean="0"/>
          </a:p>
          <a:p>
            <a:pPr eaLnBrk="1" hangingPunct="1"/>
            <a:r>
              <a:rPr lang="en-US" altLang="de-DE" sz="1100" dirty="0" smtClean="0"/>
              <a:t>In Austria there are </a:t>
            </a:r>
            <a:r>
              <a:rPr lang="en-US" altLang="de-DE" sz="1100" b="1" dirty="0" smtClean="0"/>
              <a:t>204 apprenticeship occupations in trade, commerce and</a:t>
            </a:r>
          </a:p>
          <a:p>
            <a:pPr eaLnBrk="1" hangingPunct="1"/>
            <a:r>
              <a:rPr lang="en-US" altLang="de-DE" sz="1100" b="1" dirty="0" smtClean="0"/>
              <a:t>industry and 14 in agriculture and forestry </a:t>
            </a:r>
            <a:r>
              <a:rPr lang="en-US" altLang="de-DE" sz="1100" dirty="0" smtClean="0"/>
              <a:t>(as</a:t>
            </a:r>
          </a:p>
          <a:p>
            <a:pPr eaLnBrk="1" hangingPunct="1"/>
            <a:r>
              <a:rPr lang="en-US" altLang="de-DE" sz="1100" dirty="0" smtClean="0"/>
              <a:t>at autumn 2012). They are set up as individual, group, special-focus or modular</a:t>
            </a:r>
          </a:p>
          <a:p>
            <a:pPr eaLnBrk="1" hangingPunct="1"/>
            <a:r>
              <a:rPr lang="en-US" altLang="de-DE" sz="1100" dirty="0" smtClean="0"/>
              <a:t>apprenticeships and regulated by federal legislation.</a:t>
            </a:r>
          </a:p>
          <a:p>
            <a:pPr eaLnBrk="1" hangingPunct="1"/>
            <a:endParaRPr lang="en-US" altLang="de-DE" sz="1100" dirty="0" smtClean="0"/>
          </a:p>
          <a:p>
            <a:pPr eaLnBrk="1" hangingPunct="1"/>
            <a:r>
              <a:rPr lang="en-US" altLang="de-DE" sz="1100" dirty="0" smtClean="0"/>
              <a:t>All legally </a:t>
            </a:r>
            <a:r>
              <a:rPr lang="en-US" altLang="de-DE" sz="1100" dirty="0" err="1" smtClean="0"/>
              <a:t>recognised</a:t>
            </a:r>
            <a:r>
              <a:rPr lang="en-US" altLang="de-DE" sz="1100" dirty="0" smtClean="0"/>
              <a:t> apprenticeships in trade, commerce and industry are laid</a:t>
            </a:r>
          </a:p>
          <a:p>
            <a:pPr eaLnBrk="1" hangingPunct="1"/>
            <a:r>
              <a:rPr lang="en-US" altLang="de-DE" sz="1100" dirty="0" smtClean="0"/>
              <a:t>down in the </a:t>
            </a:r>
            <a:r>
              <a:rPr lang="en-US" altLang="de-DE" sz="1100" b="1" dirty="0" smtClean="0"/>
              <a:t>list of apprenticeship occupations</a:t>
            </a:r>
            <a:r>
              <a:rPr lang="en-US" altLang="de-DE" sz="1100" dirty="0" smtClean="0"/>
              <a:t>, which also specifies the</a:t>
            </a:r>
          </a:p>
          <a:p>
            <a:pPr eaLnBrk="1" hangingPunct="1"/>
            <a:r>
              <a:rPr lang="en-US" altLang="de-DE" sz="1100" dirty="0" smtClean="0"/>
              <a:t>apprenticeship periods and relationships to other apprenticeship occupations</a:t>
            </a:r>
          </a:p>
          <a:p>
            <a:pPr eaLnBrk="1" hangingPunct="1"/>
            <a:r>
              <a:rPr lang="en-US" altLang="de-DE" sz="1100" dirty="0" smtClean="0"/>
              <a:t>including credits awarded for already completed apprenticeship periods. The</a:t>
            </a:r>
          </a:p>
          <a:p>
            <a:pPr eaLnBrk="1" hangingPunct="1"/>
            <a:r>
              <a:rPr lang="en-US" altLang="de-DE" sz="1100" dirty="0" smtClean="0"/>
              <a:t>currently set up apprenticeships are listed in the Annex.</a:t>
            </a:r>
          </a:p>
          <a:p>
            <a:pPr eaLnBrk="1" hangingPunct="1"/>
            <a:endParaRPr lang="en-US" altLang="de-DE" sz="1100" dirty="0" smtClean="0"/>
          </a:p>
          <a:p>
            <a:pPr eaLnBrk="1" hangingPunct="1"/>
            <a:r>
              <a:rPr lang="en-US" altLang="de-DE" sz="1100" dirty="0" smtClean="0"/>
              <a:t>Their legal bases are laid down in the </a:t>
            </a:r>
            <a:r>
              <a:rPr lang="en-US" altLang="de-DE" sz="1100" b="1" dirty="0" smtClean="0"/>
              <a:t>Vocational Training Act </a:t>
            </a:r>
            <a:r>
              <a:rPr lang="en-US" altLang="de-DE" sz="1100" dirty="0" smtClean="0"/>
              <a:t>(</a:t>
            </a:r>
            <a:r>
              <a:rPr lang="en-US" altLang="de-DE" sz="1100" dirty="0" err="1" smtClean="0"/>
              <a:t>Berufsausbildungsgesetz</a:t>
            </a:r>
            <a:endParaRPr lang="en-US" altLang="de-DE" sz="1100" dirty="0" smtClean="0"/>
          </a:p>
          <a:p>
            <a:pPr eaLnBrk="1" hangingPunct="1"/>
            <a:r>
              <a:rPr lang="en-US" altLang="de-DE" sz="1100" dirty="0" smtClean="0"/>
              <a:t>or BAG). For each individual apprenticeship occupation, the Minister</a:t>
            </a:r>
          </a:p>
          <a:p>
            <a:pPr eaLnBrk="1" hangingPunct="1"/>
            <a:r>
              <a:rPr lang="en-US" altLang="de-DE" sz="1100" dirty="0" smtClean="0"/>
              <a:t>of Economy issues a </a:t>
            </a:r>
            <a:r>
              <a:rPr lang="en-US" altLang="de-DE" sz="1100" b="1" dirty="0" smtClean="0"/>
              <a:t>training regulation</a:t>
            </a:r>
            <a:r>
              <a:rPr lang="en-US" altLang="de-DE" sz="1100" dirty="0" smtClean="0"/>
              <a:t>, which is </a:t>
            </a:r>
            <a:r>
              <a:rPr lang="en-US" altLang="de-DE" sz="1100" b="1" dirty="0" smtClean="0"/>
              <a:t>binding for the training</a:t>
            </a:r>
          </a:p>
          <a:p>
            <a:pPr eaLnBrk="1" hangingPunct="1"/>
            <a:r>
              <a:rPr lang="en-US" altLang="de-DE" sz="1100" b="1" dirty="0" smtClean="0"/>
              <a:t>provided in training companies</a:t>
            </a:r>
            <a:r>
              <a:rPr lang="en-US" altLang="de-DE" sz="1100" dirty="0" smtClean="0"/>
              <a:t>. Separate regulations have been issued for the</a:t>
            </a:r>
          </a:p>
          <a:p>
            <a:pPr eaLnBrk="1" hangingPunct="1"/>
            <a:r>
              <a:rPr lang="en-US" altLang="de-DE" sz="1100" dirty="0" smtClean="0"/>
              <a:t>apprenticeships in agriculture and forestry: The principles of training in these</a:t>
            </a:r>
          </a:p>
          <a:p>
            <a:pPr eaLnBrk="1" hangingPunct="1"/>
            <a:r>
              <a:rPr lang="en-US" altLang="de-DE" sz="1100" dirty="0" smtClean="0"/>
              <a:t>occupations are laid down in the </a:t>
            </a:r>
            <a:r>
              <a:rPr lang="en-US" altLang="de-DE" sz="1100" b="1" dirty="0" smtClean="0"/>
              <a:t>Vocational Training Act for agriculture and</a:t>
            </a:r>
          </a:p>
          <a:p>
            <a:pPr eaLnBrk="1" hangingPunct="1"/>
            <a:r>
              <a:rPr lang="de-AT" altLang="de-DE" sz="1100" b="1" dirty="0" err="1" smtClean="0"/>
              <a:t>forestry</a:t>
            </a:r>
            <a:r>
              <a:rPr lang="de-AT" altLang="de-DE" sz="1100" b="1" dirty="0" smtClean="0"/>
              <a:t> </a:t>
            </a:r>
            <a:r>
              <a:rPr lang="de-AT" altLang="de-DE" sz="1100" dirty="0" smtClean="0"/>
              <a:t>(Land- und forstwirtschaftliches Berufsausbildungsgesetz </a:t>
            </a:r>
            <a:r>
              <a:rPr lang="de-AT" altLang="de-DE" sz="1100" dirty="0" err="1" smtClean="0"/>
              <a:t>or</a:t>
            </a:r>
            <a:r>
              <a:rPr lang="de-AT" altLang="de-DE" sz="1100" dirty="0" smtClean="0"/>
              <a:t> LFBAG). The</a:t>
            </a:r>
          </a:p>
          <a:p>
            <a:pPr eaLnBrk="1" hangingPunct="1"/>
            <a:r>
              <a:rPr lang="en-US" altLang="de-DE" sz="1100" dirty="0" smtClean="0"/>
              <a:t>provinces adopt detailed regulations on that basis.</a:t>
            </a:r>
          </a:p>
          <a:p>
            <a:pPr eaLnBrk="1" hangingPunct="1"/>
            <a:endParaRPr lang="en-US" altLang="de-DE" sz="1100" dirty="0" smtClean="0"/>
          </a:p>
          <a:p>
            <a:pPr eaLnBrk="1" hangingPunct="1"/>
            <a:r>
              <a:rPr lang="en-US" altLang="de-DE" sz="1100" dirty="0" smtClean="0"/>
              <a:t>Training regulations stipulate the </a:t>
            </a:r>
            <a:r>
              <a:rPr lang="en-US" altLang="de-DE" sz="1100" b="1" dirty="0" smtClean="0"/>
              <a:t>job profile </a:t>
            </a:r>
            <a:r>
              <a:rPr lang="en-US" altLang="de-DE" sz="1100" dirty="0" smtClean="0"/>
              <a:t>specific to the respective apprenticeship</a:t>
            </a:r>
          </a:p>
          <a:p>
            <a:pPr eaLnBrk="1" hangingPunct="1"/>
            <a:r>
              <a:rPr lang="en-US" altLang="de-DE" sz="1100" dirty="0" smtClean="0"/>
              <a:t>occupation. This job profile is the curriculum for the training company. It</a:t>
            </a:r>
          </a:p>
          <a:p>
            <a:pPr eaLnBrk="1" hangingPunct="1"/>
            <a:r>
              <a:rPr lang="en-US" altLang="de-DE" sz="1100" dirty="0" smtClean="0"/>
              <a:t>contains – broken down by apprenticeship years – the professional competences</a:t>
            </a:r>
          </a:p>
          <a:p>
            <a:pPr eaLnBrk="1" hangingPunct="1"/>
            <a:r>
              <a:rPr lang="en-US" altLang="de-DE" sz="1100" dirty="0" smtClean="0"/>
              <a:t>which the apprentice must be taught in </a:t>
            </a:r>
            <a:r>
              <a:rPr lang="en-US" altLang="de-DE" sz="1100" b="1" dirty="0" smtClean="0"/>
              <a:t>company-based training</a:t>
            </a:r>
            <a:r>
              <a:rPr lang="en-US" altLang="de-DE" sz="1100" dirty="0" smtClean="0"/>
              <a:t>. For newly</a:t>
            </a:r>
          </a:p>
          <a:p>
            <a:pPr eaLnBrk="1" hangingPunct="1"/>
            <a:r>
              <a:rPr lang="en-US" altLang="de-DE" sz="1100" dirty="0" smtClean="0"/>
              <a:t>regulated apprenticeship occupations, not only job profiles but also </a:t>
            </a:r>
            <a:r>
              <a:rPr lang="en-US" altLang="de-DE" sz="1100" b="1" dirty="0" smtClean="0"/>
              <a:t>activity</a:t>
            </a:r>
          </a:p>
          <a:p>
            <a:pPr eaLnBrk="1" hangingPunct="1"/>
            <a:r>
              <a:rPr lang="en-US" altLang="de-DE" sz="1100" b="1" dirty="0" smtClean="0"/>
              <a:t>descriptions </a:t>
            </a:r>
            <a:r>
              <a:rPr lang="en-US" altLang="de-DE" sz="1100" dirty="0" smtClean="0"/>
              <a:t>are formulated, which lay down, in the form of a short list, the</a:t>
            </a:r>
          </a:p>
          <a:p>
            <a:pPr eaLnBrk="1" hangingPunct="1"/>
            <a:r>
              <a:rPr lang="en-US" altLang="de-DE" sz="1100" dirty="0" smtClean="0"/>
              <a:t>occupational requirements the trained apprentice is able to meet. The curriculum</a:t>
            </a:r>
          </a:p>
          <a:p>
            <a:pPr eaLnBrk="1" hangingPunct="1"/>
            <a:r>
              <a:rPr lang="en-US" altLang="de-DE" sz="1100" dirty="0" smtClean="0"/>
              <a:t>of part-time vocational school is equivalent to the training regulation. In many</a:t>
            </a:r>
          </a:p>
          <a:p>
            <a:pPr eaLnBrk="1" hangingPunct="1"/>
            <a:r>
              <a:rPr lang="en-US" altLang="de-DE" sz="1100" dirty="0" smtClean="0"/>
              <a:t>occupations, the job profile is supplemented by supportive training guidelines,</a:t>
            </a:r>
          </a:p>
          <a:p>
            <a:pPr eaLnBrk="1" hangingPunct="1"/>
            <a:r>
              <a:rPr lang="de-AT" altLang="de-DE" sz="1100" dirty="0" smtClean="0"/>
              <a:t>material </a:t>
            </a:r>
            <a:r>
              <a:rPr lang="de-AT" altLang="de-DE" sz="1100" dirty="0" err="1" smtClean="0"/>
              <a:t>and</a:t>
            </a:r>
            <a:r>
              <a:rPr lang="de-AT" altLang="de-DE" sz="1100" dirty="0" smtClean="0"/>
              <a:t> </a:t>
            </a:r>
            <a:r>
              <a:rPr lang="de-AT" altLang="de-DE" sz="1100" dirty="0" err="1" smtClean="0"/>
              <a:t>manuals</a:t>
            </a:r>
            <a:r>
              <a:rPr lang="de-AT" altLang="de-DE" sz="1100" dirty="0" smtClean="0"/>
              <a:t>.</a:t>
            </a:r>
            <a:endParaRPr lang="en-US" altLang="de-DE" dirty="0"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B9562D4-BBBA-4EE1-B27E-B079EC36FEA0}" type="slidenum">
              <a:rPr lang="de-DE" altLang="de-DE" smtClean="0"/>
              <a:pPr eaLnBrk="1" hangingPunct="1">
                <a:spcBef>
                  <a:spcPct val="0"/>
                </a:spcBef>
              </a:pPr>
              <a:t>27</a:t>
            </a:fld>
            <a:endParaRPr lang="de-DE" altLang="de-DE"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r>
              <a:rPr lang="en-US" altLang="de-DE" sz="1100" dirty="0" smtClean="0"/>
              <a:t>Company-based training is </a:t>
            </a:r>
            <a:r>
              <a:rPr lang="en-US" altLang="de-DE" sz="1100" dirty="0" err="1" smtClean="0"/>
              <a:t>characterised</a:t>
            </a:r>
            <a:r>
              <a:rPr lang="en-US" altLang="de-DE" sz="1100" dirty="0" smtClean="0"/>
              <a:t> by the following features:</a:t>
            </a:r>
          </a:p>
          <a:p>
            <a:pPr eaLnBrk="1" hangingPunct="1"/>
            <a:endParaRPr lang="en-US" altLang="de-DE" sz="1100" dirty="0" smtClean="0"/>
          </a:p>
          <a:p>
            <a:pPr eaLnBrk="1" hangingPunct="1"/>
            <a:r>
              <a:rPr lang="en-US" altLang="de-DE" sz="1100" dirty="0" smtClean="0"/>
              <a:t>Initial vocational education and training is held under </a:t>
            </a:r>
            <a:r>
              <a:rPr lang="en-US" altLang="de-DE" sz="1100" b="1" dirty="0" smtClean="0"/>
              <a:t>real-life working </a:t>
            </a:r>
            <a:r>
              <a:rPr lang="en-US" altLang="de-DE" sz="1100" dirty="0" smtClean="0"/>
              <a:t>conditions.</a:t>
            </a:r>
          </a:p>
          <a:p>
            <a:pPr eaLnBrk="1" hangingPunct="1"/>
            <a:r>
              <a:rPr lang="en-US" altLang="de-DE" sz="1100" dirty="0" smtClean="0"/>
              <a:t>The apprentice acquires the required knowledge and skills which are</a:t>
            </a:r>
          </a:p>
          <a:p>
            <a:pPr eaLnBrk="1" hangingPunct="1"/>
            <a:r>
              <a:rPr lang="en-US" altLang="de-DE" sz="1100" dirty="0" smtClean="0"/>
              <a:t>laid down in the job profile for the respective apprenticeship occupation. </a:t>
            </a:r>
            <a:r>
              <a:rPr lang="en-US" altLang="de-DE" sz="1100" b="1" dirty="0" smtClean="0"/>
              <a:t>Immediately</a:t>
            </a:r>
          </a:p>
          <a:p>
            <a:pPr eaLnBrk="1" hangingPunct="1"/>
            <a:r>
              <a:rPr lang="en-US" altLang="de-DE" sz="1100" b="1" dirty="0" smtClean="0"/>
              <a:t>upon completion of the training, he or she is able to take up</a:t>
            </a:r>
          </a:p>
          <a:p>
            <a:pPr eaLnBrk="1" hangingPunct="1"/>
            <a:r>
              <a:rPr lang="en-US" altLang="de-DE" sz="1100" b="1" dirty="0" smtClean="0"/>
              <a:t>a qualified professional activity as a skilled worker</a:t>
            </a:r>
            <a:r>
              <a:rPr lang="en-US" altLang="de-DE" sz="1100" dirty="0" smtClean="0"/>
              <a:t>.</a:t>
            </a:r>
          </a:p>
          <a:p>
            <a:pPr eaLnBrk="1" hangingPunct="1"/>
            <a:endParaRPr lang="en-US" altLang="de-DE" sz="1100" dirty="0" smtClean="0"/>
          </a:p>
          <a:p>
            <a:pPr eaLnBrk="1" hangingPunct="1"/>
            <a:r>
              <a:rPr lang="en-US" altLang="de-DE" sz="1100" dirty="0" smtClean="0"/>
              <a:t> Most of the training is provided as part of </a:t>
            </a:r>
            <a:r>
              <a:rPr lang="en-US" altLang="de-DE" sz="1100" b="1" dirty="0" smtClean="0"/>
              <a:t>productive activities</a:t>
            </a:r>
            <a:r>
              <a:rPr lang="en-US" altLang="de-DE" sz="1100" dirty="0" smtClean="0"/>
              <a:t>; this reduces</a:t>
            </a:r>
          </a:p>
          <a:p>
            <a:pPr eaLnBrk="1" hangingPunct="1"/>
            <a:r>
              <a:rPr lang="en-US" altLang="de-DE" sz="1100" dirty="0" smtClean="0"/>
              <a:t>costs and increases the apprentice’s motivation to learn.</a:t>
            </a:r>
          </a:p>
          <a:p>
            <a:pPr eaLnBrk="1" hangingPunct="1"/>
            <a:endParaRPr lang="en-US" altLang="de-DE" sz="1100" dirty="0" smtClean="0"/>
          </a:p>
          <a:p>
            <a:pPr eaLnBrk="1" hangingPunct="1"/>
            <a:r>
              <a:rPr lang="en-US" altLang="de-DE" sz="1100" dirty="0" smtClean="0"/>
              <a:t> Companies which cannot provide the job profile completely have the possibility</a:t>
            </a:r>
          </a:p>
          <a:p>
            <a:pPr eaLnBrk="1" hangingPunct="1"/>
            <a:r>
              <a:rPr lang="en-US" altLang="de-DE" sz="1100" dirty="0" smtClean="0"/>
              <a:t>to use </a:t>
            </a:r>
            <a:r>
              <a:rPr lang="en-US" altLang="de-DE" sz="1100" b="1" dirty="0" smtClean="0"/>
              <a:t>complementary practical training in a training alliance</a:t>
            </a:r>
            <a:r>
              <a:rPr lang="en-US" altLang="de-DE" sz="1100" dirty="0" smtClean="0"/>
              <a:t>. In</a:t>
            </a:r>
          </a:p>
          <a:p>
            <a:pPr eaLnBrk="1" hangingPunct="1"/>
            <a:r>
              <a:rPr lang="en-US" altLang="de-DE" sz="1100" dirty="0" smtClean="0"/>
              <a:t>some sectors, </a:t>
            </a:r>
            <a:r>
              <a:rPr lang="en-US" altLang="de-DE" sz="1100" b="1" dirty="0" smtClean="0"/>
              <a:t>supra-company training </a:t>
            </a:r>
            <a:r>
              <a:rPr lang="en-US" altLang="de-DE" sz="1100" b="1" dirty="0" err="1" smtClean="0"/>
              <a:t>centres</a:t>
            </a:r>
            <a:r>
              <a:rPr lang="en-US" altLang="de-DE" sz="1100" b="1" dirty="0" smtClean="0"/>
              <a:t> </a:t>
            </a:r>
            <a:r>
              <a:rPr lang="en-US" altLang="de-DE" sz="1100" dirty="0" smtClean="0"/>
              <a:t>(e.g. the “training construction</a:t>
            </a:r>
          </a:p>
          <a:p>
            <a:pPr eaLnBrk="1" hangingPunct="1"/>
            <a:r>
              <a:rPr lang="en-US" altLang="de-DE" sz="1100" dirty="0" smtClean="0"/>
              <a:t>sites”) are established by businesses.</a:t>
            </a:r>
            <a:endParaRPr lang="en-US" altLang="de-DE" dirty="0"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0CF4FEC-619B-4C95-9234-091A5E166AE3}" type="slidenum">
              <a:rPr lang="de-DE" altLang="de-DE" smtClean="0"/>
              <a:pPr eaLnBrk="1" hangingPunct="1">
                <a:spcBef>
                  <a:spcPct val="0"/>
                </a:spcBef>
              </a:pPr>
              <a:t>28</a:t>
            </a:fld>
            <a:endParaRPr lang="de-DE" altLang="de-DE"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de-AT" altLang="de-DE" sz="1100" b="1" dirty="0" smtClean="0"/>
              <a:t>Training </a:t>
            </a:r>
            <a:r>
              <a:rPr lang="de-AT" altLang="de-DE" sz="1100" b="1" dirty="0" err="1" smtClean="0"/>
              <a:t>alliance</a:t>
            </a:r>
            <a:endParaRPr lang="de-AT" altLang="de-DE" sz="1100" b="1" dirty="0" smtClean="0"/>
          </a:p>
          <a:p>
            <a:pPr eaLnBrk="1" hangingPunct="1"/>
            <a:endParaRPr lang="de-AT" altLang="de-DE" sz="1100" b="1" dirty="0" smtClean="0"/>
          </a:p>
          <a:p>
            <a:pPr eaLnBrk="1" hangingPunct="1"/>
            <a:r>
              <a:rPr lang="en-US" altLang="de-DE" sz="1100" dirty="0" smtClean="0"/>
              <a:t>Within the framework of a </a:t>
            </a:r>
            <a:r>
              <a:rPr lang="en-US" altLang="de-DE" sz="1100" b="1" dirty="0" smtClean="0"/>
              <a:t>training alliance </a:t>
            </a:r>
            <a:r>
              <a:rPr lang="en-US" altLang="de-DE" sz="1100" dirty="0" smtClean="0"/>
              <a:t>those companies can also train</a:t>
            </a:r>
          </a:p>
          <a:p>
            <a:pPr eaLnBrk="1" hangingPunct="1"/>
            <a:r>
              <a:rPr lang="en-US" altLang="de-DE" sz="1100" dirty="0" smtClean="0"/>
              <a:t>apprentices where the knowledge and skills laid down for the apprenticeship</a:t>
            </a:r>
          </a:p>
          <a:p>
            <a:pPr eaLnBrk="1" hangingPunct="1"/>
            <a:r>
              <a:rPr lang="en-US" altLang="de-DE" sz="1100" dirty="0" smtClean="0"/>
              <a:t>occupation cannot be fully imparted.</a:t>
            </a:r>
          </a:p>
          <a:p>
            <a:pPr eaLnBrk="1" hangingPunct="1"/>
            <a:endParaRPr lang="en-US" altLang="de-DE" sz="1100" dirty="0" smtClean="0"/>
          </a:p>
          <a:p>
            <a:pPr eaLnBrk="1" hangingPunct="1"/>
            <a:r>
              <a:rPr lang="en-US" altLang="de-DE" sz="1100" dirty="0" smtClean="0"/>
              <a:t>In this case the Vocational Training Act (</a:t>
            </a:r>
            <a:r>
              <a:rPr lang="en-US" altLang="de-DE" sz="1100" dirty="0" err="1" smtClean="0"/>
              <a:t>Berufsausbildungsgesetz</a:t>
            </a:r>
            <a:r>
              <a:rPr lang="en-US" altLang="de-DE" sz="1100" dirty="0" smtClean="0"/>
              <a:t>, BAG) provides for</a:t>
            </a:r>
          </a:p>
          <a:p>
            <a:pPr eaLnBrk="1" hangingPunct="1"/>
            <a:r>
              <a:rPr lang="en-US" altLang="de-DE" sz="1100" dirty="0" smtClean="0"/>
              <a:t>a </a:t>
            </a:r>
            <a:r>
              <a:rPr lang="en-US" altLang="de-DE" sz="1100" b="1" dirty="0" smtClean="0"/>
              <a:t>compulsory training alliance</a:t>
            </a:r>
            <a:r>
              <a:rPr lang="en-US" altLang="de-DE" sz="1100" dirty="0" smtClean="0"/>
              <a:t>: It is permissible to provide training if</a:t>
            </a:r>
          </a:p>
          <a:p>
            <a:pPr eaLnBrk="1" hangingPunct="1"/>
            <a:r>
              <a:rPr lang="en-US" altLang="de-DE" sz="1100" dirty="0" smtClean="0"/>
              <a:t>complementary training measures are conducted in another company or</a:t>
            </a:r>
          </a:p>
          <a:p>
            <a:pPr eaLnBrk="1" hangingPunct="1"/>
            <a:r>
              <a:rPr lang="en-US" altLang="de-DE" sz="1100" dirty="0" smtClean="0"/>
              <a:t>educational institution (for example </a:t>
            </a:r>
            <a:r>
              <a:rPr lang="en-US" altLang="de-DE" sz="1100" dirty="0" err="1" smtClean="0"/>
              <a:t>bfi</a:t>
            </a:r>
            <a:r>
              <a:rPr lang="en-US" altLang="de-DE" sz="1100" dirty="0" smtClean="0"/>
              <a:t>) that are suited for this purpose. It must,</a:t>
            </a:r>
          </a:p>
          <a:p>
            <a:pPr eaLnBrk="1" hangingPunct="1"/>
            <a:r>
              <a:rPr lang="en-US" altLang="de-DE" sz="1100" dirty="0" smtClean="0"/>
              <a:t>however, be possible to train the </a:t>
            </a:r>
            <a:r>
              <a:rPr lang="en-US" altLang="de-DE" sz="1100" b="1" dirty="0" smtClean="0"/>
              <a:t>knowledge and skills vital </a:t>
            </a:r>
            <a:r>
              <a:rPr lang="en-US" altLang="de-DE" sz="1100" dirty="0" smtClean="0"/>
              <a:t>for the</a:t>
            </a:r>
          </a:p>
          <a:p>
            <a:pPr eaLnBrk="1" hangingPunct="1"/>
            <a:r>
              <a:rPr lang="en-US" altLang="de-DE" sz="1100" dirty="0" smtClean="0"/>
              <a:t>apprenticeship occupation </a:t>
            </a:r>
            <a:r>
              <a:rPr lang="en-US" altLang="de-DE" sz="1100" b="1" dirty="0" smtClean="0"/>
              <a:t>mainly at the actual training company</a:t>
            </a:r>
            <a:r>
              <a:rPr lang="en-US" altLang="de-DE" sz="1100" dirty="0" smtClean="0"/>
              <a:t>.</a:t>
            </a:r>
          </a:p>
          <a:p>
            <a:pPr eaLnBrk="1" hangingPunct="1"/>
            <a:endParaRPr lang="en-US" altLang="de-DE" sz="1100" dirty="0" smtClean="0"/>
          </a:p>
          <a:p>
            <a:pPr eaLnBrk="1" hangingPunct="1"/>
            <a:r>
              <a:rPr lang="en-US" altLang="de-DE" sz="1100" dirty="0" smtClean="0"/>
              <a:t>In the apprenticeship contract (or one of its appendixes), agreement on the training</a:t>
            </a:r>
          </a:p>
          <a:p>
            <a:pPr eaLnBrk="1" hangingPunct="1"/>
            <a:r>
              <a:rPr lang="en-US" altLang="de-DE" sz="1100" dirty="0" smtClean="0"/>
              <a:t>content that will be imparted outside the actual training company as well as</a:t>
            </a:r>
          </a:p>
          <a:p>
            <a:pPr eaLnBrk="1" hangingPunct="1"/>
            <a:r>
              <a:rPr lang="en-US" altLang="de-DE" sz="1100" dirty="0" smtClean="0"/>
              <a:t>“alliance partners” (suitable companies or institutions) is reached.</a:t>
            </a:r>
          </a:p>
          <a:p>
            <a:pPr eaLnBrk="1" hangingPunct="1"/>
            <a:endParaRPr lang="en-US" altLang="de-DE" sz="1100" dirty="0" smtClean="0"/>
          </a:p>
          <a:p>
            <a:pPr eaLnBrk="1" hangingPunct="1"/>
            <a:r>
              <a:rPr lang="en-US" altLang="de-DE" sz="1100" dirty="0" smtClean="0"/>
              <a:t>But it is also possible to enter into training alliances on a </a:t>
            </a:r>
            <a:r>
              <a:rPr lang="en-US" altLang="de-DE" sz="1100" b="1" dirty="0" smtClean="0"/>
              <a:t>voluntary </a:t>
            </a:r>
            <a:r>
              <a:rPr lang="en-US" altLang="de-DE" sz="1100" dirty="0" smtClean="0"/>
              <a:t>basis, if</a:t>
            </a:r>
          </a:p>
          <a:p>
            <a:pPr eaLnBrk="1" hangingPunct="1"/>
            <a:r>
              <a:rPr lang="en-US" altLang="de-DE" sz="1100" dirty="0" smtClean="0"/>
              <a:t>training companies aim to impart special qualifications to apprentices - possibly</a:t>
            </a:r>
          </a:p>
          <a:p>
            <a:pPr eaLnBrk="1" hangingPunct="1"/>
            <a:r>
              <a:rPr lang="en-US" altLang="de-DE" sz="1100" dirty="0" smtClean="0"/>
              <a:t>going beyond the occupational profile (e. g. special-purpose computer</a:t>
            </a:r>
          </a:p>
          <a:p>
            <a:pPr eaLnBrk="1" hangingPunct="1"/>
            <a:r>
              <a:rPr lang="de-AT" altLang="de-DE" sz="1100" dirty="0" err="1" smtClean="0"/>
              <a:t>programmes</a:t>
            </a:r>
            <a:r>
              <a:rPr lang="de-AT" altLang="de-DE" sz="1100" dirty="0" smtClean="0"/>
              <a:t>, </a:t>
            </a:r>
            <a:r>
              <a:rPr lang="de-AT" altLang="de-DE" sz="1100" dirty="0" err="1" smtClean="0"/>
              <a:t>foreign</a:t>
            </a:r>
            <a:r>
              <a:rPr lang="de-AT" altLang="de-DE" sz="1100" dirty="0" smtClean="0"/>
              <a:t> </a:t>
            </a:r>
            <a:r>
              <a:rPr lang="de-AT" altLang="de-DE" sz="1100" dirty="0" err="1" smtClean="0"/>
              <a:t>language</a:t>
            </a:r>
            <a:r>
              <a:rPr lang="de-AT" altLang="de-DE" sz="1100" dirty="0" smtClean="0"/>
              <a:t> </a:t>
            </a:r>
            <a:r>
              <a:rPr lang="de-AT" altLang="de-DE" sz="1100" dirty="0" err="1" smtClean="0"/>
              <a:t>skills</a:t>
            </a:r>
            <a:r>
              <a:rPr lang="de-AT" altLang="de-DE" sz="1100" dirty="0" smtClean="0"/>
              <a:t>, soft </a:t>
            </a:r>
            <a:r>
              <a:rPr lang="de-AT" altLang="de-DE" sz="1100" dirty="0" err="1" smtClean="0"/>
              <a:t>skills</a:t>
            </a:r>
            <a:r>
              <a:rPr lang="de-AT" altLang="de-DE" sz="1100" dirty="0" smtClean="0"/>
              <a:t>, etc.).</a:t>
            </a:r>
          </a:p>
          <a:p>
            <a:pPr eaLnBrk="1" hangingPunct="1"/>
            <a:endParaRPr lang="en-US" altLang="de-DE" sz="1100" dirty="0" smtClean="0"/>
          </a:p>
          <a:p>
            <a:pPr eaLnBrk="1" hangingPunct="1"/>
            <a:r>
              <a:rPr lang="en-US" altLang="de-DE" sz="1100" dirty="0" smtClean="0"/>
              <a:t>In some provinces </a:t>
            </a:r>
            <a:r>
              <a:rPr lang="en-US" altLang="de-DE" sz="1100" b="1" dirty="0" err="1" smtClean="0"/>
              <a:t>institutionalised</a:t>
            </a:r>
            <a:r>
              <a:rPr lang="en-US" altLang="de-DE" sz="1100" b="1" dirty="0" smtClean="0"/>
              <a:t> training alliances </a:t>
            </a:r>
            <a:r>
              <a:rPr lang="en-US" altLang="de-DE" sz="1100" dirty="0" smtClean="0"/>
              <a:t>have been set up (such</a:t>
            </a:r>
          </a:p>
          <a:p>
            <a:pPr eaLnBrk="1" hangingPunct="1"/>
            <a:r>
              <a:rPr lang="en-US" altLang="de-DE" sz="1100" dirty="0" smtClean="0"/>
              <a:t>as the Upper Austrian Corporate Training Alliance - FAV OO), which provide</a:t>
            </a:r>
          </a:p>
          <a:p>
            <a:pPr eaLnBrk="1" hangingPunct="1"/>
            <a:r>
              <a:rPr lang="en-US" altLang="de-DE" sz="1100" dirty="0" smtClean="0"/>
              <a:t>information and support to companies about possible partner enterprises and</a:t>
            </a:r>
          </a:p>
          <a:p>
            <a:pPr eaLnBrk="1" hangingPunct="1"/>
            <a:r>
              <a:rPr lang="en-US" altLang="de-DE" sz="1100" dirty="0" smtClean="0"/>
              <a:t>educational institutions and take on coordination of different training alliance</a:t>
            </a:r>
          </a:p>
          <a:p>
            <a:pPr eaLnBrk="1" hangingPunct="1"/>
            <a:r>
              <a:rPr lang="de-AT" altLang="de-DE" sz="1100" dirty="0" err="1" smtClean="0"/>
              <a:t>measures</a:t>
            </a:r>
            <a:r>
              <a:rPr lang="de-AT" altLang="de-DE" sz="1100" dirty="0" smtClean="0"/>
              <a:t>.</a:t>
            </a:r>
            <a:endParaRPr lang="en-US" altLang="de-DE" dirty="0" smtClean="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C426D95-D71F-4EB1-BD66-679D6C179485}" type="slidenum">
              <a:rPr lang="de-DE" altLang="de-DE" smtClean="0"/>
              <a:pPr eaLnBrk="1" hangingPunct="1">
                <a:spcBef>
                  <a:spcPct val="0"/>
                </a:spcBef>
              </a:pPr>
              <a:t>29</a:t>
            </a:fld>
            <a:endParaRPr lang="de-DE" altLang="de-DE"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r>
              <a:rPr lang="de-AT" altLang="de-DE" sz="1100" b="1" dirty="0" err="1" smtClean="0"/>
              <a:t>Competences</a:t>
            </a:r>
            <a:endParaRPr lang="de-AT" altLang="de-DE" sz="1100" b="1" dirty="0" smtClean="0"/>
          </a:p>
          <a:p>
            <a:pPr eaLnBrk="1" hangingPunct="1"/>
            <a:endParaRPr lang="de-AT" altLang="de-DE" sz="1100" b="1" dirty="0" smtClean="0"/>
          </a:p>
          <a:p>
            <a:pPr eaLnBrk="1" hangingPunct="1"/>
            <a:r>
              <a:rPr lang="en-US" altLang="de-DE" sz="1100" dirty="0" smtClean="0"/>
              <a:t>The success and further development of the dual system are ensured by the</a:t>
            </a:r>
          </a:p>
          <a:p>
            <a:pPr eaLnBrk="1" hangingPunct="1"/>
            <a:r>
              <a:rPr lang="en-US" altLang="de-DE" sz="1100" dirty="0" smtClean="0"/>
              <a:t>partnership of many institutions and establishments at various levels.</a:t>
            </a:r>
            <a:endParaRPr lang="en-US" altLang="de-DE" dirty="0"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76B0A42-E2BF-45FB-9D86-6FB8E6F817C7}" type="slidenum">
              <a:rPr lang="de-DE" altLang="de-DE" smtClean="0"/>
              <a:pPr eaLnBrk="1" hangingPunct="1">
                <a:spcBef>
                  <a:spcPct val="0"/>
                </a:spcBef>
              </a:pPr>
              <a:t>30</a:t>
            </a:fld>
            <a:endParaRPr lang="de-DE" altLang="de-DE"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r>
              <a:rPr lang="de-AT" altLang="de-DE" sz="1100" b="1" dirty="0" err="1" smtClean="0"/>
              <a:t>Modularisation</a:t>
            </a:r>
            <a:r>
              <a:rPr lang="de-AT" altLang="de-DE" sz="1100" b="1" dirty="0" smtClean="0"/>
              <a:t> </a:t>
            </a:r>
            <a:r>
              <a:rPr lang="de-AT" altLang="de-DE" sz="1100" b="1" dirty="0" err="1" smtClean="0"/>
              <a:t>of</a:t>
            </a:r>
            <a:r>
              <a:rPr lang="de-AT" altLang="de-DE" sz="1100" b="1" dirty="0" smtClean="0"/>
              <a:t> </a:t>
            </a:r>
            <a:r>
              <a:rPr lang="de-AT" altLang="de-DE" sz="1100" b="1" dirty="0" err="1" smtClean="0"/>
              <a:t>apprenticeship</a:t>
            </a:r>
            <a:r>
              <a:rPr lang="de-AT" altLang="de-DE" sz="1100" b="1" dirty="0" smtClean="0"/>
              <a:t> </a:t>
            </a:r>
            <a:r>
              <a:rPr lang="de-AT" altLang="de-DE" sz="1100" b="1" dirty="0" err="1" smtClean="0"/>
              <a:t>training</a:t>
            </a:r>
            <a:endParaRPr lang="de-AT" altLang="de-DE" sz="1100" b="1" dirty="0" smtClean="0"/>
          </a:p>
          <a:p>
            <a:pPr eaLnBrk="1" hangingPunct="1"/>
            <a:endParaRPr lang="de-AT" altLang="de-DE" sz="1100" b="1" dirty="0" smtClean="0"/>
          </a:p>
          <a:p>
            <a:pPr eaLnBrk="1" hangingPunct="1"/>
            <a:r>
              <a:rPr lang="en-US" altLang="de-DE" sz="1100" dirty="0" smtClean="0"/>
              <a:t>The amendment to the Vocational Training Act (BAG) in January 2006 created the</a:t>
            </a:r>
          </a:p>
          <a:p>
            <a:pPr eaLnBrk="1" hangingPunct="1"/>
            <a:r>
              <a:rPr lang="en-US" altLang="de-DE" sz="1100" dirty="0" smtClean="0"/>
              <a:t>possibility of </a:t>
            </a:r>
            <a:r>
              <a:rPr lang="en-US" altLang="de-DE" sz="1100" dirty="0" err="1" smtClean="0"/>
              <a:t>modularising</a:t>
            </a:r>
            <a:r>
              <a:rPr lang="en-US" altLang="de-DE" sz="1100" dirty="0" smtClean="0"/>
              <a:t> apprenticeships. This aims to improve the attractiveness</a:t>
            </a:r>
          </a:p>
          <a:p>
            <a:pPr eaLnBrk="1" hangingPunct="1"/>
            <a:r>
              <a:rPr lang="de-AT" altLang="de-DE" sz="1100" dirty="0" err="1" smtClean="0"/>
              <a:t>of</a:t>
            </a:r>
            <a:r>
              <a:rPr lang="de-AT" altLang="de-DE" sz="1100" dirty="0" smtClean="0"/>
              <a:t> </a:t>
            </a:r>
            <a:r>
              <a:rPr lang="de-AT" altLang="de-DE" sz="1100" dirty="0" err="1" smtClean="0"/>
              <a:t>apprenticeship</a:t>
            </a:r>
            <a:r>
              <a:rPr lang="de-AT" altLang="de-DE" sz="1100" dirty="0" smtClean="0"/>
              <a:t> </a:t>
            </a:r>
            <a:r>
              <a:rPr lang="de-AT" altLang="de-DE" sz="1100" dirty="0" err="1" smtClean="0"/>
              <a:t>training</a:t>
            </a:r>
            <a:r>
              <a:rPr lang="de-AT" altLang="de-DE" sz="1100" dirty="0" smtClean="0"/>
              <a:t>.</a:t>
            </a:r>
          </a:p>
          <a:p>
            <a:pPr eaLnBrk="1" hangingPunct="1"/>
            <a:endParaRPr lang="de-AT" altLang="de-DE" sz="1100" dirty="0" smtClean="0"/>
          </a:p>
          <a:p>
            <a:pPr eaLnBrk="1" hangingPunct="1"/>
            <a:r>
              <a:rPr lang="en-US" altLang="de-DE" sz="1100" dirty="0" smtClean="0"/>
              <a:t>In modular apprenticeships, training comprises </a:t>
            </a:r>
            <a:r>
              <a:rPr lang="en-US" altLang="de-DE" sz="1100" b="1" dirty="0" smtClean="0"/>
              <a:t>three modules</a:t>
            </a:r>
            <a:r>
              <a:rPr lang="en-US" altLang="de-DE" sz="1100" dirty="0" smtClean="0"/>
              <a:t>:</a:t>
            </a:r>
          </a:p>
          <a:p>
            <a:pPr eaLnBrk="1" hangingPunct="1"/>
            <a:endParaRPr lang="en-US" altLang="de-DE" sz="1100" dirty="0" smtClean="0"/>
          </a:p>
          <a:p>
            <a:pPr eaLnBrk="1" hangingPunct="1"/>
            <a:r>
              <a:rPr lang="de-AT" altLang="de-DE" sz="1100" dirty="0" smtClean="0"/>
              <a:t>Basic </a:t>
            </a:r>
            <a:r>
              <a:rPr lang="de-AT" altLang="de-DE" sz="1100" dirty="0" err="1" smtClean="0"/>
              <a:t>module</a:t>
            </a:r>
            <a:endParaRPr lang="de-AT" altLang="de-DE" sz="1100" dirty="0" smtClean="0"/>
          </a:p>
          <a:p>
            <a:pPr eaLnBrk="1" hangingPunct="1"/>
            <a:r>
              <a:rPr lang="en-US" altLang="de-DE" sz="1100" dirty="0" smtClean="0"/>
              <a:t>The basic module aims to impart the knowledge and skills required for carrying out</a:t>
            </a:r>
          </a:p>
          <a:p>
            <a:pPr eaLnBrk="1" hangingPunct="1"/>
            <a:r>
              <a:rPr lang="en-US" altLang="de-DE" sz="1100" b="1" dirty="0" smtClean="0"/>
              <a:t>basic activities </a:t>
            </a:r>
            <a:r>
              <a:rPr lang="en-US" altLang="de-DE" sz="1100" dirty="0" smtClean="0"/>
              <a:t>of the modular apprenticeship. The basic module has a minimum</a:t>
            </a:r>
          </a:p>
          <a:p>
            <a:pPr eaLnBrk="1" hangingPunct="1"/>
            <a:r>
              <a:rPr lang="en-US" altLang="de-DE" sz="1100" dirty="0" smtClean="0"/>
              <a:t>duration of </a:t>
            </a:r>
            <a:r>
              <a:rPr lang="en-US" altLang="de-DE" sz="1100" b="1" dirty="0" smtClean="0"/>
              <a:t>two years</a:t>
            </a:r>
            <a:r>
              <a:rPr lang="en-US" altLang="de-DE" sz="1100" dirty="0" smtClean="0"/>
              <a:t>. In justified exceptional cases it can also be only one year</a:t>
            </a:r>
            <a:r>
              <a:rPr lang="de-AT" altLang="de-DE" sz="1100" dirty="0" smtClean="0"/>
              <a:t>.</a:t>
            </a:r>
          </a:p>
          <a:p>
            <a:pPr eaLnBrk="1" hangingPunct="1"/>
            <a:endParaRPr lang="de-AT" altLang="de-DE" sz="1100" dirty="0" smtClean="0"/>
          </a:p>
          <a:p>
            <a:pPr eaLnBrk="1" hangingPunct="1"/>
            <a:r>
              <a:rPr lang="de-AT" altLang="de-DE" sz="1100" dirty="0" smtClean="0"/>
              <a:t>Main </a:t>
            </a:r>
            <a:r>
              <a:rPr lang="de-AT" altLang="de-DE" sz="1100" dirty="0" err="1" smtClean="0"/>
              <a:t>module</a:t>
            </a:r>
            <a:endParaRPr lang="de-AT" altLang="de-DE" sz="1100" dirty="0" smtClean="0"/>
          </a:p>
          <a:p>
            <a:pPr eaLnBrk="1" hangingPunct="1"/>
            <a:r>
              <a:rPr lang="en-US" altLang="de-DE" sz="1100" dirty="0" smtClean="0"/>
              <a:t>The main module comprises the knowledge and skills required for </a:t>
            </a:r>
            <a:r>
              <a:rPr lang="en-US" altLang="de-DE" sz="1100" b="1" dirty="0" smtClean="0"/>
              <a:t>exercising the</a:t>
            </a:r>
          </a:p>
          <a:p>
            <a:pPr eaLnBrk="1" hangingPunct="1"/>
            <a:r>
              <a:rPr lang="en-US" altLang="de-DE" sz="1100" b="1" dirty="0" smtClean="0"/>
              <a:t>chosen </a:t>
            </a:r>
            <a:r>
              <a:rPr lang="en-US" altLang="de-DE" sz="1100" b="1" dirty="0" err="1" smtClean="0"/>
              <a:t>specialisation</a:t>
            </a:r>
            <a:r>
              <a:rPr lang="en-US" altLang="de-DE" sz="1100" b="1" dirty="0" smtClean="0"/>
              <a:t> </a:t>
            </a:r>
            <a:r>
              <a:rPr lang="en-US" altLang="de-DE" sz="1100" dirty="0" smtClean="0"/>
              <a:t>(e. g. ventilation technology in the modular apprenticeship</a:t>
            </a:r>
          </a:p>
          <a:p>
            <a:pPr eaLnBrk="1" hangingPunct="1"/>
            <a:r>
              <a:rPr lang="en-US" altLang="de-DE" sz="1100" dirty="0" smtClean="0"/>
              <a:t>“Installations and Building Technology”). It has a minimum duration of </a:t>
            </a:r>
            <a:r>
              <a:rPr lang="en-US" altLang="de-DE" sz="1100" b="1" dirty="0" smtClean="0"/>
              <a:t>one year</a:t>
            </a:r>
            <a:r>
              <a:rPr lang="en-US" altLang="de-DE" sz="1100" dirty="0" smtClean="0"/>
              <a:t>. The</a:t>
            </a:r>
          </a:p>
          <a:p>
            <a:pPr eaLnBrk="1" hangingPunct="1"/>
            <a:r>
              <a:rPr lang="en-US" altLang="de-DE" sz="1100" dirty="0" smtClean="0"/>
              <a:t>combined duration of the basic and main module must be at least </a:t>
            </a:r>
            <a:r>
              <a:rPr lang="en-US" altLang="de-DE" sz="1100" b="1" dirty="0" smtClean="0"/>
              <a:t>three years</a:t>
            </a:r>
            <a:r>
              <a:rPr lang="en-US" altLang="de-DE" sz="1100" dirty="0" smtClean="0"/>
              <a:t>. Where</a:t>
            </a:r>
          </a:p>
          <a:p>
            <a:pPr eaLnBrk="1" hangingPunct="1"/>
            <a:r>
              <a:rPr lang="en-US" altLang="de-DE" sz="1100" dirty="0" smtClean="0"/>
              <a:t>the basic module – as mentioned above – only takes one year in justified exceptional</a:t>
            </a:r>
          </a:p>
          <a:p>
            <a:pPr eaLnBrk="1" hangingPunct="1"/>
            <a:r>
              <a:rPr lang="en-US" altLang="de-DE" sz="1100" dirty="0" smtClean="0"/>
              <a:t>cases, the main module must have a minimum duration of two years.</a:t>
            </a:r>
          </a:p>
          <a:p>
            <a:pPr eaLnBrk="1" hangingPunct="1"/>
            <a:endParaRPr lang="de-AT" altLang="de-DE" sz="1100" dirty="0" smtClean="0"/>
          </a:p>
          <a:p>
            <a:pPr eaLnBrk="1" hangingPunct="1"/>
            <a:r>
              <a:rPr lang="de-AT" altLang="de-DE" sz="1100" dirty="0" smtClean="0"/>
              <a:t>Special </a:t>
            </a:r>
            <a:r>
              <a:rPr lang="de-AT" altLang="de-DE" sz="1100" dirty="0" err="1" smtClean="0"/>
              <a:t>module</a:t>
            </a:r>
            <a:endParaRPr lang="de-AT" altLang="de-DE" sz="1100" dirty="0" smtClean="0"/>
          </a:p>
          <a:p>
            <a:pPr eaLnBrk="1" hangingPunct="1"/>
            <a:r>
              <a:rPr lang="en-US" altLang="de-DE" sz="1100" dirty="0" smtClean="0"/>
              <a:t>The special module aims to impart the </a:t>
            </a:r>
            <a:r>
              <a:rPr lang="en-US" altLang="de-DE" sz="1100" b="1" dirty="0" smtClean="0"/>
              <a:t>knowledge and skills </a:t>
            </a:r>
            <a:r>
              <a:rPr lang="en-US" altLang="de-DE" sz="1100" dirty="0" smtClean="0"/>
              <a:t>for special services,</a:t>
            </a:r>
          </a:p>
          <a:p>
            <a:pPr eaLnBrk="1" hangingPunct="1"/>
            <a:r>
              <a:rPr lang="en-US" altLang="de-DE" sz="1100" dirty="0" smtClean="0"/>
              <a:t>products or their production. It covers a training period of </a:t>
            </a:r>
            <a:r>
              <a:rPr lang="en-US" altLang="de-DE" sz="1100" b="1" dirty="0" smtClean="0"/>
              <a:t>half a year or a full year</a:t>
            </a:r>
            <a:r>
              <a:rPr lang="en-US" altLang="de-DE" sz="1100" dirty="0" smtClean="0"/>
              <a:t>.</a:t>
            </a:r>
          </a:p>
          <a:p>
            <a:pPr eaLnBrk="1" hangingPunct="1"/>
            <a:r>
              <a:rPr lang="en-US" altLang="de-DE" sz="1100" dirty="0" smtClean="0"/>
              <a:t>Within this system it is possible to combine different modules: Every apprentice in</a:t>
            </a:r>
          </a:p>
          <a:p>
            <a:pPr eaLnBrk="1" hangingPunct="1"/>
            <a:r>
              <a:rPr lang="en-US" altLang="de-DE" sz="1100" dirty="0" smtClean="0"/>
              <a:t>a modular scheme is </a:t>
            </a:r>
            <a:r>
              <a:rPr lang="en-US" altLang="de-DE" sz="1100" b="1" dirty="0" smtClean="0"/>
              <a:t>obliged to complete the basic module </a:t>
            </a:r>
            <a:r>
              <a:rPr lang="en-US" altLang="de-DE" sz="1100" dirty="0" smtClean="0"/>
              <a:t>and select a main</a:t>
            </a:r>
          </a:p>
          <a:p>
            <a:pPr eaLnBrk="1" hangingPunct="1"/>
            <a:r>
              <a:rPr lang="en-US" altLang="de-DE" sz="1100" dirty="0" smtClean="0"/>
              <a:t>module. In addition, the apprentice can be trained in </a:t>
            </a:r>
            <a:r>
              <a:rPr lang="en-US" altLang="de-DE" sz="1100" b="1" dirty="0" smtClean="0"/>
              <a:t>another main module </a:t>
            </a:r>
            <a:r>
              <a:rPr lang="en-US" altLang="de-DE" sz="1100" dirty="0" smtClean="0"/>
              <a:t>or</a:t>
            </a:r>
          </a:p>
          <a:p>
            <a:pPr eaLnBrk="1" hangingPunct="1"/>
            <a:r>
              <a:rPr lang="en-US" altLang="de-DE" sz="1100" b="1" dirty="0" smtClean="0"/>
              <a:t>one or more special modules</a:t>
            </a:r>
            <a:r>
              <a:rPr lang="en-US" altLang="de-DE" sz="1100" dirty="0" smtClean="0"/>
              <a:t>. It must be noted that the overall training period</a:t>
            </a:r>
          </a:p>
          <a:p>
            <a:pPr eaLnBrk="1" hangingPunct="1"/>
            <a:r>
              <a:rPr lang="en-US" altLang="de-DE" sz="1100" dirty="0" smtClean="0"/>
              <a:t>must not exceed the </a:t>
            </a:r>
            <a:r>
              <a:rPr lang="en-US" altLang="de-DE" sz="1100" b="1" dirty="0" smtClean="0"/>
              <a:t>maximum total apprenticeship period of four years</a:t>
            </a:r>
            <a:r>
              <a:rPr lang="en-US" altLang="de-DE" sz="1100" dirty="0" smtClean="0"/>
              <a:t>. The</a:t>
            </a:r>
          </a:p>
          <a:p>
            <a:pPr eaLnBrk="1" hangingPunct="1"/>
            <a:r>
              <a:rPr lang="en-US" altLang="de-DE" sz="1100" dirty="0" smtClean="0"/>
              <a:t>combination of modules must already be selected when concluding the</a:t>
            </a:r>
          </a:p>
          <a:p>
            <a:pPr eaLnBrk="1" hangingPunct="1"/>
            <a:r>
              <a:rPr lang="en-US" altLang="de-DE" sz="1100" dirty="0" smtClean="0"/>
              <a:t>apprenticeship contract – therefore at the beginning of the apprenticeship period.</a:t>
            </a:r>
          </a:p>
          <a:p>
            <a:pPr eaLnBrk="1" hangingPunct="1"/>
            <a:r>
              <a:rPr lang="en-US" altLang="de-DE" sz="1100" dirty="0" smtClean="0"/>
              <a:t>Although it is possible to change between the modules, this will lead to a change</a:t>
            </a:r>
          </a:p>
          <a:p>
            <a:pPr eaLnBrk="1" hangingPunct="1"/>
            <a:r>
              <a:rPr lang="de-AT" altLang="de-DE" sz="1100" dirty="0" smtClean="0"/>
              <a:t>in </a:t>
            </a:r>
            <a:r>
              <a:rPr lang="de-AT" altLang="de-DE" sz="1100" dirty="0" err="1" smtClean="0"/>
              <a:t>the</a:t>
            </a:r>
            <a:r>
              <a:rPr lang="de-AT" altLang="de-DE" sz="1100" dirty="0" smtClean="0"/>
              <a:t> </a:t>
            </a:r>
            <a:r>
              <a:rPr lang="de-AT" altLang="de-DE" sz="1100" dirty="0" err="1" smtClean="0"/>
              <a:t>apprenticeship</a:t>
            </a:r>
            <a:r>
              <a:rPr lang="de-AT" altLang="de-DE" sz="1100" dirty="0" smtClean="0"/>
              <a:t> </a:t>
            </a:r>
            <a:r>
              <a:rPr lang="de-AT" altLang="de-DE" sz="1100" dirty="0" err="1" smtClean="0"/>
              <a:t>contract</a:t>
            </a:r>
            <a:r>
              <a:rPr lang="de-AT" altLang="de-DE" sz="1100" dirty="0" smtClean="0"/>
              <a:t>.</a:t>
            </a:r>
          </a:p>
          <a:p>
            <a:pPr eaLnBrk="1" hangingPunct="1"/>
            <a:endParaRPr lang="de-AT" altLang="de-DE" sz="1100" dirty="0" smtClean="0"/>
          </a:p>
          <a:p>
            <a:pPr eaLnBrk="1" hangingPunct="1"/>
            <a:r>
              <a:rPr lang="de-AT" altLang="de-DE" sz="1100" dirty="0" err="1" smtClean="0"/>
              <a:t>Benefits</a:t>
            </a:r>
            <a:r>
              <a:rPr lang="de-AT" altLang="de-DE" sz="1100" dirty="0" smtClean="0"/>
              <a:t> </a:t>
            </a:r>
            <a:r>
              <a:rPr lang="de-AT" altLang="de-DE" sz="1100" dirty="0" err="1" smtClean="0"/>
              <a:t>of</a:t>
            </a:r>
            <a:r>
              <a:rPr lang="de-AT" altLang="de-DE" sz="1100" dirty="0" smtClean="0"/>
              <a:t> </a:t>
            </a:r>
            <a:r>
              <a:rPr lang="de-AT" altLang="de-DE" sz="1100" dirty="0" err="1" smtClean="0"/>
              <a:t>modularisation</a:t>
            </a:r>
            <a:endParaRPr lang="de-AT" altLang="de-DE" sz="1100" dirty="0" smtClean="0"/>
          </a:p>
          <a:p>
            <a:pPr eaLnBrk="1" hangingPunct="1"/>
            <a:endParaRPr lang="de-AT" altLang="de-DE" sz="1100" dirty="0" smtClean="0"/>
          </a:p>
          <a:p>
            <a:pPr eaLnBrk="1" hangingPunct="1"/>
            <a:r>
              <a:rPr lang="en-US" altLang="de-DE" sz="1100" dirty="0" smtClean="0"/>
              <a:t>The option of combining different modules in the case of modular apprenticeships</a:t>
            </a:r>
          </a:p>
          <a:p>
            <a:pPr eaLnBrk="1" hangingPunct="1"/>
            <a:r>
              <a:rPr lang="en-US" altLang="de-DE" sz="1100" dirty="0" smtClean="0"/>
              <a:t>offers the </a:t>
            </a:r>
            <a:r>
              <a:rPr lang="en-US" altLang="de-DE" sz="1100" b="1" dirty="0" smtClean="0"/>
              <a:t>benefit </a:t>
            </a:r>
            <a:r>
              <a:rPr lang="en-US" altLang="de-DE" sz="1100" dirty="0" smtClean="0"/>
              <a:t>for companies and apprentices that training can be designed</a:t>
            </a:r>
          </a:p>
          <a:p>
            <a:pPr eaLnBrk="1" hangingPunct="1"/>
            <a:r>
              <a:rPr lang="de-AT" altLang="de-DE" sz="1100" b="1" dirty="0" err="1" smtClean="0"/>
              <a:t>more</a:t>
            </a:r>
            <a:r>
              <a:rPr lang="de-AT" altLang="de-DE" sz="1100" b="1" dirty="0" smtClean="0"/>
              <a:t> </a:t>
            </a:r>
            <a:r>
              <a:rPr lang="de-AT" altLang="de-DE" sz="1100" b="1" dirty="0" err="1" smtClean="0"/>
              <a:t>flexibly</a:t>
            </a:r>
            <a:r>
              <a:rPr lang="de-AT" altLang="de-DE" sz="1100" dirty="0" smtClean="0"/>
              <a:t>.</a:t>
            </a:r>
          </a:p>
          <a:p>
            <a:pPr eaLnBrk="1" hangingPunct="1"/>
            <a:endParaRPr lang="de-AT" altLang="de-DE" sz="1100" dirty="0" smtClean="0"/>
          </a:p>
          <a:p>
            <a:pPr eaLnBrk="1" hangingPunct="1"/>
            <a:r>
              <a:rPr lang="en-US" altLang="de-DE" sz="1100" dirty="0" smtClean="0"/>
              <a:t>But it is not only in the training design that there is increased flexibility. When</a:t>
            </a:r>
          </a:p>
          <a:p>
            <a:pPr eaLnBrk="1" hangingPunct="1"/>
            <a:r>
              <a:rPr lang="en-US" altLang="de-DE" sz="1100" b="1" dirty="0" smtClean="0"/>
              <a:t>introducing new training content</a:t>
            </a:r>
            <a:r>
              <a:rPr lang="en-US" altLang="de-DE" sz="1100" dirty="0" smtClean="0"/>
              <a:t>, wider scope for action is also created by this</a:t>
            </a:r>
          </a:p>
          <a:p>
            <a:pPr eaLnBrk="1" hangingPunct="1"/>
            <a:r>
              <a:rPr lang="en-US" altLang="de-DE" sz="1100" dirty="0" smtClean="0"/>
              <a:t>modular system. Rather than </a:t>
            </a:r>
            <a:r>
              <a:rPr lang="en-US" altLang="de-DE" sz="1100" dirty="0" err="1" smtClean="0"/>
              <a:t>modernising</a:t>
            </a:r>
            <a:r>
              <a:rPr lang="en-US" altLang="de-DE" sz="1100" dirty="0" smtClean="0"/>
              <a:t> an entire apprenticeship or adapting it</a:t>
            </a:r>
          </a:p>
          <a:p>
            <a:pPr eaLnBrk="1" hangingPunct="1"/>
            <a:r>
              <a:rPr lang="en-US" altLang="de-DE" sz="1100" dirty="0" smtClean="0"/>
              <a:t>to urgent skills requirements of the economy, modular apprenticeships also allow</a:t>
            </a:r>
          </a:p>
          <a:p>
            <a:pPr eaLnBrk="1" hangingPunct="1"/>
            <a:r>
              <a:rPr lang="en-US" altLang="de-DE" sz="1100" dirty="0" smtClean="0"/>
              <a:t>individual modules to be exchanged or updated. This makes quicker responses to</a:t>
            </a:r>
          </a:p>
          <a:p>
            <a:pPr eaLnBrk="1" hangingPunct="1"/>
            <a:r>
              <a:rPr lang="de-AT" altLang="de-DE" sz="1100" dirty="0" err="1" smtClean="0"/>
              <a:t>changing</a:t>
            </a:r>
            <a:r>
              <a:rPr lang="de-AT" altLang="de-DE" sz="1100" dirty="0" smtClean="0"/>
              <a:t> </a:t>
            </a:r>
            <a:r>
              <a:rPr lang="de-AT" altLang="de-DE" sz="1100" dirty="0" err="1" smtClean="0"/>
              <a:t>sectoral</a:t>
            </a:r>
            <a:r>
              <a:rPr lang="de-AT" altLang="de-DE" sz="1100" dirty="0" smtClean="0"/>
              <a:t> </a:t>
            </a:r>
            <a:r>
              <a:rPr lang="de-AT" altLang="de-DE" sz="1100" dirty="0" err="1" smtClean="0"/>
              <a:t>requirements</a:t>
            </a:r>
            <a:r>
              <a:rPr lang="de-AT" altLang="de-DE" sz="1100" dirty="0" smtClean="0"/>
              <a:t> </a:t>
            </a:r>
            <a:r>
              <a:rPr lang="de-AT" altLang="de-DE" sz="1100" dirty="0" err="1" smtClean="0"/>
              <a:t>possible</a:t>
            </a:r>
            <a:r>
              <a:rPr lang="de-AT" altLang="de-DE" sz="1100" dirty="0" smtClean="0"/>
              <a:t>.</a:t>
            </a:r>
          </a:p>
          <a:p>
            <a:pPr eaLnBrk="1" hangingPunct="1"/>
            <a:endParaRPr lang="de-AT" altLang="de-DE" sz="1100" dirty="0" smtClean="0"/>
          </a:p>
          <a:p>
            <a:pPr eaLnBrk="1" hangingPunct="1"/>
            <a:r>
              <a:rPr lang="en-US" altLang="de-DE" sz="1100" dirty="0" smtClean="0"/>
              <a:t>Thanks to </a:t>
            </a:r>
            <a:r>
              <a:rPr lang="en-US" altLang="de-DE" sz="1100" dirty="0" err="1" smtClean="0"/>
              <a:t>modularisation</a:t>
            </a:r>
            <a:r>
              <a:rPr lang="en-US" altLang="de-DE" sz="1100" dirty="0" smtClean="0"/>
              <a:t> it is no longer absolutely necessary to introduce a</a:t>
            </a:r>
          </a:p>
          <a:p>
            <a:pPr eaLnBrk="1" hangingPunct="1"/>
            <a:r>
              <a:rPr lang="en-US" altLang="de-DE" sz="1100" dirty="0" smtClean="0"/>
              <a:t>completely new apprenticeship occupation. Instead it is possible to </a:t>
            </a:r>
            <a:r>
              <a:rPr lang="en-US" altLang="de-DE" sz="1100" b="1" dirty="0" smtClean="0"/>
              <a:t>add </a:t>
            </a:r>
            <a:r>
              <a:rPr lang="en-US" altLang="de-DE" sz="1100" dirty="0" smtClean="0"/>
              <a:t>new</a:t>
            </a:r>
          </a:p>
          <a:p>
            <a:pPr eaLnBrk="1" hangingPunct="1"/>
            <a:r>
              <a:rPr lang="en-US" altLang="de-DE" sz="1100" dirty="0" smtClean="0"/>
              <a:t>training content to existing systems in the form of modules. This has the advantage</a:t>
            </a:r>
          </a:p>
          <a:p>
            <a:pPr eaLnBrk="1" hangingPunct="1"/>
            <a:r>
              <a:rPr lang="en-US" altLang="de-DE" sz="1100" dirty="0" smtClean="0"/>
              <a:t>that the number of individual apprenticeships does not rise continually, which leads</a:t>
            </a:r>
          </a:p>
          <a:p>
            <a:pPr eaLnBrk="1" hangingPunct="1"/>
            <a:r>
              <a:rPr lang="en-US" altLang="de-DE" sz="1100" dirty="0" smtClean="0"/>
              <a:t>to enhanced </a:t>
            </a:r>
            <a:r>
              <a:rPr lang="en-US" altLang="de-DE" sz="1100" b="1" dirty="0" smtClean="0"/>
              <a:t>transparency of the apprenticeship occupation landscape</a:t>
            </a:r>
            <a:r>
              <a:rPr lang="en-US" altLang="de-DE" sz="1100" dirty="0" smtClean="0"/>
              <a:t>.</a:t>
            </a:r>
          </a:p>
          <a:p>
            <a:pPr eaLnBrk="1" hangingPunct="1"/>
            <a:endParaRPr lang="en-US" altLang="de-DE" sz="1100" dirty="0" smtClean="0"/>
          </a:p>
          <a:p>
            <a:pPr eaLnBrk="1" hangingPunct="1"/>
            <a:r>
              <a:rPr lang="en-US" altLang="de-DE" sz="1100" dirty="0" smtClean="0"/>
              <a:t>But </a:t>
            </a:r>
            <a:r>
              <a:rPr lang="en-US" altLang="de-DE" sz="1100" dirty="0" err="1" smtClean="0"/>
              <a:t>modularisation</a:t>
            </a:r>
            <a:r>
              <a:rPr lang="en-US" altLang="de-DE" sz="1100" dirty="0" smtClean="0"/>
              <a:t> does not only have benefits when apprenticeships are</a:t>
            </a:r>
          </a:p>
          <a:p>
            <a:pPr eaLnBrk="1" hangingPunct="1"/>
            <a:r>
              <a:rPr lang="en-US" altLang="de-DE" sz="1100" dirty="0" smtClean="0"/>
              <a:t>introduced or </a:t>
            </a:r>
            <a:r>
              <a:rPr lang="en-US" altLang="de-DE" sz="1100" dirty="0" err="1" smtClean="0"/>
              <a:t>modernised</a:t>
            </a:r>
            <a:r>
              <a:rPr lang="en-US" altLang="de-DE" sz="1100" dirty="0" smtClean="0"/>
              <a:t>, existing individual apprenticeships can also be combined</a:t>
            </a:r>
          </a:p>
          <a:p>
            <a:pPr eaLnBrk="1" hangingPunct="1"/>
            <a:r>
              <a:rPr lang="en-US" altLang="de-DE" sz="1100" dirty="0" smtClean="0"/>
              <a:t>in a modular system if contents overlap. This can lead to a </a:t>
            </a:r>
            <a:r>
              <a:rPr lang="en-US" altLang="de-DE" sz="1100" b="1" dirty="0" smtClean="0"/>
              <a:t>useful reduction of</a:t>
            </a:r>
          </a:p>
          <a:p>
            <a:pPr eaLnBrk="1" hangingPunct="1"/>
            <a:r>
              <a:rPr lang="en-US" altLang="de-DE" sz="1100" b="1" dirty="0" smtClean="0"/>
              <a:t>the number of apprenticeships </a:t>
            </a:r>
            <a:r>
              <a:rPr lang="en-US" altLang="de-DE" sz="1100" dirty="0" smtClean="0"/>
              <a:t>(while maintaining training diversity), which</a:t>
            </a:r>
          </a:p>
          <a:p>
            <a:pPr eaLnBrk="1" hangingPunct="1"/>
            <a:r>
              <a:rPr lang="de-AT" altLang="de-DE" sz="1100" b="1" dirty="0" err="1" smtClean="0"/>
              <a:t>improves</a:t>
            </a:r>
            <a:r>
              <a:rPr lang="de-AT" altLang="de-DE" sz="1100" b="1" dirty="0" smtClean="0"/>
              <a:t> </a:t>
            </a:r>
            <a:r>
              <a:rPr lang="de-AT" altLang="de-DE" sz="1100" b="1" dirty="0" err="1" smtClean="0"/>
              <a:t>clarity</a:t>
            </a:r>
            <a:r>
              <a:rPr lang="de-AT" altLang="de-DE" sz="1100" dirty="0" smtClean="0"/>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04DF977-2995-4A05-A331-FBB7A9C3D6E7}" type="slidenum">
              <a:rPr lang="de-DE" altLang="de-DE" smtClean="0"/>
              <a:pPr eaLnBrk="1" hangingPunct="1">
                <a:spcBef>
                  <a:spcPct val="0"/>
                </a:spcBef>
              </a:pPr>
              <a:t>31</a:t>
            </a:fld>
            <a:endParaRPr lang="de-DE" altLang="de-DE"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r>
              <a:rPr lang="de-AT" altLang="de-DE" sz="1100" b="1" dirty="0" err="1" smtClean="0"/>
              <a:t>Apprenticeship</a:t>
            </a:r>
            <a:r>
              <a:rPr lang="de-AT" altLang="de-DE" sz="1100" b="1" dirty="0" smtClean="0"/>
              <a:t> </a:t>
            </a:r>
            <a:r>
              <a:rPr lang="de-AT" altLang="de-DE" sz="1100" b="1" dirty="0" err="1" smtClean="0"/>
              <a:t>and</a:t>
            </a:r>
            <a:r>
              <a:rPr lang="de-AT" altLang="de-DE" sz="1100" b="1" dirty="0" smtClean="0"/>
              <a:t> Matura</a:t>
            </a:r>
          </a:p>
          <a:p>
            <a:pPr eaLnBrk="1" hangingPunct="1"/>
            <a:endParaRPr lang="de-AT" altLang="de-DE" sz="1100" b="1" dirty="0" smtClean="0"/>
          </a:p>
          <a:p>
            <a:pPr eaLnBrk="1" hangingPunct="1"/>
            <a:r>
              <a:rPr lang="en-US" altLang="de-DE" sz="1100" dirty="0" err="1" smtClean="0"/>
              <a:t>Berufsmatura</a:t>
            </a:r>
            <a:r>
              <a:rPr lang="en-US" altLang="de-DE" sz="1100" dirty="0" smtClean="0"/>
              <a:t>: Apprenticeship diploma plus certificate of secondary</a:t>
            </a:r>
          </a:p>
          <a:p>
            <a:pPr eaLnBrk="1" hangingPunct="1"/>
            <a:r>
              <a:rPr lang="de-AT" altLang="de-DE" sz="1100" dirty="0" smtClean="0"/>
              <a:t>Education</a:t>
            </a:r>
          </a:p>
          <a:p>
            <a:pPr eaLnBrk="1" hangingPunct="1"/>
            <a:endParaRPr lang="de-AT" altLang="de-DE" sz="1100" dirty="0" smtClean="0"/>
          </a:p>
          <a:p>
            <a:pPr eaLnBrk="1" hangingPunct="1"/>
            <a:r>
              <a:rPr lang="en-US" altLang="de-DE" sz="1100" dirty="0" smtClean="0"/>
              <a:t>Thanks to the introduction of the </a:t>
            </a:r>
            <a:r>
              <a:rPr lang="en-US" altLang="de-DE" sz="1100" dirty="0" err="1" smtClean="0"/>
              <a:t>Berufsmatura</a:t>
            </a:r>
            <a:r>
              <a:rPr lang="en-US" altLang="de-DE" sz="1100" dirty="0" smtClean="0"/>
              <a:t> certificate, which provides general</a:t>
            </a:r>
          </a:p>
          <a:p>
            <a:pPr eaLnBrk="1" hangingPunct="1"/>
            <a:r>
              <a:rPr lang="en-US" altLang="de-DE" sz="1100" dirty="0" smtClean="0"/>
              <a:t>access to higher education for skilled workers and graduates of three- to four-year</a:t>
            </a:r>
          </a:p>
          <a:p>
            <a:pPr eaLnBrk="1" hangingPunct="1"/>
            <a:r>
              <a:rPr lang="en-US" altLang="de-DE" sz="1100" dirty="0" smtClean="0"/>
              <a:t>full-time VET schools, apprenticeship training also forms a good basis for the tertiary</a:t>
            </a:r>
          </a:p>
          <a:p>
            <a:pPr eaLnBrk="1" hangingPunct="1"/>
            <a:r>
              <a:rPr lang="en-US" altLang="de-DE" sz="1100" dirty="0" smtClean="0"/>
              <a:t>education sector. Since autumn 2008 all Austrian apprentices have had the possibility</a:t>
            </a:r>
          </a:p>
          <a:p>
            <a:pPr eaLnBrk="1" hangingPunct="1"/>
            <a:r>
              <a:rPr lang="en-US" altLang="de-DE" sz="1100" dirty="0" smtClean="0"/>
              <a:t>to complete the </a:t>
            </a:r>
            <a:r>
              <a:rPr lang="en-US" altLang="de-DE" sz="1100" dirty="0" err="1" smtClean="0"/>
              <a:t>Berufsmatura</a:t>
            </a:r>
            <a:r>
              <a:rPr lang="en-US" altLang="de-DE" sz="1100" dirty="0" smtClean="0"/>
              <a:t> exam </a:t>
            </a:r>
            <a:r>
              <a:rPr lang="en-US" altLang="de-DE" sz="1100" b="1" dirty="0" smtClean="0"/>
              <a:t>free of charge </a:t>
            </a:r>
            <a:r>
              <a:rPr lang="en-US" altLang="de-DE" sz="1100" dirty="0" smtClean="0"/>
              <a:t>and </a:t>
            </a:r>
            <a:r>
              <a:rPr lang="en-US" altLang="de-DE" sz="1100" b="1" dirty="0" smtClean="0"/>
              <a:t>parallel to apprenticeship</a:t>
            </a:r>
          </a:p>
          <a:p>
            <a:pPr eaLnBrk="1" hangingPunct="1"/>
            <a:r>
              <a:rPr lang="de-AT" altLang="de-DE" sz="1100" b="1" dirty="0" err="1" smtClean="0"/>
              <a:t>training</a:t>
            </a:r>
            <a:r>
              <a:rPr lang="de-AT" altLang="de-DE" sz="1100" dirty="0" smtClean="0"/>
              <a:t>.</a:t>
            </a:r>
          </a:p>
          <a:p>
            <a:pPr eaLnBrk="1" hangingPunct="1"/>
            <a:endParaRPr lang="de-AT" altLang="de-DE" sz="1100" dirty="0" smtClean="0"/>
          </a:p>
          <a:p>
            <a:pPr eaLnBrk="1" hangingPunct="1"/>
            <a:r>
              <a:rPr lang="en-US" altLang="de-DE" sz="1100" dirty="0" smtClean="0"/>
              <a:t>The </a:t>
            </a:r>
            <a:r>
              <a:rPr lang="en-US" altLang="de-DE" sz="1100" i="1" dirty="0" err="1" smtClean="0"/>
              <a:t>Berufsmatura</a:t>
            </a:r>
            <a:r>
              <a:rPr lang="en-US" altLang="de-DE" sz="1100" i="1" dirty="0" smtClean="0"/>
              <a:t> </a:t>
            </a:r>
            <a:r>
              <a:rPr lang="en-US" altLang="de-DE" sz="1100" dirty="0" smtClean="0"/>
              <a:t>(also termed </a:t>
            </a:r>
            <a:r>
              <a:rPr lang="en-US" altLang="de-DE" sz="1100" i="1" dirty="0" err="1" smtClean="0"/>
              <a:t>Berufsreifeprüfung</a:t>
            </a:r>
            <a:r>
              <a:rPr lang="en-US" altLang="de-DE" sz="1100" dirty="0" smtClean="0"/>
              <a:t>) certificate entitles holders to</a:t>
            </a:r>
          </a:p>
          <a:p>
            <a:pPr eaLnBrk="1" hangingPunct="1"/>
            <a:r>
              <a:rPr lang="en-US" altLang="de-DE" sz="1100" dirty="0" smtClean="0"/>
              <a:t>access higher education in Austria. This means that they can attend universities,</a:t>
            </a:r>
          </a:p>
          <a:p>
            <a:pPr eaLnBrk="1" hangingPunct="1"/>
            <a:r>
              <a:rPr lang="en-US" altLang="de-DE" sz="1100" dirty="0" smtClean="0"/>
              <a:t>universities of applied sciences (</a:t>
            </a:r>
            <a:r>
              <a:rPr lang="en-US" altLang="de-DE" sz="1100" i="1" dirty="0" err="1" smtClean="0"/>
              <a:t>Fachhochschulen</a:t>
            </a:r>
            <a:r>
              <a:rPr lang="en-US" altLang="de-DE" sz="1100" dirty="0" smtClean="0"/>
              <a:t>), university colleges of education,</a:t>
            </a:r>
          </a:p>
          <a:p>
            <a:pPr eaLnBrk="1" hangingPunct="1"/>
            <a:r>
              <a:rPr lang="en-US" altLang="de-DE" sz="1100" dirty="0" smtClean="0"/>
              <a:t>post-secondary VET courses, and other </a:t>
            </a:r>
            <a:r>
              <a:rPr lang="en-US" altLang="de-DE" sz="1100" dirty="0" err="1" smtClean="0"/>
              <a:t>programmes</a:t>
            </a:r>
            <a:r>
              <a:rPr lang="en-US" altLang="de-DE" sz="1100" dirty="0" smtClean="0"/>
              <a:t> which can only be attended by</a:t>
            </a:r>
          </a:p>
          <a:p>
            <a:pPr eaLnBrk="1" hangingPunct="1"/>
            <a:r>
              <a:rPr lang="en-US" altLang="de-DE" sz="1100" dirty="0" smtClean="0"/>
              <a:t>holders of the certificate of secondary education (</a:t>
            </a:r>
            <a:r>
              <a:rPr lang="en-US" altLang="de-DE" sz="1100" i="1" dirty="0" err="1" smtClean="0"/>
              <a:t>Reifeprüfung</a:t>
            </a:r>
            <a:r>
              <a:rPr lang="en-US" altLang="de-DE" sz="1100" dirty="0" smtClean="0"/>
              <a:t>).</a:t>
            </a:r>
          </a:p>
          <a:p>
            <a:pPr eaLnBrk="1" hangingPunct="1"/>
            <a:endParaRPr lang="en-US" altLang="de-DE" sz="1100" dirty="0" smtClean="0"/>
          </a:p>
          <a:p>
            <a:pPr eaLnBrk="1" hangingPunct="1"/>
            <a:r>
              <a:rPr lang="en-US" altLang="de-DE" sz="1100" dirty="0" smtClean="0"/>
              <a:t>Within the framework of the </a:t>
            </a:r>
            <a:r>
              <a:rPr lang="en-US" altLang="de-DE" sz="1100" i="1" dirty="0" err="1" smtClean="0"/>
              <a:t>Berufsreifeprüfung</a:t>
            </a:r>
            <a:r>
              <a:rPr lang="en-US" altLang="de-DE" sz="1100" i="1" dirty="0" smtClean="0"/>
              <a:t> </a:t>
            </a:r>
            <a:r>
              <a:rPr lang="en-US" altLang="de-DE" sz="1100" dirty="0" smtClean="0"/>
              <a:t>exam, the following </a:t>
            </a:r>
            <a:r>
              <a:rPr lang="en-US" altLang="de-DE" sz="1100" b="1" dirty="0" smtClean="0"/>
              <a:t>four partial</a:t>
            </a:r>
          </a:p>
          <a:p>
            <a:pPr eaLnBrk="1" hangingPunct="1"/>
            <a:r>
              <a:rPr lang="de-AT" altLang="de-DE" sz="1100" b="1" dirty="0" err="1" smtClean="0"/>
              <a:t>exams</a:t>
            </a:r>
            <a:r>
              <a:rPr lang="de-AT" altLang="de-DE" sz="1100" b="1" dirty="0" smtClean="0"/>
              <a:t> </a:t>
            </a:r>
            <a:r>
              <a:rPr lang="de-AT" altLang="de-DE" sz="1100" dirty="0" smtClean="0"/>
              <a:t>must </a:t>
            </a:r>
            <a:r>
              <a:rPr lang="de-AT" altLang="de-DE" sz="1100" dirty="0" err="1" smtClean="0"/>
              <a:t>be</a:t>
            </a:r>
            <a:r>
              <a:rPr lang="de-AT" altLang="de-DE" sz="1100" dirty="0" smtClean="0"/>
              <a:t> </a:t>
            </a:r>
            <a:r>
              <a:rPr lang="de-AT" altLang="de-DE" sz="1100" dirty="0" err="1" smtClean="0"/>
              <a:t>taken</a:t>
            </a:r>
            <a:r>
              <a:rPr lang="de-AT" altLang="de-DE" sz="1100" dirty="0" smtClean="0"/>
              <a:t>:</a:t>
            </a:r>
          </a:p>
          <a:p>
            <a:pPr eaLnBrk="1" hangingPunct="1"/>
            <a:r>
              <a:rPr lang="de-AT" altLang="de-DE" sz="1100" dirty="0" smtClean="0"/>
              <a:t> German</a:t>
            </a:r>
          </a:p>
          <a:p>
            <a:pPr eaLnBrk="1" hangingPunct="1"/>
            <a:r>
              <a:rPr lang="de-AT" altLang="de-DE" sz="1100" dirty="0" smtClean="0"/>
              <a:t> </a:t>
            </a:r>
            <a:r>
              <a:rPr lang="de-AT" altLang="de-DE" sz="1100" dirty="0" err="1" smtClean="0"/>
              <a:t>mathematics</a:t>
            </a:r>
            <a:endParaRPr lang="de-AT" altLang="de-DE" sz="1100" dirty="0" smtClean="0"/>
          </a:p>
          <a:p>
            <a:pPr eaLnBrk="1" hangingPunct="1"/>
            <a:r>
              <a:rPr lang="de-AT" altLang="de-DE" sz="1100" dirty="0" smtClean="0"/>
              <a:t> modern </a:t>
            </a:r>
            <a:r>
              <a:rPr lang="de-AT" altLang="de-DE" sz="1100" dirty="0" err="1" smtClean="0"/>
              <a:t>foreign</a:t>
            </a:r>
            <a:r>
              <a:rPr lang="de-AT" altLang="de-DE" sz="1100" dirty="0" smtClean="0"/>
              <a:t> </a:t>
            </a:r>
            <a:r>
              <a:rPr lang="de-AT" altLang="de-DE" sz="1100" dirty="0" err="1" smtClean="0"/>
              <a:t>language</a:t>
            </a:r>
            <a:endParaRPr lang="de-AT" altLang="de-DE" sz="1100" dirty="0" smtClean="0"/>
          </a:p>
          <a:p>
            <a:pPr eaLnBrk="1" hangingPunct="1"/>
            <a:r>
              <a:rPr lang="en-US" altLang="de-DE" sz="1100" dirty="0" smtClean="0"/>
              <a:t> specialist area exam (corresponding to the apprentice’s occupational area).</a:t>
            </a:r>
          </a:p>
          <a:p>
            <a:pPr eaLnBrk="1" hangingPunct="1"/>
            <a:endParaRPr lang="en-US" altLang="de-DE" sz="1100" b="1" dirty="0" smtClean="0"/>
          </a:p>
          <a:p>
            <a:pPr eaLnBrk="1" hangingPunct="1"/>
            <a:r>
              <a:rPr lang="en-US" altLang="de-DE" sz="1100" b="1" dirty="0" smtClean="0"/>
              <a:t>Three partial exams </a:t>
            </a:r>
            <a:r>
              <a:rPr lang="en-US" altLang="de-DE" sz="1100" dirty="0" smtClean="0"/>
              <a:t>(German, mathematics and modern foreign language) </a:t>
            </a:r>
            <a:r>
              <a:rPr lang="en-US" altLang="de-DE" sz="1100" b="1" dirty="0" smtClean="0"/>
              <a:t>can</a:t>
            </a:r>
          </a:p>
          <a:p>
            <a:pPr eaLnBrk="1" hangingPunct="1"/>
            <a:r>
              <a:rPr lang="en-US" altLang="de-DE" sz="1100" b="1" dirty="0" smtClean="0"/>
              <a:t>already be taken during apprenticeship training</a:t>
            </a:r>
            <a:r>
              <a:rPr lang="en-US" altLang="de-DE" sz="1100" dirty="0" smtClean="0"/>
              <a:t>. The </a:t>
            </a:r>
            <a:r>
              <a:rPr lang="en-US" altLang="de-DE" sz="1100" b="1" dirty="0" smtClean="0"/>
              <a:t>last partial exam </a:t>
            </a:r>
            <a:r>
              <a:rPr lang="en-US" altLang="de-DE" sz="1100" dirty="0" smtClean="0"/>
              <a:t>can</a:t>
            </a:r>
          </a:p>
          <a:p>
            <a:pPr eaLnBrk="1" hangingPunct="1"/>
            <a:r>
              <a:rPr lang="en-US" altLang="de-DE" sz="1100" dirty="0" smtClean="0"/>
              <a:t>only be taken </a:t>
            </a:r>
            <a:r>
              <a:rPr lang="en-US" altLang="de-DE" sz="1100" b="1" dirty="0" smtClean="0"/>
              <a:t>after the apprenticeship-leaving exam by people aged 19 or over</a:t>
            </a:r>
            <a:r>
              <a:rPr lang="en-US" altLang="de-DE" sz="1100" dirty="0" smtClean="0"/>
              <a:t>.</a:t>
            </a:r>
          </a:p>
          <a:p>
            <a:pPr eaLnBrk="1" hangingPunct="1"/>
            <a:r>
              <a:rPr lang="en-US" altLang="de-DE" sz="1100" dirty="0" smtClean="0"/>
              <a:t>Only in four-year apprenticeships is it also possible to take the partial exam on the</a:t>
            </a:r>
          </a:p>
          <a:p>
            <a:pPr eaLnBrk="1" hangingPunct="1"/>
            <a:r>
              <a:rPr lang="en-US" altLang="de-DE" sz="1100" dirty="0" smtClean="0"/>
              <a:t>specialist area within the framework of the apprenticeship-leaving exam.</a:t>
            </a:r>
            <a:endParaRPr lang="de-AT" altLang="de-DE" sz="1100"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254F524-17C3-4B45-BE14-C69640F0122D}" type="slidenum">
              <a:rPr lang="de-DE" altLang="de-DE" smtClean="0"/>
              <a:pPr eaLnBrk="1" hangingPunct="1">
                <a:spcBef>
                  <a:spcPct val="0"/>
                </a:spcBef>
              </a:pPr>
              <a:t>32</a:t>
            </a:fld>
            <a:endParaRPr lang="de-DE" altLang="de-DE"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r>
              <a:rPr lang="de-AT" altLang="de-DE" sz="1100" b="1" dirty="0" smtClean="0"/>
              <a:t>Facts &amp; </a:t>
            </a:r>
            <a:r>
              <a:rPr lang="de-AT" altLang="de-DE" sz="1100" b="1" dirty="0" err="1" smtClean="0"/>
              <a:t>figures</a:t>
            </a:r>
            <a:endParaRPr lang="de-AT" altLang="de-DE" sz="1100" b="1" dirty="0" smtClean="0"/>
          </a:p>
          <a:p>
            <a:pPr eaLnBrk="1" hangingPunct="1"/>
            <a:endParaRPr lang="de-AT" altLang="de-DE" sz="1100" b="1" dirty="0" smtClean="0"/>
          </a:p>
          <a:p>
            <a:pPr eaLnBrk="1" hangingPunct="1"/>
            <a:r>
              <a:rPr lang="en-US" altLang="de-DE" sz="1100" dirty="0" smtClean="0"/>
              <a:t>In all sectors, new and </a:t>
            </a:r>
            <a:r>
              <a:rPr lang="en-US" altLang="de-DE" sz="1100" dirty="0" err="1" smtClean="0"/>
              <a:t>modernised</a:t>
            </a:r>
            <a:r>
              <a:rPr lang="en-US" altLang="de-DE" sz="1100" dirty="0" smtClean="0"/>
              <a:t> occupational profiles ensure that the</a:t>
            </a:r>
          </a:p>
          <a:p>
            <a:pPr eaLnBrk="1" hangingPunct="1"/>
            <a:r>
              <a:rPr lang="en-US" altLang="de-DE" sz="1100" b="1" dirty="0" smtClean="0"/>
              <a:t>attractiveness of apprenticeship </a:t>
            </a:r>
            <a:r>
              <a:rPr lang="en-US" altLang="de-DE" sz="1100" dirty="0" smtClean="0"/>
              <a:t>training for young people is enhanced and the</a:t>
            </a:r>
          </a:p>
          <a:p>
            <a:pPr eaLnBrk="1" hangingPunct="1"/>
            <a:r>
              <a:rPr lang="en-US" altLang="de-DE" sz="1100" b="1" dirty="0" smtClean="0"/>
              <a:t>companies’ willingness to train </a:t>
            </a:r>
            <a:r>
              <a:rPr lang="en-US" altLang="de-DE" sz="1100" dirty="0" smtClean="0"/>
              <a:t>young skilled workers is maintained.</a:t>
            </a:r>
          </a:p>
          <a:p>
            <a:pPr eaLnBrk="1" hangingPunct="1"/>
            <a:endParaRPr lang="en-US" altLang="de-DE" sz="1100" dirty="0" smtClean="0"/>
          </a:p>
          <a:p>
            <a:pPr eaLnBrk="1" hangingPunct="1"/>
            <a:r>
              <a:rPr lang="en-US" altLang="de-DE" sz="1100" dirty="0" smtClean="0"/>
              <a:t>Currently 128,087 apprentices are in a training relationship in Austria. In late 2011</a:t>
            </a:r>
          </a:p>
          <a:p>
            <a:pPr eaLnBrk="1" hangingPunct="1"/>
            <a:r>
              <a:rPr lang="en-US" altLang="de-DE" sz="1100" dirty="0" smtClean="0"/>
              <a:t>the number of apprenticeship beginners was 38,485. This means that the slight</a:t>
            </a:r>
          </a:p>
          <a:p>
            <a:pPr eaLnBrk="1" hangingPunct="1"/>
            <a:r>
              <a:rPr lang="en-US" altLang="de-DE" sz="1100" dirty="0" smtClean="0"/>
              <a:t>decline in apprenticeship figures due to the decreasing number of young people is</a:t>
            </a:r>
          </a:p>
          <a:p>
            <a:pPr eaLnBrk="1" hangingPunct="1"/>
            <a:r>
              <a:rPr lang="de-AT" altLang="de-DE" sz="1100" dirty="0" err="1" smtClean="0"/>
              <a:t>continuing</a:t>
            </a:r>
            <a:r>
              <a:rPr lang="de-AT" altLang="de-DE" sz="1100" dirty="0" smtClean="0"/>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B911CC9-9D5D-48A1-BDA3-23A9911D7876}" type="slidenum">
              <a:rPr lang="de-DE" altLang="de-DE" smtClean="0"/>
              <a:pPr eaLnBrk="1" hangingPunct="1">
                <a:spcBef>
                  <a:spcPct val="0"/>
                </a:spcBef>
              </a:pPr>
              <a:t>33</a:t>
            </a:fld>
            <a:endParaRPr lang="de-DE" altLang="de-DE"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r>
              <a:rPr lang="de-AT" altLang="de-DE" sz="1100" dirty="0" err="1" smtClean="0"/>
              <a:t>Occupational</a:t>
            </a:r>
            <a:r>
              <a:rPr lang="de-AT" altLang="de-DE" sz="1100" dirty="0" smtClean="0"/>
              <a:t> </a:t>
            </a:r>
            <a:r>
              <a:rPr lang="de-AT" altLang="de-DE" sz="1100" dirty="0" err="1" smtClean="0"/>
              <a:t>status</a:t>
            </a:r>
            <a:endParaRPr lang="de-AT" altLang="de-DE" sz="1100" dirty="0" smtClean="0"/>
          </a:p>
          <a:p>
            <a:pPr eaLnBrk="1" hangingPunct="1"/>
            <a:endParaRPr lang="de-AT" altLang="de-DE" sz="1100" dirty="0" smtClean="0"/>
          </a:p>
          <a:p>
            <a:pPr eaLnBrk="1" hangingPunct="1"/>
            <a:r>
              <a:rPr lang="en-US" altLang="de-DE" sz="1100" dirty="0" smtClean="0"/>
              <a:t>The apprenticeship graduates’ occupational status and professional activities show</a:t>
            </a:r>
          </a:p>
          <a:p>
            <a:pPr eaLnBrk="1" hangingPunct="1"/>
            <a:r>
              <a:rPr lang="en-US" altLang="de-DE" sz="1100" dirty="0" smtClean="0"/>
              <a:t>that they are the </a:t>
            </a:r>
            <a:r>
              <a:rPr lang="en-US" altLang="de-DE" sz="1100" b="1" dirty="0" smtClean="0"/>
              <a:t>potential skilled workers </a:t>
            </a:r>
            <a:r>
              <a:rPr lang="en-US" altLang="de-DE" sz="1100" dirty="0" smtClean="0"/>
              <a:t>of the Austrian economy. The </a:t>
            </a:r>
            <a:r>
              <a:rPr lang="en-US" altLang="de-DE" sz="1100" b="1" dirty="0" smtClean="0"/>
              <a:t>highest</a:t>
            </a:r>
          </a:p>
          <a:p>
            <a:pPr eaLnBrk="1" hangingPunct="1"/>
            <a:r>
              <a:rPr lang="en-US" altLang="de-DE" sz="1100" dirty="0" smtClean="0"/>
              <a:t>share of apprenticeship graduates can be identified in the </a:t>
            </a:r>
            <a:r>
              <a:rPr lang="en-US" altLang="de-DE" sz="1100" b="1" dirty="0" smtClean="0"/>
              <a:t>occupational group of</a:t>
            </a:r>
          </a:p>
          <a:p>
            <a:pPr eaLnBrk="1" hangingPunct="1"/>
            <a:r>
              <a:rPr lang="en-US" altLang="de-DE" sz="1100" b="1" i="1" dirty="0" smtClean="0"/>
              <a:t>craft and related trades workers </a:t>
            </a:r>
            <a:r>
              <a:rPr lang="en-US" altLang="de-DE" sz="1100" b="1" dirty="0" smtClean="0"/>
              <a:t>(73 %)</a:t>
            </a:r>
            <a:r>
              <a:rPr lang="en-US" altLang="de-DE" sz="1100" dirty="0" smtClean="0"/>
              <a:t>. Among </a:t>
            </a:r>
            <a:r>
              <a:rPr lang="en-US" altLang="de-DE" sz="1100" i="1" dirty="0" smtClean="0"/>
              <a:t>managers</a:t>
            </a:r>
            <a:r>
              <a:rPr lang="en-US" altLang="de-DE" sz="1100" dirty="0" smtClean="0"/>
              <a:t>, the share of</a:t>
            </a:r>
          </a:p>
          <a:p>
            <a:pPr eaLnBrk="1" hangingPunct="1"/>
            <a:r>
              <a:rPr lang="en-US" altLang="de-DE" sz="1100" dirty="0" smtClean="0"/>
              <a:t>people with an apprenticeship diploma as their highest qualification is 35.5 %. The</a:t>
            </a:r>
          </a:p>
          <a:p>
            <a:pPr eaLnBrk="1" hangingPunct="1"/>
            <a:r>
              <a:rPr lang="en-US" altLang="de-DE" sz="1100" dirty="0" smtClean="0"/>
              <a:t>occupational group of </a:t>
            </a:r>
            <a:r>
              <a:rPr lang="en-US" altLang="de-DE" sz="1100" i="1" dirty="0" smtClean="0"/>
              <a:t>technicians and associate professionals </a:t>
            </a:r>
            <a:r>
              <a:rPr lang="en-US" altLang="de-DE" sz="1100" dirty="0" smtClean="0"/>
              <a:t>reveals a proportion</a:t>
            </a:r>
          </a:p>
          <a:p>
            <a:pPr eaLnBrk="1" hangingPunct="1"/>
            <a:r>
              <a:rPr lang="en-US" altLang="de-DE" sz="1100" dirty="0" smtClean="0"/>
              <a:t>of apprenticeship graduates of almost one third.</a:t>
            </a:r>
          </a:p>
          <a:p>
            <a:pPr eaLnBrk="1" hangingPunct="1"/>
            <a:endParaRPr lang="en-US" altLang="de-DE" sz="1100" dirty="0" smtClean="0"/>
          </a:p>
          <a:p>
            <a:pPr eaLnBrk="1" hangingPunct="1"/>
            <a:r>
              <a:rPr lang="en-US" altLang="de-DE" sz="1100" dirty="0" smtClean="0"/>
              <a:t>In 2010, 88.5 % of economically active apprenticeship graduates were employed</a:t>
            </a:r>
          </a:p>
          <a:p>
            <a:pPr eaLnBrk="1" hangingPunct="1"/>
            <a:r>
              <a:rPr lang="en-US" altLang="de-DE" sz="1100" dirty="0" smtClean="0"/>
              <a:t>in line with their training. A percentage of 11.5 % of the workforce with an</a:t>
            </a:r>
          </a:p>
          <a:p>
            <a:pPr eaLnBrk="1" hangingPunct="1"/>
            <a:r>
              <a:rPr lang="en-US" altLang="de-DE" sz="1100" dirty="0" smtClean="0"/>
              <a:t>apprenticeship as their highest educational attainment were employed in the group</a:t>
            </a:r>
          </a:p>
          <a:p>
            <a:pPr eaLnBrk="1" hangingPunct="1"/>
            <a:r>
              <a:rPr lang="de-AT" altLang="de-DE" sz="1100" i="1" dirty="0" err="1" smtClean="0"/>
              <a:t>elementary</a:t>
            </a:r>
            <a:r>
              <a:rPr lang="de-AT" altLang="de-DE" sz="1100" i="1" dirty="0" smtClean="0"/>
              <a:t> </a:t>
            </a:r>
            <a:r>
              <a:rPr lang="de-AT" altLang="de-DE" sz="1100" i="1" dirty="0" err="1" smtClean="0"/>
              <a:t>occupations</a:t>
            </a:r>
            <a:r>
              <a:rPr lang="de-AT" altLang="de-DE" sz="1100" dirty="0" smtClean="0"/>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7A143DD-5909-4331-9E97-F90D348605CD}" type="slidenum">
              <a:rPr lang="de-DE" altLang="de-DE" smtClean="0"/>
              <a:pPr eaLnBrk="1" hangingPunct="1">
                <a:spcBef>
                  <a:spcPct val="0"/>
                </a:spcBef>
              </a:pPr>
              <a:t>34</a:t>
            </a:fld>
            <a:endParaRPr lang="de-DE" altLang="de-DE"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r>
              <a:rPr lang="en-US" altLang="de-DE" sz="1100" dirty="0" smtClean="0"/>
              <a:t>To develop a culture of work-based learning requires cooperation beyond the education and training sector. Policies for education and training, employment, social welfare and economic development should be complementary. All stakeholders, government authorities, social partners, sector </a:t>
            </a:r>
            <a:r>
              <a:rPr lang="en-US" altLang="de-DE" sz="1100" dirty="0" err="1" smtClean="0"/>
              <a:t>organisations</a:t>
            </a:r>
            <a:r>
              <a:rPr lang="en-US" altLang="de-DE" sz="1100" dirty="0" smtClean="0"/>
              <a:t>, VET schools/institutions, public employment services and guidance and counselling services need to cooperate. </a:t>
            </a:r>
            <a:endParaRPr lang="de-AT" altLang="de-DE" sz="1100"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7A143DD-5909-4331-9E97-F90D348605CD}" type="slidenum">
              <a:rPr lang="de-DE" altLang="de-DE" smtClean="0"/>
              <a:pPr eaLnBrk="1" hangingPunct="1">
                <a:spcBef>
                  <a:spcPct val="0"/>
                </a:spcBef>
              </a:pPr>
              <a:t>35</a:t>
            </a:fld>
            <a:endParaRPr lang="de-DE" altLang="de-DE"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de-AT" altLang="de-DE" sz="1100"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7A143DD-5909-4331-9E97-F90D348605CD}" type="slidenum">
              <a:rPr lang="de-DE" altLang="de-DE" smtClean="0"/>
              <a:pPr eaLnBrk="1" hangingPunct="1">
                <a:spcBef>
                  <a:spcPct val="0"/>
                </a:spcBef>
              </a:pPr>
              <a:t>36</a:t>
            </a:fld>
            <a:endParaRPr lang="de-DE" altLang="de-DE"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de-AT" altLang="de-DE" sz="1100"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7A143DD-5909-4331-9E97-F90D348605CD}" type="slidenum">
              <a:rPr lang="de-DE" altLang="de-DE" smtClean="0"/>
              <a:pPr eaLnBrk="1" hangingPunct="1">
                <a:spcBef>
                  <a:spcPct val="0"/>
                </a:spcBef>
              </a:pPr>
              <a:t>37</a:t>
            </a:fld>
            <a:endParaRPr lang="de-DE" altLang="de-DE"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de-AT" altLang="de-DE" sz="1100"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7A143DD-5909-4331-9E97-F90D348605CD}" type="slidenum">
              <a:rPr lang="de-DE" altLang="de-DE" smtClean="0"/>
              <a:pPr eaLnBrk="1" hangingPunct="1">
                <a:spcBef>
                  <a:spcPct val="0"/>
                </a:spcBef>
              </a:pPr>
              <a:t>38</a:t>
            </a:fld>
            <a:endParaRPr lang="de-DE" altLang="de-DE"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de-AT" altLang="de-DE" sz="1100"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7A143DD-5909-4331-9E97-F90D348605CD}" type="slidenum">
              <a:rPr lang="de-DE" altLang="de-DE" smtClean="0"/>
              <a:pPr eaLnBrk="1" hangingPunct="1">
                <a:spcBef>
                  <a:spcPct val="0"/>
                </a:spcBef>
              </a:pPr>
              <a:t>39</a:t>
            </a:fld>
            <a:endParaRPr lang="de-DE" altLang="de-DE"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de-AT" altLang="de-DE" sz="1100"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82976EF-C506-4CCD-8766-9C3809378375}" type="slidenum">
              <a:rPr lang="de-DE" altLang="de-DE" smtClean="0"/>
              <a:pPr eaLnBrk="1" hangingPunct="1">
                <a:spcBef>
                  <a:spcPct val="0"/>
                </a:spcBef>
              </a:pPr>
              <a:t>40</a:t>
            </a:fld>
            <a:endParaRPr lang="de-DE" altLang="de-DE"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r>
              <a:rPr lang="en-US" altLang="de-DE" dirty="0" smtClean="0"/>
              <a:t>Vocational education and training (VET) is very popular among young people with nearly 80% of pupils going into this field when they leave compulsory schooling. Its particularity is to combine mainstream education, vocational training and practical training for 14 to 19 year-olds.</a:t>
            </a:r>
          </a:p>
          <a:p>
            <a:pPr eaLnBrk="1" hangingPunct="1"/>
            <a:r>
              <a:rPr lang="en-US" altLang="de-DE" dirty="0" smtClean="0"/>
              <a:t>The educational pathways are flexible and “second chance education” (</a:t>
            </a:r>
            <a:r>
              <a:rPr lang="en-US" altLang="de-DE" dirty="0" err="1" smtClean="0"/>
              <a:t>Zweiter</a:t>
            </a:r>
            <a:r>
              <a:rPr lang="en-US" altLang="de-DE" dirty="0" smtClean="0"/>
              <a:t> </a:t>
            </a:r>
            <a:r>
              <a:rPr lang="en-US" altLang="de-DE" dirty="0" err="1" smtClean="0"/>
              <a:t>Bildungsweg</a:t>
            </a:r>
            <a:r>
              <a:rPr lang="en-US" altLang="de-DE" dirty="0" smtClean="0"/>
              <a:t>) is well established. </a:t>
            </a:r>
          </a:p>
          <a:p>
            <a:pPr eaLnBrk="1" hangingPunct="1"/>
            <a:r>
              <a:rPr lang="de-DE" altLang="de-DE" dirty="0" smtClean="0"/>
              <a:t/>
            </a:r>
            <a:br>
              <a:rPr lang="de-DE" altLang="de-DE" dirty="0" smtClean="0"/>
            </a:br>
            <a:endParaRPr lang="de-DE" altLang="de-DE"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44563" eaLnBrk="0" hangingPunct="0">
              <a:spcBef>
                <a:spcPct val="30000"/>
              </a:spcBef>
              <a:defRPr sz="1200">
                <a:solidFill>
                  <a:schemeClr val="tx1"/>
                </a:solidFill>
                <a:latin typeface="Arial" charset="0"/>
              </a:defRPr>
            </a:lvl1pPr>
            <a:lvl2pPr marL="742950" indent="-285750" defTabSz="944563" eaLnBrk="0" hangingPunct="0">
              <a:spcBef>
                <a:spcPct val="30000"/>
              </a:spcBef>
              <a:defRPr sz="1200">
                <a:solidFill>
                  <a:schemeClr val="tx1"/>
                </a:solidFill>
                <a:latin typeface="Arial" charset="0"/>
              </a:defRPr>
            </a:lvl2pPr>
            <a:lvl3pPr marL="1143000" indent="-228600" defTabSz="944563" eaLnBrk="0" hangingPunct="0">
              <a:spcBef>
                <a:spcPct val="30000"/>
              </a:spcBef>
              <a:defRPr sz="1200">
                <a:solidFill>
                  <a:schemeClr val="tx1"/>
                </a:solidFill>
                <a:latin typeface="Arial" charset="0"/>
              </a:defRPr>
            </a:lvl3pPr>
            <a:lvl4pPr marL="1600200" indent="-228600" defTabSz="944563" eaLnBrk="0" hangingPunct="0">
              <a:spcBef>
                <a:spcPct val="30000"/>
              </a:spcBef>
              <a:defRPr sz="1200">
                <a:solidFill>
                  <a:schemeClr val="tx1"/>
                </a:solidFill>
                <a:latin typeface="Arial" charset="0"/>
              </a:defRPr>
            </a:lvl4pPr>
            <a:lvl5pPr marL="2057400" indent="-228600" defTabSz="944563" eaLnBrk="0" hangingPunct="0">
              <a:spcBef>
                <a:spcPct val="30000"/>
              </a:spcBef>
              <a:defRPr sz="1200">
                <a:solidFill>
                  <a:schemeClr val="tx1"/>
                </a:solidFill>
                <a:latin typeface="Arial" charset="0"/>
              </a:defRPr>
            </a:lvl5pPr>
            <a:lvl6pPr marL="2514600" indent="-228600" defTabSz="944563" eaLnBrk="0" fontAlgn="base" hangingPunct="0">
              <a:spcBef>
                <a:spcPct val="30000"/>
              </a:spcBef>
              <a:spcAft>
                <a:spcPct val="0"/>
              </a:spcAft>
              <a:defRPr sz="1200">
                <a:solidFill>
                  <a:schemeClr val="tx1"/>
                </a:solidFill>
                <a:latin typeface="Arial" charset="0"/>
              </a:defRPr>
            </a:lvl6pPr>
            <a:lvl7pPr marL="2971800" indent="-228600" defTabSz="944563" eaLnBrk="0" fontAlgn="base" hangingPunct="0">
              <a:spcBef>
                <a:spcPct val="30000"/>
              </a:spcBef>
              <a:spcAft>
                <a:spcPct val="0"/>
              </a:spcAft>
              <a:defRPr sz="1200">
                <a:solidFill>
                  <a:schemeClr val="tx1"/>
                </a:solidFill>
                <a:latin typeface="Arial" charset="0"/>
              </a:defRPr>
            </a:lvl7pPr>
            <a:lvl8pPr marL="3429000" indent="-228600" defTabSz="944563" eaLnBrk="0" fontAlgn="base" hangingPunct="0">
              <a:spcBef>
                <a:spcPct val="30000"/>
              </a:spcBef>
              <a:spcAft>
                <a:spcPct val="0"/>
              </a:spcAft>
              <a:defRPr sz="1200">
                <a:solidFill>
                  <a:schemeClr val="tx1"/>
                </a:solidFill>
                <a:latin typeface="Arial" charset="0"/>
              </a:defRPr>
            </a:lvl8pPr>
            <a:lvl9pPr marL="3886200" indent="-228600" defTabSz="9445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82976EF-C506-4CCD-8766-9C3809378375}" type="slidenum">
              <a:rPr lang="de-DE" altLang="de-DE" smtClean="0"/>
              <a:pPr eaLnBrk="1" hangingPunct="1">
                <a:spcBef>
                  <a:spcPct val="0"/>
                </a:spcBef>
              </a:pPr>
              <a:t>41</a:t>
            </a:fld>
            <a:endParaRPr lang="de-DE" altLang="de-DE"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r>
              <a:rPr lang="de-DE" altLang="de-DE" dirty="0" smtClean="0"/>
              <a:t/>
            </a:r>
            <a:br>
              <a:rPr lang="de-DE" altLang="de-DE" dirty="0" smtClean="0"/>
            </a:br>
            <a:endParaRPr lang="de-DE" altLang="de-DE"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a:defRPr/>
            </a:pPr>
            <a:fld id="{74107DA9-1849-457C-94E5-9C0EDA679E16}" type="slidenum">
              <a:rPr lang="de-AT" smtClean="0"/>
              <a:pPr>
                <a:defRPr/>
              </a:pPr>
              <a:t>42</a:t>
            </a:fld>
            <a:endParaRPr lang="de-AT"/>
          </a:p>
        </p:txBody>
      </p:sp>
    </p:spTree>
    <p:extLst>
      <p:ext uri="{BB962C8B-B14F-4D97-AF65-F5344CB8AC3E}">
        <p14:creationId xmlns:p14="http://schemas.microsoft.com/office/powerpoint/2010/main" val="2121266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AT"/>
          </a:p>
        </p:txBody>
      </p:sp>
      <p:sp>
        <p:nvSpPr>
          <p:cNvPr id="4" name="Datumsplatzhalter 3"/>
          <p:cNvSpPr>
            <a:spLocks noGrp="1"/>
          </p:cNvSpPr>
          <p:nvPr>
            <p:ph type="dt" sz="half" idx="10"/>
          </p:nvPr>
        </p:nvSpPr>
        <p:spPr/>
        <p:txBody>
          <a:bodyPr/>
          <a:lstStyle>
            <a:lvl1pPr>
              <a:defRPr smtClean="0">
                <a:solidFill>
                  <a:schemeClr val="tx1"/>
                </a:solidFill>
              </a:defRPr>
            </a:lvl1pPr>
          </a:lstStyle>
          <a:p>
            <a:pPr>
              <a:defRPr/>
            </a:pPr>
            <a:fld id="{6BB0A9E7-6BBC-42EC-9011-B645D76253AC}" type="datetime1">
              <a:rPr lang="de-AT" smtClean="0"/>
              <a:t>16.12.2014</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smtClean="0">
                <a:solidFill>
                  <a:schemeClr val="tx1"/>
                </a:solidFill>
              </a:defRPr>
            </a:lvl1pPr>
          </a:lstStyle>
          <a:p>
            <a:pPr>
              <a:defRPr/>
            </a:pPr>
            <a:fld id="{DFBA4C21-52E2-494E-BFB8-E6532BD4FFAB}" type="slidenum">
              <a:rPr lang="de-AT"/>
              <a:pPr>
                <a:defRPr/>
              </a:pPr>
              <a:t>‹Nr.›</a:t>
            </a:fld>
            <a:endParaRPr lang="de-AT"/>
          </a:p>
        </p:txBody>
      </p:sp>
    </p:spTree>
    <p:extLst>
      <p:ext uri="{BB962C8B-B14F-4D97-AF65-F5344CB8AC3E}">
        <p14:creationId xmlns:p14="http://schemas.microsoft.com/office/powerpoint/2010/main" val="46219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lvl1pPr>
              <a:defRPr/>
            </a:lvl1pPr>
          </a:lstStyle>
          <a:p>
            <a:pPr>
              <a:defRPr/>
            </a:pPr>
            <a:fld id="{C6A65DBD-0DD9-4D31-920B-7B5C3EABEB13}" type="datetime1">
              <a:rPr lang="de-AT" smtClean="0"/>
              <a:t>16.12.2014</a:t>
            </a:fld>
            <a:endParaRPr lang="de-AT" dirty="0"/>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a:lvl1pPr>
          </a:lstStyle>
          <a:p>
            <a:pPr>
              <a:defRPr/>
            </a:pPr>
            <a:fld id="{35B69389-D8AB-4338-9BF9-1B9BE5B91A8C}" type="slidenum">
              <a:rPr lang="de-AT"/>
              <a:pPr>
                <a:defRPr/>
              </a:pPr>
              <a:t>‹Nr.›</a:t>
            </a:fld>
            <a:endParaRPr lang="de-AT" dirty="0"/>
          </a:p>
        </p:txBody>
      </p:sp>
    </p:spTree>
    <p:extLst>
      <p:ext uri="{BB962C8B-B14F-4D97-AF65-F5344CB8AC3E}">
        <p14:creationId xmlns:p14="http://schemas.microsoft.com/office/powerpoint/2010/main" val="1556527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dirty="0" smtClean="0"/>
              <a:t>Titelmasterformat durch Klicken bearbeiten</a:t>
            </a:r>
            <a:endParaRPr lang="de-AT"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smtClean="0">
                <a:solidFill>
                  <a:schemeClr val="tx1"/>
                </a:solidFill>
              </a:defRPr>
            </a:lvl1pPr>
          </a:lstStyle>
          <a:p>
            <a:pPr>
              <a:defRPr/>
            </a:pPr>
            <a:fld id="{4E7166F2-945F-4495-AB5C-F942F7115481}" type="datetime1">
              <a:rPr lang="de-AT" smtClean="0"/>
              <a:t>16.12.2014</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smtClean="0">
                <a:solidFill>
                  <a:schemeClr val="tx1"/>
                </a:solidFill>
              </a:defRPr>
            </a:lvl1pPr>
          </a:lstStyle>
          <a:p>
            <a:pPr>
              <a:defRPr/>
            </a:pPr>
            <a:fld id="{32AB65D3-92B8-419E-BC2B-F0E1837FC1A3}" type="slidenum">
              <a:rPr lang="de-AT"/>
              <a:pPr>
                <a:defRPr/>
              </a:pPr>
              <a:t>‹Nr.›</a:t>
            </a:fld>
            <a:endParaRPr lang="de-AT"/>
          </a:p>
        </p:txBody>
      </p:sp>
    </p:spTree>
    <p:extLst>
      <p:ext uri="{BB962C8B-B14F-4D97-AF65-F5344CB8AC3E}">
        <p14:creationId xmlns:p14="http://schemas.microsoft.com/office/powerpoint/2010/main" val="2835665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3"/>
          <p:cNvSpPr>
            <a:spLocks noGrp="1"/>
          </p:cNvSpPr>
          <p:nvPr>
            <p:ph type="dt" sz="half" idx="10"/>
          </p:nvPr>
        </p:nvSpPr>
        <p:spPr/>
        <p:txBody>
          <a:bodyPr/>
          <a:lstStyle>
            <a:lvl1pPr>
              <a:defRPr smtClean="0">
                <a:solidFill>
                  <a:schemeClr val="tx1"/>
                </a:solidFill>
              </a:defRPr>
            </a:lvl1pPr>
          </a:lstStyle>
          <a:p>
            <a:pPr>
              <a:defRPr/>
            </a:pPr>
            <a:fld id="{703A4269-E34C-4B5B-9EDD-1BA60CBF4770}" type="datetime1">
              <a:rPr lang="de-AT" smtClean="0"/>
              <a:t>16.12.2014</a:t>
            </a:fld>
            <a:endParaRPr lang="de-AT"/>
          </a:p>
        </p:txBody>
      </p:sp>
      <p:sp>
        <p:nvSpPr>
          <p:cNvPr id="6" name="Fußzeilenplatzhalter 4"/>
          <p:cNvSpPr>
            <a:spLocks noGrp="1"/>
          </p:cNvSpPr>
          <p:nvPr>
            <p:ph type="ftr" sz="quarter" idx="11"/>
          </p:nvPr>
        </p:nvSpPr>
        <p:spPr/>
        <p:txBody>
          <a:bodyPr/>
          <a:lstStyle>
            <a:lvl1pPr>
              <a:defRPr/>
            </a:lvl1pPr>
          </a:lstStyle>
          <a:p>
            <a:pPr>
              <a:defRPr/>
            </a:pPr>
            <a:endParaRPr lang="de-AT"/>
          </a:p>
        </p:txBody>
      </p:sp>
      <p:sp>
        <p:nvSpPr>
          <p:cNvPr id="7" name="Foliennummernplatzhalter 5"/>
          <p:cNvSpPr>
            <a:spLocks noGrp="1"/>
          </p:cNvSpPr>
          <p:nvPr>
            <p:ph type="sldNum" sz="quarter" idx="12"/>
          </p:nvPr>
        </p:nvSpPr>
        <p:spPr/>
        <p:txBody>
          <a:bodyPr/>
          <a:lstStyle>
            <a:lvl1pPr>
              <a:defRPr smtClean="0">
                <a:solidFill>
                  <a:schemeClr val="tx1"/>
                </a:solidFill>
              </a:defRPr>
            </a:lvl1pPr>
          </a:lstStyle>
          <a:p>
            <a:pPr>
              <a:defRPr/>
            </a:pPr>
            <a:fld id="{F2CF6630-1A07-4B47-B563-7CD93A2F5B26}" type="slidenum">
              <a:rPr lang="de-AT"/>
              <a:pPr>
                <a:defRPr/>
              </a:pPr>
              <a:t>‹Nr.›</a:t>
            </a:fld>
            <a:endParaRPr lang="de-AT"/>
          </a:p>
        </p:txBody>
      </p:sp>
    </p:spTree>
    <p:extLst>
      <p:ext uri="{BB962C8B-B14F-4D97-AF65-F5344CB8AC3E}">
        <p14:creationId xmlns:p14="http://schemas.microsoft.com/office/powerpoint/2010/main" val="2715916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3"/>
          <p:cNvSpPr>
            <a:spLocks noGrp="1"/>
          </p:cNvSpPr>
          <p:nvPr>
            <p:ph type="dt" sz="half" idx="10"/>
          </p:nvPr>
        </p:nvSpPr>
        <p:spPr/>
        <p:txBody>
          <a:bodyPr/>
          <a:lstStyle>
            <a:lvl1pPr>
              <a:defRPr smtClean="0">
                <a:solidFill>
                  <a:schemeClr val="tx1"/>
                </a:solidFill>
              </a:defRPr>
            </a:lvl1pPr>
          </a:lstStyle>
          <a:p>
            <a:pPr>
              <a:defRPr/>
            </a:pPr>
            <a:fld id="{D0371D12-0FF7-4609-A4C9-D4BF53E9681F}" type="datetime1">
              <a:rPr lang="de-AT" smtClean="0"/>
              <a:t>16.12.2014</a:t>
            </a:fld>
            <a:endParaRPr lang="de-AT"/>
          </a:p>
        </p:txBody>
      </p:sp>
      <p:sp>
        <p:nvSpPr>
          <p:cNvPr id="8" name="Fußzeilenplatzhalter 4"/>
          <p:cNvSpPr>
            <a:spLocks noGrp="1"/>
          </p:cNvSpPr>
          <p:nvPr>
            <p:ph type="ftr" sz="quarter" idx="11"/>
          </p:nvPr>
        </p:nvSpPr>
        <p:spPr/>
        <p:txBody>
          <a:bodyPr/>
          <a:lstStyle>
            <a:lvl1pPr>
              <a:defRPr/>
            </a:lvl1pPr>
          </a:lstStyle>
          <a:p>
            <a:pPr>
              <a:defRPr/>
            </a:pPr>
            <a:endParaRPr lang="de-AT"/>
          </a:p>
        </p:txBody>
      </p:sp>
      <p:sp>
        <p:nvSpPr>
          <p:cNvPr id="9" name="Foliennummernplatzhalter 5"/>
          <p:cNvSpPr>
            <a:spLocks noGrp="1"/>
          </p:cNvSpPr>
          <p:nvPr>
            <p:ph type="sldNum" sz="quarter" idx="12"/>
          </p:nvPr>
        </p:nvSpPr>
        <p:spPr/>
        <p:txBody>
          <a:bodyPr/>
          <a:lstStyle>
            <a:lvl1pPr>
              <a:defRPr smtClean="0">
                <a:solidFill>
                  <a:schemeClr val="tx1"/>
                </a:solidFill>
              </a:defRPr>
            </a:lvl1pPr>
          </a:lstStyle>
          <a:p>
            <a:pPr>
              <a:defRPr/>
            </a:pPr>
            <a:fld id="{23EF15B1-2561-4545-8931-A4A7FAD9522F}" type="slidenum">
              <a:rPr lang="de-AT"/>
              <a:pPr>
                <a:defRPr/>
              </a:pPr>
              <a:t>‹Nr.›</a:t>
            </a:fld>
            <a:endParaRPr lang="de-AT"/>
          </a:p>
        </p:txBody>
      </p:sp>
    </p:spTree>
    <p:extLst>
      <p:ext uri="{BB962C8B-B14F-4D97-AF65-F5344CB8AC3E}">
        <p14:creationId xmlns:p14="http://schemas.microsoft.com/office/powerpoint/2010/main" val="2919772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3"/>
          <p:cNvSpPr>
            <a:spLocks noGrp="1"/>
          </p:cNvSpPr>
          <p:nvPr>
            <p:ph type="dt" sz="half" idx="10"/>
          </p:nvPr>
        </p:nvSpPr>
        <p:spPr/>
        <p:txBody>
          <a:bodyPr/>
          <a:lstStyle>
            <a:lvl1pPr>
              <a:defRPr smtClean="0">
                <a:solidFill>
                  <a:schemeClr val="tx1"/>
                </a:solidFill>
              </a:defRPr>
            </a:lvl1pPr>
          </a:lstStyle>
          <a:p>
            <a:pPr>
              <a:defRPr/>
            </a:pPr>
            <a:fld id="{1EAB4C52-5205-453E-AD1C-0E68DD1E7EC2}" type="datetime1">
              <a:rPr lang="de-AT" smtClean="0"/>
              <a:t>16.12.2014</a:t>
            </a:fld>
            <a:endParaRPr lang="de-AT"/>
          </a:p>
        </p:txBody>
      </p:sp>
      <p:sp>
        <p:nvSpPr>
          <p:cNvPr id="4" name="Fußzeilenplatzhalter 4"/>
          <p:cNvSpPr>
            <a:spLocks noGrp="1"/>
          </p:cNvSpPr>
          <p:nvPr>
            <p:ph type="ftr" sz="quarter" idx="11"/>
          </p:nvPr>
        </p:nvSpPr>
        <p:spPr/>
        <p:txBody>
          <a:bodyPr/>
          <a:lstStyle>
            <a:lvl1pPr>
              <a:defRPr/>
            </a:lvl1pPr>
          </a:lstStyle>
          <a:p>
            <a:pPr>
              <a:defRPr/>
            </a:pPr>
            <a:endParaRPr lang="de-AT"/>
          </a:p>
        </p:txBody>
      </p:sp>
      <p:sp>
        <p:nvSpPr>
          <p:cNvPr id="5" name="Foliennummernplatzhalter 5"/>
          <p:cNvSpPr>
            <a:spLocks noGrp="1"/>
          </p:cNvSpPr>
          <p:nvPr>
            <p:ph type="sldNum" sz="quarter" idx="12"/>
          </p:nvPr>
        </p:nvSpPr>
        <p:spPr/>
        <p:txBody>
          <a:bodyPr/>
          <a:lstStyle>
            <a:lvl1pPr>
              <a:defRPr smtClean="0">
                <a:solidFill>
                  <a:schemeClr val="tx1"/>
                </a:solidFill>
              </a:defRPr>
            </a:lvl1pPr>
          </a:lstStyle>
          <a:p>
            <a:pPr>
              <a:defRPr/>
            </a:pPr>
            <a:fld id="{4C53EDB8-F81E-4AFA-BE4D-548935DCF99A}" type="slidenum">
              <a:rPr lang="de-AT"/>
              <a:pPr>
                <a:defRPr/>
              </a:pPr>
              <a:t>‹Nr.›</a:t>
            </a:fld>
            <a:endParaRPr lang="de-AT"/>
          </a:p>
        </p:txBody>
      </p:sp>
    </p:spTree>
    <p:extLst>
      <p:ext uri="{BB962C8B-B14F-4D97-AF65-F5344CB8AC3E}">
        <p14:creationId xmlns:p14="http://schemas.microsoft.com/office/powerpoint/2010/main" val="64828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smtClean="0">
                <a:solidFill>
                  <a:schemeClr val="tx1"/>
                </a:solidFill>
              </a:defRPr>
            </a:lvl1pPr>
          </a:lstStyle>
          <a:p>
            <a:pPr>
              <a:defRPr/>
            </a:pPr>
            <a:fld id="{CA9AAB97-3279-416B-BA69-FDA748A404CA}" type="datetime1">
              <a:rPr lang="de-AT" smtClean="0"/>
              <a:t>16.12.2014</a:t>
            </a:fld>
            <a:endParaRPr lang="de-AT"/>
          </a:p>
        </p:txBody>
      </p:sp>
      <p:sp>
        <p:nvSpPr>
          <p:cNvPr id="3" name="Fußzeilenplatzhalter 4"/>
          <p:cNvSpPr>
            <a:spLocks noGrp="1"/>
          </p:cNvSpPr>
          <p:nvPr>
            <p:ph type="ftr" sz="quarter" idx="11"/>
          </p:nvPr>
        </p:nvSpPr>
        <p:spPr/>
        <p:txBody>
          <a:bodyPr/>
          <a:lstStyle>
            <a:lvl1pPr>
              <a:defRPr/>
            </a:lvl1pPr>
          </a:lstStyle>
          <a:p>
            <a:pPr>
              <a:defRPr/>
            </a:pPr>
            <a:endParaRPr lang="de-AT"/>
          </a:p>
        </p:txBody>
      </p:sp>
      <p:sp>
        <p:nvSpPr>
          <p:cNvPr id="4" name="Foliennummernplatzhalter 5"/>
          <p:cNvSpPr>
            <a:spLocks noGrp="1"/>
          </p:cNvSpPr>
          <p:nvPr>
            <p:ph type="sldNum" sz="quarter" idx="12"/>
          </p:nvPr>
        </p:nvSpPr>
        <p:spPr/>
        <p:txBody>
          <a:bodyPr/>
          <a:lstStyle>
            <a:lvl1pPr>
              <a:defRPr smtClean="0">
                <a:solidFill>
                  <a:schemeClr val="tx1"/>
                </a:solidFill>
              </a:defRPr>
            </a:lvl1pPr>
          </a:lstStyle>
          <a:p>
            <a:pPr>
              <a:defRPr/>
            </a:pPr>
            <a:fld id="{DBB7CBD2-5163-4B79-B747-A1384C523F3D}" type="slidenum">
              <a:rPr lang="de-AT"/>
              <a:pPr>
                <a:defRPr/>
              </a:pPr>
              <a:t>‹Nr.›</a:t>
            </a:fld>
            <a:endParaRPr lang="de-AT"/>
          </a:p>
        </p:txBody>
      </p:sp>
    </p:spTree>
    <p:extLst>
      <p:ext uri="{BB962C8B-B14F-4D97-AF65-F5344CB8AC3E}">
        <p14:creationId xmlns:p14="http://schemas.microsoft.com/office/powerpoint/2010/main" val="863252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smtClean="0">
                <a:solidFill>
                  <a:schemeClr val="tx1"/>
                </a:solidFill>
              </a:defRPr>
            </a:lvl1pPr>
          </a:lstStyle>
          <a:p>
            <a:pPr>
              <a:defRPr/>
            </a:pPr>
            <a:fld id="{B3DED85C-963C-4080-8FB0-89240E4AA8CF}" type="datetime1">
              <a:rPr lang="de-AT" smtClean="0"/>
              <a:t>16.12.2014</a:t>
            </a:fld>
            <a:endParaRPr lang="de-AT"/>
          </a:p>
        </p:txBody>
      </p:sp>
      <p:sp>
        <p:nvSpPr>
          <p:cNvPr id="6" name="Fußzeilenplatzhalter 4"/>
          <p:cNvSpPr>
            <a:spLocks noGrp="1"/>
          </p:cNvSpPr>
          <p:nvPr>
            <p:ph type="ftr" sz="quarter" idx="11"/>
          </p:nvPr>
        </p:nvSpPr>
        <p:spPr/>
        <p:txBody>
          <a:bodyPr/>
          <a:lstStyle>
            <a:lvl1pPr>
              <a:defRPr/>
            </a:lvl1pPr>
          </a:lstStyle>
          <a:p>
            <a:pPr>
              <a:defRPr/>
            </a:pPr>
            <a:endParaRPr lang="de-AT"/>
          </a:p>
        </p:txBody>
      </p:sp>
      <p:sp>
        <p:nvSpPr>
          <p:cNvPr id="7" name="Foliennummernplatzhalter 5"/>
          <p:cNvSpPr>
            <a:spLocks noGrp="1"/>
          </p:cNvSpPr>
          <p:nvPr>
            <p:ph type="sldNum" sz="quarter" idx="12"/>
          </p:nvPr>
        </p:nvSpPr>
        <p:spPr/>
        <p:txBody>
          <a:bodyPr/>
          <a:lstStyle>
            <a:lvl1pPr>
              <a:defRPr smtClean="0">
                <a:solidFill>
                  <a:schemeClr val="tx1"/>
                </a:solidFill>
              </a:defRPr>
            </a:lvl1pPr>
          </a:lstStyle>
          <a:p>
            <a:pPr>
              <a:defRPr/>
            </a:pPr>
            <a:fld id="{8BFAFE88-5E5E-41D6-BADF-BF66B68ED703}" type="slidenum">
              <a:rPr lang="de-AT"/>
              <a:pPr>
                <a:defRPr/>
              </a:pPr>
              <a:t>‹Nr.›</a:t>
            </a:fld>
            <a:endParaRPr lang="de-AT"/>
          </a:p>
        </p:txBody>
      </p:sp>
    </p:spTree>
    <p:extLst>
      <p:ext uri="{BB962C8B-B14F-4D97-AF65-F5344CB8AC3E}">
        <p14:creationId xmlns:p14="http://schemas.microsoft.com/office/powerpoint/2010/main" val="4154181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D6D35CD6-0422-4628-A4D9-85D113E18DD0}" type="datetime1">
              <a:rPr lang="de-AT" smtClean="0"/>
              <a:t>16.12.2014</a:t>
            </a:fld>
            <a:endParaRPr lang="de-AT" dirty="0"/>
          </a:p>
        </p:txBody>
      </p:sp>
      <p:sp>
        <p:nvSpPr>
          <p:cNvPr id="6" name="Fußzeilenplatzhalter 4"/>
          <p:cNvSpPr>
            <a:spLocks noGrp="1"/>
          </p:cNvSpPr>
          <p:nvPr>
            <p:ph type="ftr" sz="quarter" idx="11"/>
          </p:nvPr>
        </p:nvSpPr>
        <p:spPr/>
        <p:txBody>
          <a:bodyPr/>
          <a:lstStyle>
            <a:lvl1pPr>
              <a:defRPr/>
            </a:lvl1pPr>
          </a:lstStyle>
          <a:p>
            <a:pPr>
              <a:defRPr/>
            </a:pPr>
            <a:endParaRPr lang="de-AT"/>
          </a:p>
        </p:txBody>
      </p:sp>
      <p:sp>
        <p:nvSpPr>
          <p:cNvPr id="7" name="Foliennummernplatzhalter 5"/>
          <p:cNvSpPr>
            <a:spLocks noGrp="1"/>
          </p:cNvSpPr>
          <p:nvPr>
            <p:ph type="sldNum" sz="quarter" idx="12"/>
          </p:nvPr>
        </p:nvSpPr>
        <p:spPr/>
        <p:txBody>
          <a:bodyPr/>
          <a:lstStyle>
            <a:lvl1pPr>
              <a:defRPr/>
            </a:lvl1pPr>
          </a:lstStyle>
          <a:p>
            <a:pPr>
              <a:defRPr/>
            </a:pPr>
            <a:fld id="{9EB16B27-FBAC-4604-AD6E-117E2DDE44BC}" type="slidenum">
              <a:rPr lang="de-AT"/>
              <a:pPr>
                <a:defRPr/>
              </a:pPr>
              <a:t>‹Nr.›</a:t>
            </a:fld>
            <a:endParaRPr lang="de-AT" dirty="0"/>
          </a:p>
        </p:txBody>
      </p:sp>
    </p:spTree>
    <p:extLst>
      <p:ext uri="{BB962C8B-B14F-4D97-AF65-F5344CB8AC3E}">
        <p14:creationId xmlns:p14="http://schemas.microsoft.com/office/powerpoint/2010/main" val="1393646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7504" y="5949280"/>
            <a:ext cx="8856984" cy="710754"/>
          </a:xfrm>
        </p:spPr>
        <p:txBody>
          <a:bodyPr anchor="b">
            <a:noAutofit/>
          </a:bodyPr>
          <a:lstStyle>
            <a:lvl1pPr algn="l" defTabSz="914400" rtl="0" eaLnBrk="1" latinLnBrk="0" hangingPunct="1">
              <a:spcBef>
                <a:spcPct val="0"/>
              </a:spcBef>
              <a:buNone/>
              <a:defRPr lang="de-AT" sz="4000" kern="1200" dirty="0">
                <a:solidFill>
                  <a:schemeClr val="tx1"/>
                </a:solidFill>
                <a:latin typeface="+mj-lt"/>
                <a:ea typeface="+mj-ea"/>
                <a:cs typeface="+mj-cs"/>
              </a:defRPr>
            </a:lvl1pPr>
          </a:lstStyle>
          <a:p>
            <a:r>
              <a:rPr lang="de-DE" dirty="0" smtClean="0"/>
              <a:t>Titelmasterformat durch Klicken bearbeiten</a:t>
            </a:r>
            <a:endParaRPr lang="de-AT" dirty="0"/>
          </a:p>
        </p:txBody>
      </p:sp>
    </p:spTree>
    <p:extLst>
      <p:ext uri="{BB962C8B-B14F-4D97-AF65-F5344CB8AC3E}">
        <p14:creationId xmlns:p14="http://schemas.microsoft.com/office/powerpoint/2010/main" val="86047362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700808"/>
            <a:ext cx="7772400" cy="1470025"/>
          </a:xfrm>
        </p:spPr>
        <p:txBody>
          <a:bodyPr/>
          <a:lstStyle>
            <a:lvl1pPr algn="ctr">
              <a:defRPr>
                <a:solidFill>
                  <a:srgbClr val="404040"/>
                </a:solidFill>
              </a:defRPr>
            </a:lvl1pPr>
          </a:lstStyle>
          <a:p>
            <a:r>
              <a:rPr lang="de-DE" dirty="0" smtClean="0"/>
              <a:t>Titelmasterformat durch Klicken bearbeiten</a:t>
            </a:r>
            <a:endParaRPr lang="de-AT" dirty="0"/>
          </a:p>
        </p:txBody>
      </p:sp>
      <p:sp>
        <p:nvSpPr>
          <p:cNvPr id="3" name="Untertitel 2"/>
          <p:cNvSpPr>
            <a:spLocks noGrp="1"/>
          </p:cNvSpPr>
          <p:nvPr>
            <p:ph type="subTitle" idx="1"/>
          </p:nvPr>
        </p:nvSpPr>
        <p:spPr>
          <a:xfrm>
            <a:off x="1371600" y="3573016"/>
            <a:ext cx="6400800" cy="1752600"/>
          </a:xfrm>
          <a:prstGeom prst="rect">
            <a:avLst/>
          </a:prstGeom>
        </p:spPr>
        <p:txBody>
          <a:bodyPr/>
          <a:lstStyle>
            <a:lvl1pPr marL="0" indent="0" algn="ctr">
              <a:buNone/>
              <a:defRPr>
                <a:solidFill>
                  <a:srgbClr val="40404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AT" dirty="0"/>
          </a:p>
        </p:txBody>
      </p:sp>
    </p:spTree>
    <p:extLst>
      <p:ext uri="{BB962C8B-B14F-4D97-AF65-F5344CB8AC3E}">
        <p14:creationId xmlns:p14="http://schemas.microsoft.com/office/powerpoint/2010/main" val="30380774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5" name="Textfeld 4"/>
          <p:cNvSpPr txBox="1"/>
          <p:nvPr userDrawn="1"/>
        </p:nvSpPr>
        <p:spPr>
          <a:xfrm>
            <a:off x="3563888" y="6524625"/>
            <a:ext cx="2035175" cy="277813"/>
          </a:xfrm>
          <a:prstGeom prst="rect">
            <a:avLst/>
          </a:prstGeom>
          <a:noFill/>
        </p:spPr>
        <p:txBody>
          <a:bodyPr wrap="none">
            <a:spAutoFit/>
          </a:bodyPr>
          <a:lstStyle/>
          <a:p>
            <a:pPr>
              <a:defRPr/>
            </a:pPr>
            <a:r>
              <a:rPr lang="de-AT" sz="1200" dirty="0">
                <a:solidFill>
                  <a:schemeClr val="tx1"/>
                </a:solidFill>
                <a:effectLst>
                  <a:outerShdw blurRad="38100" dist="38100" dir="2700000" algn="tl">
                    <a:srgbClr val="000000">
                      <a:alpha val="43137"/>
                    </a:srgbClr>
                  </a:outerShdw>
                </a:effectLst>
              </a:rPr>
              <a:t>Wilhelm Hinterberger, MBA</a:t>
            </a:r>
          </a:p>
        </p:txBody>
      </p:sp>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AT"/>
          </a:p>
        </p:txBody>
      </p:sp>
      <p:sp>
        <p:nvSpPr>
          <p:cNvPr id="3" name="Textplatzhalter 2"/>
          <p:cNvSpPr>
            <a:spLocks noGrp="1"/>
          </p:cNvSpPr>
          <p:nvPr>
            <p:ph type="body" sz="half" idx="1"/>
          </p:nvPr>
        </p:nvSpPr>
        <p:spPr>
          <a:xfrm>
            <a:off x="457200" y="1600200"/>
            <a:ext cx="4038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8200" y="1600200"/>
            <a:ext cx="4038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Datumsplatzhalter 4"/>
          <p:cNvSpPr>
            <a:spLocks noGrp="1"/>
          </p:cNvSpPr>
          <p:nvPr>
            <p:ph type="dt" sz="half" idx="10"/>
          </p:nvPr>
        </p:nvSpPr>
        <p:spPr>
          <a:xfrm>
            <a:off x="457200" y="6245225"/>
            <a:ext cx="2133600" cy="476250"/>
          </a:xfrm>
          <a:prstGeom prst="rect">
            <a:avLst/>
          </a:prstGeom>
        </p:spPr>
        <p:txBody>
          <a:bodyPr/>
          <a:lstStyle>
            <a:lvl1pPr>
              <a:defRPr/>
            </a:lvl1pPr>
          </a:lstStyle>
          <a:p>
            <a:pPr>
              <a:defRPr/>
            </a:pPr>
            <a:fld id="{7283B573-B4BA-4D69-90C6-7F6860151074}" type="datetime1">
              <a:rPr lang="de-AT" altLang="de-DE" smtClean="0"/>
              <a:t>16.12.2014</a:t>
            </a:fld>
            <a:endParaRPr lang="de-DE" altLang="de-DE"/>
          </a:p>
        </p:txBody>
      </p:sp>
      <p:sp>
        <p:nvSpPr>
          <p:cNvPr id="8" name="Foliennummernplatzhalter 6"/>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0A04E6D2-5452-47C9-953E-20166DCB8EF6}" type="slidenum">
              <a:rPr lang="de-DE" altLang="de-DE"/>
              <a:pPr>
                <a:defRPr/>
              </a:pPr>
              <a:t>‹Nr.›</a:t>
            </a:fld>
            <a:endParaRPr lang="de-DE" altLang="de-DE"/>
          </a:p>
        </p:txBody>
      </p:sp>
    </p:spTree>
    <p:extLst>
      <p:ext uri="{BB962C8B-B14F-4D97-AF65-F5344CB8AC3E}">
        <p14:creationId xmlns:p14="http://schemas.microsoft.com/office/powerpoint/2010/main" val="292090267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lvl1pPr algn="ctr">
              <a:defRPr>
                <a:solidFill>
                  <a:srgbClr val="404040"/>
                </a:solidFill>
              </a:defRPr>
            </a:lvl1pPr>
          </a:lstStyle>
          <a:p>
            <a:r>
              <a:rPr lang="de-DE" dirty="0" smtClean="0"/>
              <a:t>Titelmasterformat durch Klicken bearbeiten</a:t>
            </a:r>
            <a:endParaRPr lang="de-AT" dirty="0"/>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rgbClr val="40404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AT" dirty="0"/>
          </a:p>
        </p:txBody>
      </p:sp>
      <p:sp>
        <p:nvSpPr>
          <p:cNvPr id="4" name="Datumsplatzhalter 3"/>
          <p:cNvSpPr>
            <a:spLocks noGrp="1"/>
          </p:cNvSpPr>
          <p:nvPr>
            <p:ph type="dt" sz="half" idx="10"/>
          </p:nvPr>
        </p:nvSpPr>
        <p:spPr/>
        <p:txBody>
          <a:bodyPr/>
          <a:lstStyle>
            <a:lvl1pPr>
              <a:defRPr/>
            </a:lvl1pPr>
          </a:lstStyle>
          <a:p>
            <a:pPr>
              <a:defRPr/>
            </a:pPr>
            <a:fld id="{EC77D937-E7B8-4B54-92B8-CCD487D6B983}" type="datetime1">
              <a:rPr lang="de-AT" smtClean="0"/>
              <a:t>16.12.2014</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a:lvl1pPr>
          </a:lstStyle>
          <a:p>
            <a:pPr>
              <a:defRPr/>
            </a:pPr>
            <a:fld id="{3EA2F339-9E59-44C6-A977-3E556C1CE07D}" type="slidenum">
              <a:rPr lang="de-AT"/>
              <a:pPr>
                <a:defRPr/>
              </a:pPr>
              <a:t>‹Nr.›</a:t>
            </a:fld>
            <a:endParaRPr lang="de-AT"/>
          </a:p>
        </p:txBody>
      </p:sp>
    </p:spTree>
    <p:extLst>
      <p:ext uri="{BB962C8B-B14F-4D97-AF65-F5344CB8AC3E}">
        <p14:creationId xmlns:p14="http://schemas.microsoft.com/office/powerpoint/2010/main" val="421502350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lvl1pPr>
              <a:defRPr/>
            </a:lvl1pPr>
          </a:lstStyle>
          <a:p>
            <a:pPr>
              <a:defRPr/>
            </a:pPr>
            <a:fld id="{AA9A6A48-DC1B-40D8-B8A0-F8E7BD71A87B}" type="datetime1">
              <a:rPr lang="de-AT" smtClean="0"/>
              <a:t>16.12.2014</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a:lvl1pPr>
          </a:lstStyle>
          <a:p>
            <a:pPr>
              <a:defRPr/>
            </a:pPr>
            <a:fld id="{3631C09C-F563-491C-A097-D9F3F44FD7D9}" type="slidenum">
              <a:rPr lang="de-AT"/>
              <a:pPr>
                <a:defRPr/>
              </a:pPr>
              <a:t>‹Nr.›</a:t>
            </a:fld>
            <a:endParaRPr lang="de-AT"/>
          </a:p>
        </p:txBody>
      </p:sp>
    </p:spTree>
    <p:extLst>
      <p:ext uri="{BB962C8B-B14F-4D97-AF65-F5344CB8AC3E}">
        <p14:creationId xmlns:p14="http://schemas.microsoft.com/office/powerpoint/2010/main" val="43750662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3"/>
          <p:cNvSpPr>
            <a:spLocks noGrp="1"/>
          </p:cNvSpPr>
          <p:nvPr>
            <p:ph type="dt" sz="half" idx="10"/>
          </p:nvPr>
        </p:nvSpPr>
        <p:spPr/>
        <p:txBody>
          <a:bodyPr/>
          <a:lstStyle>
            <a:lvl1pPr>
              <a:defRPr/>
            </a:lvl1pPr>
          </a:lstStyle>
          <a:p>
            <a:pPr>
              <a:defRPr/>
            </a:pPr>
            <a:fld id="{71392B60-5D44-4639-87D6-AE56FC7534C7}" type="datetime1">
              <a:rPr lang="de-AT" smtClean="0"/>
              <a:t>16.12.2014</a:t>
            </a:fld>
            <a:endParaRPr lang="de-AT"/>
          </a:p>
        </p:txBody>
      </p:sp>
      <p:sp>
        <p:nvSpPr>
          <p:cNvPr id="6" name="Fußzeilenplatzhalter 4"/>
          <p:cNvSpPr>
            <a:spLocks noGrp="1"/>
          </p:cNvSpPr>
          <p:nvPr>
            <p:ph type="ftr" sz="quarter" idx="11"/>
          </p:nvPr>
        </p:nvSpPr>
        <p:spPr/>
        <p:txBody>
          <a:bodyPr/>
          <a:lstStyle>
            <a:lvl1pPr>
              <a:defRPr/>
            </a:lvl1pPr>
          </a:lstStyle>
          <a:p>
            <a:pPr>
              <a:defRPr/>
            </a:pPr>
            <a:endParaRPr lang="de-AT"/>
          </a:p>
        </p:txBody>
      </p:sp>
      <p:sp>
        <p:nvSpPr>
          <p:cNvPr id="7" name="Foliennummernplatzhalter 5"/>
          <p:cNvSpPr>
            <a:spLocks noGrp="1"/>
          </p:cNvSpPr>
          <p:nvPr>
            <p:ph type="sldNum" sz="quarter" idx="12"/>
          </p:nvPr>
        </p:nvSpPr>
        <p:spPr/>
        <p:txBody>
          <a:bodyPr/>
          <a:lstStyle>
            <a:lvl1pPr>
              <a:defRPr/>
            </a:lvl1pPr>
          </a:lstStyle>
          <a:p>
            <a:pPr>
              <a:defRPr/>
            </a:pPr>
            <a:fld id="{6B669369-3EB8-4820-B458-9D8C6962F9D9}" type="slidenum">
              <a:rPr lang="de-AT"/>
              <a:pPr>
                <a:defRPr/>
              </a:pPr>
              <a:t>‹Nr.›</a:t>
            </a:fld>
            <a:endParaRPr lang="de-AT"/>
          </a:p>
        </p:txBody>
      </p:sp>
    </p:spTree>
    <p:extLst>
      <p:ext uri="{BB962C8B-B14F-4D97-AF65-F5344CB8AC3E}">
        <p14:creationId xmlns:p14="http://schemas.microsoft.com/office/powerpoint/2010/main" val="67299394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3"/>
          <p:cNvSpPr>
            <a:spLocks noGrp="1"/>
          </p:cNvSpPr>
          <p:nvPr>
            <p:ph type="dt" sz="half" idx="10"/>
          </p:nvPr>
        </p:nvSpPr>
        <p:spPr/>
        <p:txBody>
          <a:bodyPr/>
          <a:lstStyle>
            <a:lvl1pPr>
              <a:defRPr/>
            </a:lvl1pPr>
          </a:lstStyle>
          <a:p>
            <a:pPr>
              <a:defRPr/>
            </a:pPr>
            <a:fld id="{734DA15F-7503-4E0B-AA24-E9F983FFCDDE}" type="datetime1">
              <a:rPr lang="de-AT" smtClean="0"/>
              <a:t>16.12.2014</a:t>
            </a:fld>
            <a:endParaRPr lang="de-AT"/>
          </a:p>
        </p:txBody>
      </p:sp>
      <p:sp>
        <p:nvSpPr>
          <p:cNvPr id="8" name="Fußzeilenplatzhalter 4"/>
          <p:cNvSpPr>
            <a:spLocks noGrp="1"/>
          </p:cNvSpPr>
          <p:nvPr>
            <p:ph type="ftr" sz="quarter" idx="11"/>
          </p:nvPr>
        </p:nvSpPr>
        <p:spPr/>
        <p:txBody>
          <a:bodyPr/>
          <a:lstStyle>
            <a:lvl1pPr>
              <a:defRPr/>
            </a:lvl1pPr>
          </a:lstStyle>
          <a:p>
            <a:pPr>
              <a:defRPr/>
            </a:pPr>
            <a:endParaRPr lang="de-AT"/>
          </a:p>
        </p:txBody>
      </p:sp>
      <p:sp>
        <p:nvSpPr>
          <p:cNvPr id="9" name="Foliennummernplatzhalter 5"/>
          <p:cNvSpPr>
            <a:spLocks noGrp="1"/>
          </p:cNvSpPr>
          <p:nvPr>
            <p:ph type="sldNum" sz="quarter" idx="12"/>
          </p:nvPr>
        </p:nvSpPr>
        <p:spPr/>
        <p:txBody>
          <a:bodyPr/>
          <a:lstStyle>
            <a:lvl1pPr>
              <a:defRPr/>
            </a:lvl1pPr>
          </a:lstStyle>
          <a:p>
            <a:pPr>
              <a:defRPr/>
            </a:pPr>
            <a:fld id="{C35DD3C7-7472-43C4-B018-70397A21509B}" type="slidenum">
              <a:rPr lang="de-AT"/>
              <a:pPr>
                <a:defRPr/>
              </a:pPr>
              <a:t>‹Nr.›</a:t>
            </a:fld>
            <a:endParaRPr lang="de-AT"/>
          </a:p>
        </p:txBody>
      </p:sp>
    </p:spTree>
    <p:extLst>
      <p:ext uri="{BB962C8B-B14F-4D97-AF65-F5344CB8AC3E}">
        <p14:creationId xmlns:p14="http://schemas.microsoft.com/office/powerpoint/2010/main" val="3395542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3"/>
          <p:cNvSpPr>
            <a:spLocks noGrp="1"/>
          </p:cNvSpPr>
          <p:nvPr>
            <p:ph type="dt" sz="half" idx="10"/>
          </p:nvPr>
        </p:nvSpPr>
        <p:spPr/>
        <p:txBody>
          <a:bodyPr/>
          <a:lstStyle>
            <a:lvl1pPr>
              <a:defRPr/>
            </a:lvl1pPr>
          </a:lstStyle>
          <a:p>
            <a:pPr>
              <a:defRPr/>
            </a:pPr>
            <a:fld id="{B9F02825-6F79-4A4A-A59D-F14487C790AD}" type="datetime1">
              <a:rPr lang="de-AT" smtClean="0"/>
              <a:t>16.12.2014</a:t>
            </a:fld>
            <a:endParaRPr lang="de-AT"/>
          </a:p>
        </p:txBody>
      </p:sp>
      <p:sp>
        <p:nvSpPr>
          <p:cNvPr id="4" name="Fußzeilenplatzhalter 4"/>
          <p:cNvSpPr>
            <a:spLocks noGrp="1"/>
          </p:cNvSpPr>
          <p:nvPr>
            <p:ph type="ftr" sz="quarter" idx="11"/>
          </p:nvPr>
        </p:nvSpPr>
        <p:spPr/>
        <p:txBody>
          <a:bodyPr/>
          <a:lstStyle>
            <a:lvl1pPr>
              <a:defRPr/>
            </a:lvl1pPr>
          </a:lstStyle>
          <a:p>
            <a:pPr>
              <a:defRPr/>
            </a:pPr>
            <a:endParaRPr lang="de-AT"/>
          </a:p>
        </p:txBody>
      </p:sp>
      <p:sp>
        <p:nvSpPr>
          <p:cNvPr id="5" name="Foliennummernplatzhalter 5"/>
          <p:cNvSpPr>
            <a:spLocks noGrp="1"/>
          </p:cNvSpPr>
          <p:nvPr>
            <p:ph type="sldNum" sz="quarter" idx="12"/>
          </p:nvPr>
        </p:nvSpPr>
        <p:spPr/>
        <p:txBody>
          <a:bodyPr/>
          <a:lstStyle>
            <a:lvl1pPr>
              <a:defRPr/>
            </a:lvl1pPr>
          </a:lstStyle>
          <a:p>
            <a:pPr>
              <a:defRPr/>
            </a:pPr>
            <a:fld id="{9BB2002E-0DEF-4020-AEDF-1E4CC6A95E6A}" type="slidenum">
              <a:rPr lang="de-AT"/>
              <a:pPr>
                <a:defRPr/>
              </a:pPr>
              <a:t>‹Nr.›</a:t>
            </a:fld>
            <a:endParaRPr lang="de-AT"/>
          </a:p>
        </p:txBody>
      </p:sp>
    </p:spTree>
    <p:extLst>
      <p:ext uri="{BB962C8B-B14F-4D97-AF65-F5344CB8AC3E}">
        <p14:creationId xmlns:p14="http://schemas.microsoft.com/office/powerpoint/2010/main" val="3308974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CD6944F4-70EC-4D15-86EB-144B974BC7A7}" type="datetime1">
              <a:rPr lang="de-AT" smtClean="0"/>
              <a:t>16.12.2014</a:t>
            </a:fld>
            <a:endParaRPr lang="de-AT"/>
          </a:p>
        </p:txBody>
      </p:sp>
      <p:sp>
        <p:nvSpPr>
          <p:cNvPr id="3" name="Fußzeilenplatzhalter 4"/>
          <p:cNvSpPr>
            <a:spLocks noGrp="1"/>
          </p:cNvSpPr>
          <p:nvPr>
            <p:ph type="ftr" sz="quarter" idx="11"/>
          </p:nvPr>
        </p:nvSpPr>
        <p:spPr/>
        <p:txBody>
          <a:bodyPr/>
          <a:lstStyle>
            <a:lvl1pPr>
              <a:defRPr/>
            </a:lvl1pPr>
          </a:lstStyle>
          <a:p>
            <a:pPr>
              <a:defRPr/>
            </a:pPr>
            <a:endParaRPr lang="de-AT"/>
          </a:p>
        </p:txBody>
      </p:sp>
      <p:sp>
        <p:nvSpPr>
          <p:cNvPr id="4" name="Foliennummernplatzhalter 5"/>
          <p:cNvSpPr>
            <a:spLocks noGrp="1"/>
          </p:cNvSpPr>
          <p:nvPr>
            <p:ph type="sldNum" sz="quarter" idx="12"/>
          </p:nvPr>
        </p:nvSpPr>
        <p:spPr/>
        <p:txBody>
          <a:bodyPr/>
          <a:lstStyle>
            <a:lvl1pPr>
              <a:defRPr/>
            </a:lvl1pPr>
          </a:lstStyle>
          <a:p>
            <a:pPr>
              <a:defRPr/>
            </a:pPr>
            <a:fld id="{9398D240-EA77-43E3-A243-FB7F928E3853}" type="slidenum">
              <a:rPr lang="de-AT"/>
              <a:pPr>
                <a:defRPr/>
              </a:pPr>
              <a:t>‹Nr.›</a:t>
            </a:fld>
            <a:endParaRPr lang="de-AT"/>
          </a:p>
        </p:txBody>
      </p:sp>
    </p:spTree>
    <p:extLst>
      <p:ext uri="{BB962C8B-B14F-4D97-AF65-F5344CB8AC3E}">
        <p14:creationId xmlns:p14="http://schemas.microsoft.com/office/powerpoint/2010/main" val="380273998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7504" y="5949280"/>
            <a:ext cx="8856984" cy="710754"/>
          </a:xfrm>
        </p:spPr>
        <p:txBody>
          <a:bodyPr anchor="b">
            <a:noAutofit/>
          </a:bodyPr>
          <a:lstStyle>
            <a:lvl1pPr algn="l" defTabSz="914400" rtl="0" eaLnBrk="1" latinLnBrk="0" hangingPunct="1">
              <a:spcBef>
                <a:spcPct val="0"/>
              </a:spcBef>
              <a:buNone/>
              <a:defRPr lang="de-AT" sz="4000" kern="1200" dirty="0">
                <a:solidFill>
                  <a:schemeClr val="tx1"/>
                </a:solidFill>
                <a:latin typeface="+mj-lt"/>
                <a:ea typeface="+mj-ea"/>
                <a:cs typeface="+mj-cs"/>
              </a:defRPr>
            </a:lvl1pPr>
          </a:lstStyle>
          <a:p>
            <a:r>
              <a:rPr lang="de-DE" dirty="0" smtClean="0"/>
              <a:t>Titelmasterformat durch Klicken bearbeiten</a:t>
            </a:r>
            <a:endParaRPr lang="de-AT" dirty="0"/>
          </a:p>
        </p:txBody>
      </p:sp>
    </p:spTree>
    <p:extLst>
      <p:ext uri="{BB962C8B-B14F-4D97-AF65-F5344CB8AC3E}">
        <p14:creationId xmlns:p14="http://schemas.microsoft.com/office/powerpoint/2010/main" val="11039814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png"/><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3117E"/>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634682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endParaRPr lang="de-AT" smtClean="0"/>
          </a:p>
        </p:txBody>
      </p:sp>
      <p:sp>
        <p:nvSpPr>
          <p:cNvPr id="1027" name="Textplatzhalter 2"/>
          <p:cNvSpPr>
            <a:spLocks noGrp="1"/>
          </p:cNvSpPr>
          <p:nvPr>
            <p:ph type="body" idx="1"/>
          </p:nvPr>
        </p:nvSpPr>
        <p:spPr bwMode="auto">
          <a:xfrm>
            <a:off x="457200" y="1341438"/>
            <a:ext cx="8229600" cy="478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smtClean="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FD58C5B-4DE2-4CE0-BC10-6F44ABD8BD8B}" type="datetime1">
              <a:rPr lang="de-AT" smtClean="0"/>
              <a:t>16.12.2014</a:t>
            </a:fld>
            <a:endParaRPr lang="de-AT"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de-A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E46D8A1-38C4-4DBC-A510-96113B61B074}" type="slidenum">
              <a:rPr lang="de-AT"/>
              <a:pPr>
                <a:defRPr/>
              </a:pPr>
              <a:t>‹Nr.›</a:t>
            </a:fld>
            <a:endParaRPr lang="de-AT" dirty="0"/>
          </a:p>
        </p:txBody>
      </p:sp>
      <p:pic>
        <p:nvPicPr>
          <p:cNvPr id="1031" name="Grafik 5"/>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019925" y="277813"/>
            <a:ext cx="1912938"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8" r:id="rId1"/>
    <p:sldLayoutId id="2147483738" r:id="rId2"/>
    <p:sldLayoutId id="2147483749" r:id="rId3"/>
    <p:sldLayoutId id="2147483750" r:id="rId4"/>
    <p:sldLayoutId id="2147483751" r:id="rId5"/>
    <p:sldLayoutId id="2147483752" r:id="rId6"/>
    <p:sldLayoutId id="2147483753" r:id="rId7"/>
    <p:sldLayoutId id="2147483754" r:id="rId8"/>
    <p:sldLayoutId id="2147483739" r:id="rId9"/>
  </p:sldLayoutIdLst>
  <p:transition>
    <p:fade/>
  </p:transition>
  <p:hf hdr="0" ftr="0" dt="0"/>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Wingdings" pitchFamily="2"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93117E"/>
        </a:solidFill>
        <a:effectLst/>
      </p:bgPr>
    </p:bg>
    <p:spTree>
      <p:nvGrpSpPr>
        <p:cNvPr id="1" name=""/>
        <p:cNvGrpSpPr/>
        <p:nvPr/>
      </p:nvGrpSpPr>
      <p:grpSpPr>
        <a:xfrm>
          <a:off x="0" y="0"/>
          <a:ext cx="0" cy="0"/>
          <a:chOff x="0" y="0"/>
          <a:chExt cx="0" cy="0"/>
        </a:xfrm>
      </p:grpSpPr>
      <p:sp>
        <p:nvSpPr>
          <p:cNvPr id="2050" name="Titelplatzhalter 1"/>
          <p:cNvSpPr>
            <a:spLocks noGrp="1"/>
          </p:cNvSpPr>
          <p:nvPr>
            <p:ph type="title"/>
          </p:nvPr>
        </p:nvSpPr>
        <p:spPr bwMode="auto">
          <a:xfrm>
            <a:off x="179388" y="6021388"/>
            <a:ext cx="875347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endParaRPr lang="de-AT" smtClean="0"/>
          </a:p>
        </p:txBody>
      </p:sp>
      <p:pic>
        <p:nvPicPr>
          <p:cNvPr id="2051" name="Grafik 5"/>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19925" y="277813"/>
            <a:ext cx="1912938"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9213" y="1216025"/>
            <a:ext cx="9242426" cy="4425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1" r:id="rId1"/>
    <p:sldLayoutId id="2147483740" r:id="rId2"/>
    <p:sldLayoutId id="2147483756" r:id="rId3"/>
  </p:sldLayoutIdLst>
  <p:transition>
    <p:fade/>
  </p:transition>
  <p:timing>
    <p:tnLst>
      <p:par>
        <p:cTn id="1" dur="indefinite" restart="never" nodeType="tmRoot"/>
      </p:par>
    </p:tnLst>
  </p:timing>
  <p:hf hdr="0" ftr="0" dt="0"/>
  <p:txStyles>
    <p:titleStyle>
      <a:lvl1pPr algn="l" rtl="0" fontAlgn="base">
        <a:spcBef>
          <a:spcPct val="0"/>
        </a:spcBef>
        <a:spcAft>
          <a:spcPct val="0"/>
        </a:spcAft>
        <a:defRPr sz="4000" kern="1200">
          <a:solidFill>
            <a:schemeClr val="tx1"/>
          </a:solidFill>
          <a:latin typeface="+mj-lt"/>
          <a:ea typeface="+mj-ea"/>
          <a:cs typeface="+mj-cs"/>
        </a:defRPr>
      </a:lvl1pPr>
      <a:lvl2pPr algn="l" rtl="0" fontAlgn="base">
        <a:spcBef>
          <a:spcPct val="0"/>
        </a:spcBef>
        <a:spcAft>
          <a:spcPct val="0"/>
        </a:spcAft>
        <a:defRPr sz="4000">
          <a:solidFill>
            <a:schemeClr val="tx1"/>
          </a:solidFill>
          <a:latin typeface="Calibri" pitchFamily="34" charset="0"/>
        </a:defRPr>
      </a:lvl2pPr>
      <a:lvl3pPr algn="l" rtl="0" fontAlgn="base">
        <a:spcBef>
          <a:spcPct val="0"/>
        </a:spcBef>
        <a:spcAft>
          <a:spcPct val="0"/>
        </a:spcAft>
        <a:defRPr sz="4000">
          <a:solidFill>
            <a:schemeClr val="tx1"/>
          </a:solidFill>
          <a:latin typeface="Calibri" pitchFamily="34" charset="0"/>
        </a:defRPr>
      </a:lvl3pPr>
      <a:lvl4pPr algn="l" rtl="0" fontAlgn="base">
        <a:spcBef>
          <a:spcPct val="0"/>
        </a:spcBef>
        <a:spcAft>
          <a:spcPct val="0"/>
        </a:spcAft>
        <a:defRPr sz="4000">
          <a:solidFill>
            <a:schemeClr val="tx1"/>
          </a:solidFill>
          <a:latin typeface="Calibri" pitchFamily="34" charset="0"/>
        </a:defRPr>
      </a:lvl4pPr>
      <a:lvl5pPr algn="l" rtl="0" fontAlgn="base">
        <a:spcBef>
          <a:spcPct val="0"/>
        </a:spcBef>
        <a:spcAft>
          <a:spcPct val="0"/>
        </a:spcAft>
        <a:defRPr sz="4000">
          <a:solidFill>
            <a:schemeClr val="tx1"/>
          </a:solidFill>
          <a:latin typeface="Calibri" pitchFamily="34" charset="0"/>
        </a:defRPr>
      </a:lvl5pPr>
      <a:lvl6pPr marL="457200" algn="l" rtl="0" fontAlgn="base">
        <a:spcBef>
          <a:spcPct val="0"/>
        </a:spcBef>
        <a:spcAft>
          <a:spcPct val="0"/>
        </a:spcAft>
        <a:defRPr sz="4000">
          <a:solidFill>
            <a:schemeClr val="tx1"/>
          </a:solidFill>
          <a:latin typeface="Calibri" pitchFamily="34" charset="0"/>
        </a:defRPr>
      </a:lvl6pPr>
      <a:lvl7pPr marL="914400" algn="l" rtl="0" fontAlgn="base">
        <a:spcBef>
          <a:spcPct val="0"/>
        </a:spcBef>
        <a:spcAft>
          <a:spcPct val="0"/>
        </a:spcAft>
        <a:defRPr sz="4000">
          <a:solidFill>
            <a:schemeClr val="tx1"/>
          </a:solidFill>
          <a:latin typeface="Calibri" pitchFamily="34" charset="0"/>
        </a:defRPr>
      </a:lvl7pPr>
      <a:lvl8pPr marL="1371600" algn="l" rtl="0" fontAlgn="base">
        <a:spcBef>
          <a:spcPct val="0"/>
        </a:spcBef>
        <a:spcAft>
          <a:spcPct val="0"/>
        </a:spcAft>
        <a:defRPr sz="4000">
          <a:solidFill>
            <a:schemeClr val="tx1"/>
          </a:solidFill>
          <a:latin typeface="Calibri" pitchFamily="34" charset="0"/>
        </a:defRPr>
      </a:lvl8pPr>
      <a:lvl9pPr marL="1828800" algn="l" rtl="0" fontAlgn="base">
        <a:spcBef>
          <a:spcPct val="0"/>
        </a:spcBef>
        <a:spcAft>
          <a:spcPct val="0"/>
        </a:spcAft>
        <a:defRPr sz="40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93117E"/>
        </a:soli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9213" y="1216025"/>
            <a:ext cx="9242426" cy="5165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5" name="Titelplatzhalter 1"/>
          <p:cNvSpPr>
            <a:spLocks noGrp="1"/>
          </p:cNvSpPr>
          <p:nvPr>
            <p:ph type="title"/>
          </p:nvPr>
        </p:nvSpPr>
        <p:spPr bwMode="auto">
          <a:xfrm>
            <a:off x="457200" y="274638"/>
            <a:ext cx="6491288"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endParaRPr lang="de-AT" smtClean="0"/>
          </a:p>
        </p:txBody>
      </p:sp>
      <p:sp>
        <p:nvSpPr>
          <p:cNvPr id="3076" name="Textplatzhalter 2"/>
          <p:cNvSpPr>
            <a:spLocks noGrp="1"/>
          </p:cNvSpPr>
          <p:nvPr>
            <p:ph type="body" idx="1"/>
          </p:nvPr>
        </p:nvSpPr>
        <p:spPr bwMode="auto">
          <a:xfrm>
            <a:off x="457200" y="148431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smtClean="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latin typeface="+mj-lt"/>
                <a:cs typeface="+mn-cs"/>
              </a:defRPr>
            </a:lvl1pPr>
          </a:lstStyle>
          <a:p>
            <a:pPr>
              <a:defRPr/>
            </a:pPr>
            <a:fld id="{54B59B51-5B3C-4290-9FE1-4EBA070D5808}" type="datetime1">
              <a:rPr lang="de-AT" smtClean="0"/>
              <a:t>16.12.2014</a:t>
            </a:fld>
            <a:endParaRPr lang="de-AT"/>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j-lt"/>
                <a:cs typeface="+mn-cs"/>
              </a:defRPr>
            </a:lvl1pPr>
          </a:lstStyle>
          <a:p>
            <a:pPr>
              <a:defRPr/>
            </a:pPr>
            <a:endParaRPr lang="de-A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latin typeface="+mj-lt"/>
                <a:cs typeface="+mn-cs"/>
              </a:defRPr>
            </a:lvl1pPr>
          </a:lstStyle>
          <a:p>
            <a:pPr>
              <a:defRPr/>
            </a:pPr>
            <a:fld id="{A9D30AD6-0184-4D4E-95CA-6851447D4A93}" type="slidenum">
              <a:rPr lang="de-AT"/>
              <a:pPr>
                <a:defRPr/>
              </a:pPr>
              <a:t>‹Nr.›</a:t>
            </a:fld>
            <a:endParaRPr lang="de-AT"/>
          </a:p>
        </p:txBody>
      </p:sp>
      <p:pic>
        <p:nvPicPr>
          <p:cNvPr id="3080" name="Grafik 5"/>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7019925" y="277813"/>
            <a:ext cx="1912938"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7" r:id="rId1"/>
    <p:sldLayoutId id="2147483746" r:id="rId2"/>
    <p:sldLayoutId id="2147483745" r:id="rId3"/>
    <p:sldLayoutId id="2147483744" r:id="rId4"/>
    <p:sldLayoutId id="2147483743" r:id="rId5"/>
    <p:sldLayoutId id="2147483742" r:id="rId6"/>
    <p:sldLayoutId id="2147483755" r:id="rId7"/>
  </p:sldLayoutIdLst>
  <p:transition>
    <p:fade/>
  </p:transition>
  <p:timing>
    <p:tnLst>
      <p:par>
        <p:cTn id="1" dur="indefinite" restart="never" nodeType="tmRoot"/>
      </p:par>
    </p:tnLst>
  </p:timing>
  <p:hf hdr="0" ftr="0" dt="0"/>
  <p:txStyles>
    <p:titleStyle>
      <a:lvl1pPr algn="l" rtl="0" fontAlgn="base">
        <a:spcBef>
          <a:spcPct val="0"/>
        </a:spcBef>
        <a:spcAft>
          <a:spcPct val="0"/>
        </a:spcAft>
        <a:defRPr sz="4400" kern="1200">
          <a:solidFill>
            <a:schemeClr val="tx1"/>
          </a:solidFill>
          <a:latin typeface="+mj-lt"/>
          <a:ea typeface="+mj-ea"/>
          <a:cs typeface="+mj-cs"/>
        </a:defRPr>
      </a:lvl1pPr>
      <a:lvl2pPr algn="l" rtl="0" fontAlgn="base">
        <a:spcBef>
          <a:spcPct val="0"/>
        </a:spcBef>
        <a:spcAft>
          <a:spcPct val="0"/>
        </a:spcAft>
        <a:defRPr sz="4400">
          <a:solidFill>
            <a:schemeClr val="tx1"/>
          </a:solidFill>
          <a:latin typeface="Calibri" pitchFamily="34" charset="0"/>
        </a:defRPr>
      </a:lvl2pPr>
      <a:lvl3pPr algn="l" rtl="0" fontAlgn="base">
        <a:spcBef>
          <a:spcPct val="0"/>
        </a:spcBef>
        <a:spcAft>
          <a:spcPct val="0"/>
        </a:spcAft>
        <a:defRPr sz="4400">
          <a:solidFill>
            <a:schemeClr val="tx1"/>
          </a:solidFill>
          <a:latin typeface="Calibri" pitchFamily="34" charset="0"/>
        </a:defRPr>
      </a:lvl3pPr>
      <a:lvl4pPr algn="l" rtl="0" fontAlgn="base">
        <a:spcBef>
          <a:spcPct val="0"/>
        </a:spcBef>
        <a:spcAft>
          <a:spcPct val="0"/>
        </a:spcAft>
        <a:defRPr sz="4400">
          <a:solidFill>
            <a:schemeClr val="tx1"/>
          </a:solidFill>
          <a:latin typeface="Calibri" pitchFamily="34" charset="0"/>
        </a:defRPr>
      </a:lvl4pPr>
      <a:lvl5pPr algn="l" rtl="0" fontAlgn="base">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Wingdings" pitchFamily="2" charset="2"/>
        <a:buChar char="§"/>
        <a:defRPr sz="3200" kern="1200">
          <a:solidFill>
            <a:srgbClr val="404040"/>
          </a:solidFill>
          <a:latin typeface="+mn-lt"/>
          <a:ea typeface="+mn-ea"/>
          <a:cs typeface="+mn-cs"/>
        </a:defRPr>
      </a:lvl1pPr>
      <a:lvl2pPr marL="742950" indent="-285750" algn="l" rtl="0" fontAlgn="base">
        <a:spcBef>
          <a:spcPct val="20000"/>
        </a:spcBef>
        <a:spcAft>
          <a:spcPct val="0"/>
        </a:spcAft>
        <a:buFont typeface="Wingdings" pitchFamily="2" charset="2"/>
        <a:buChar char="§"/>
        <a:defRPr sz="2800" kern="1200">
          <a:solidFill>
            <a:srgbClr val="404040"/>
          </a:solidFill>
          <a:latin typeface="+mn-lt"/>
          <a:ea typeface="+mn-ea"/>
          <a:cs typeface="+mn-cs"/>
        </a:defRPr>
      </a:lvl2pPr>
      <a:lvl3pPr marL="1143000" indent="-228600" algn="l" rtl="0" fontAlgn="base">
        <a:spcBef>
          <a:spcPct val="20000"/>
        </a:spcBef>
        <a:spcAft>
          <a:spcPct val="0"/>
        </a:spcAft>
        <a:buFont typeface="Wingdings" pitchFamily="2" charset="2"/>
        <a:buChar char="§"/>
        <a:defRPr sz="2400" kern="1200">
          <a:solidFill>
            <a:srgbClr val="404040"/>
          </a:solidFill>
          <a:latin typeface="+mn-lt"/>
          <a:ea typeface="+mn-ea"/>
          <a:cs typeface="+mn-cs"/>
        </a:defRPr>
      </a:lvl3pPr>
      <a:lvl4pPr marL="1600200" indent="-228600" algn="l" rtl="0" fontAlgn="base">
        <a:spcBef>
          <a:spcPct val="20000"/>
        </a:spcBef>
        <a:spcAft>
          <a:spcPct val="0"/>
        </a:spcAft>
        <a:buFont typeface="Wingdings" pitchFamily="2" charset="2"/>
        <a:buChar char="§"/>
        <a:defRPr sz="2000" kern="1200">
          <a:solidFill>
            <a:srgbClr val="404040"/>
          </a:solidFill>
          <a:latin typeface="+mn-lt"/>
          <a:ea typeface="+mn-ea"/>
          <a:cs typeface="+mn-cs"/>
        </a:defRPr>
      </a:lvl4pPr>
      <a:lvl5pPr marL="2057400" indent="-228600" algn="l" rtl="0" fontAlgn="base">
        <a:spcBef>
          <a:spcPct val="20000"/>
        </a:spcBef>
        <a:spcAft>
          <a:spcPct val="0"/>
        </a:spcAft>
        <a:buFont typeface="Wingdings" pitchFamily="2" charset="2"/>
        <a:buChar char="§"/>
        <a:defRPr sz="20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1.xml"/><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hyperlink" Target="http://www.land-oberoesterreich.gv.at/cps/rde/xbcr/ooe/OOe-Wirtschaft-E.pdf" TargetMode="External"/><Relationship Id="rId5" Type="http://schemas.openxmlformats.org/officeDocument/2006/relationships/image" Target="../media/image19.jpeg"/><Relationship Id="rId4" Type="http://schemas.openxmlformats.org/officeDocument/2006/relationships/hyperlink" Target="http://www.google.at/url?sa=i&amp;rct=j&amp;q=&amp;esrc=s&amp;frm=1&amp;source=images&amp;cd=&amp;cad=rja&amp;uact=8&amp;ved=0CAQQjRw&amp;url=http://www.land-oberoesterreich.gv.at/cps/rde/xchg/ooe/hs.xsl/67409_DEU_HTML.htm&amp;ei=sUdsVKLCFabVygOe1IDYDA&amp;bvm=bv.80120444,d.bGQ&amp;psig=AFQjCNHnGzXVm19ZfjTIdexMA6miIehDbw&amp;ust=1416468785402124"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ctrTitle"/>
          </p:nvPr>
        </p:nvSpPr>
        <p:spPr>
          <a:xfrm>
            <a:off x="706450" y="1628800"/>
            <a:ext cx="7772400" cy="1470025"/>
          </a:xfrm>
        </p:spPr>
        <p:txBody>
          <a:bodyPr/>
          <a:lstStyle/>
          <a:p>
            <a:pPr algn="ctr" eaLnBrk="1" hangingPunct="1"/>
            <a:r>
              <a:rPr lang="de-DE" b="1" dirty="0" smtClean="0"/>
              <a:t>BFI </a:t>
            </a:r>
            <a:r>
              <a:rPr lang="de-DE" b="1" dirty="0" err="1" smtClean="0"/>
              <a:t>Upper</a:t>
            </a:r>
            <a:r>
              <a:rPr lang="de-DE" b="1" dirty="0" smtClean="0"/>
              <a:t> Austria</a:t>
            </a:r>
            <a:br>
              <a:rPr lang="de-DE" b="1" dirty="0" smtClean="0"/>
            </a:br>
            <a:r>
              <a:rPr lang="de-DE" b="1" dirty="0"/>
              <a:t/>
            </a:r>
            <a:br>
              <a:rPr lang="de-DE" b="1" dirty="0"/>
            </a:br>
            <a:endParaRPr lang="de-AT" dirty="0" smtClean="0"/>
          </a:p>
        </p:txBody>
      </p:sp>
      <p:sp>
        <p:nvSpPr>
          <p:cNvPr id="12291"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a:latin typeface="Calibri" pitchFamily="34" charset="0"/>
              </a:rPr>
              <a:t>www.bbrz-gruppe.eu</a:t>
            </a:r>
          </a:p>
        </p:txBody>
      </p:sp>
      <p:sp>
        <p:nvSpPr>
          <p:cNvPr id="4" name="Rectangle 2"/>
          <p:cNvSpPr txBox="1">
            <a:spLocks noChangeArrowheads="1"/>
          </p:cNvSpPr>
          <p:nvPr/>
        </p:nvSpPr>
        <p:spPr bwMode="auto">
          <a:xfrm>
            <a:off x="706450" y="2924944"/>
            <a:ext cx="7772400"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endParaRPr lang="en-US" altLang="de-DE" sz="3200" b="1" dirty="0" smtClean="0">
              <a:solidFill>
                <a:schemeClr val="bg2"/>
              </a:solidFill>
            </a:endParaRPr>
          </a:p>
          <a:p>
            <a:pPr algn="ctr" eaLnBrk="1" hangingPunct="1"/>
            <a:r>
              <a:rPr lang="en-US" altLang="de-DE" sz="6000" b="1" dirty="0" smtClean="0">
                <a:solidFill>
                  <a:schemeClr val="bg2"/>
                </a:solidFill>
              </a:rPr>
              <a:t>SWORD</a:t>
            </a:r>
          </a:p>
          <a:p>
            <a:pPr algn="ctr" eaLnBrk="1" hangingPunct="1"/>
            <a:r>
              <a:rPr lang="en-US" altLang="de-DE" sz="3200" b="1" dirty="0" smtClean="0">
                <a:solidFill>
                  <a:schemeClr val="bg2"/>
                </a:solidFill>
              </a:rPr>
              <a:t>School and Work-</a:t>
            </a:r>
            <a:br>
              <a:rPr lang="en-US" altLang="de-DE" sz="3200" b="1" dirty="0" smtClean="0">
                <a:solidFill>
                  <a:schemeClr val="bg2"/>
                </a:solidFill>
              </a:rPr>
            </a:br>
            <a:r>
              <a:rPr lang="en-US" altLang="de-DE" sz="3200" b="1" dirty="0" smtClean="0">
                <a:solidFill>
                  <a:schemeClr val="bg2"/>
                </a:solidFill>
              </a:rPr>
              <a:t>Related Dual learning</a:t>
            </a:r>
          </a:p>
          <a:p>
            <a:pPr algn="ctr" eaLnBrk="1" hangingPunct="1"/>
            <a:endParaRPr lang="en-US" altLang="de-DE" sz="3200" b="1" dirty="0">
              <a:solidFill>
                <a:schemeClr val="bg2"/>
              </a:solidFill>
            </a:endParaRPr>
          </a:p>
          <a:p>
            <a:pPr algn="ctr" eaLnBrk="1" hangingPunct="1"/>
            <a:r>
              <a:rPr lang="en-US" altLang="de-DE" sz="2400" b="1" dirty="0" smtClean="0">
                <a:solidFill>
                  <a:schemeClr val="bg2"/>
                </a:solidFill>
              </a:rPr>
              <a:t>TRENTO 18/19.12.2014</a:t>
            </a:r>
            <a:r>
              <a:rPr lang="de-AT" altLang="de-DE" sz="3200" b="1" dirty="0" smtClean="0">
                <a:solidFill>
                  <a:schemeClr val="bg2"/>
                </a:solidFill>
              </a:rPr>
              <a:t/>
            </a:r>
            <a:br>
              <a:rPr lang="de-AT" altLang="de-DE" sz="3200" b="1" dirty="0" smtClean="0">
                <a:solidFill>
                  <a:schemeClr val="bg2"/>
                </a:solidFill>
              </a:rPr>
            </a:br>
            <a:endParaRPr lang="de-DE" altLang="de-DE" sz="2000" b="1" dirty="0" smtClean="0">
              <a:solidFill>
                <a:schemeClr val="bg2"/>
              </a:solidFill>
            </a:endParaRPr>
          </a:p>
        </p:txBody>
      </p:sp>
      <p:sp>
        <p:nvSpPr>
          <p:cNvPr id="2" name="Foliennummernplatzhalter 1"/>
          <p:cNvSpPr>
            <a:spLocks noGrp="1"/>
          </p:cNvSpPr>
          <p:nvPr>
            <p:ph type="sldNum" sz="quarter" idx="12"/>
          </p:nvPr>
        </p:nvSpPr>
        <p:spPr/>
        <p:txBody>
          <a:bodyPr/>
          <a:lstStyle/>
          <a:p>
            <a:pPr>
              <a:defRPr/>
            </a:pPr>
            <a:fld id="{DFBA4C21-52E2-494E-BFB8-E6532BD4FFAB}" type="slidenum">
              <a:rPr lang="de-AT" smtClean="0"/>
              <a:pPr>
                <a:defRPr/>
              </a:pPr>
              <a:t>1</a:t>
            </a:fld>
            <a:endParaRPr lang="de-AT"/>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 8"/>
          <p:cNvGraphicFramePr/>
          <p:nvPr>
            <p:extLst>
              <p:ext uri="{D42A27DB-BD31-4B8C-83A1-F6EECF244321}">
                <p14:modId xmlns:p14="http://schemas.microsoft.com/office/powerpoint/2010/main" val="2904808346"/>
              </p:ext>
            </p:extLst>
          </p:nvPr>
        </p:nvGraphicFramePr>
        <p:xfrm>
          <a:off x="683568" y="476672"/>
          <a:ext cx="7992888"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315" name="Titel 1"/>
          <p:cNvSpPr>
            <a:spLocks noGrp="1"/>
          </p:cNvSpPr>
          <p:nvPr>
            <p:ph type="title"/>
          </p:nvPr>
        </p:nvSpPr>
        <p:spPr/>
        <p:txBody>
          <a:bodyPr/>
          <a:lstStyle/>
          <a:p>
            <a:r>
              <a:rPr lang="de-AT" dirty="0" err="1" smtClean="0"/>
              <a:t>Overview</a:t>
            </a:r>
            <a:endParaRPr lang="de-AT" dirty="0" smtClean="0"/>
          </a:p>
        </p:txBody>
      </p:sp>
      <p:sp>
        <p:nvSpPr>
          <p:cNvPr id="13316"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smtClean="0">
                <a:latin typeface="Calibri" pitchFamily="34" charset="0"/>
              </a:rPr>
              <a:t>www.bbrz-gruppe.eu</a:t>
            </a:r>
            <a:endParaRPr lang="de-DE" dirty="0">
              <a:latin typeface="Calibri" pitchFamily="34" charset="0"/>
            </a:endParaRPr>
          </a:p>
        </p:txBody>
      </p:sp>
      <p:graphicFrame>
        <p:nvGraphicFramePr>
          <p:cNvPr id="6" name="Diagramm 5">
            <a:hlinkClick r:id="rId8" action="ppaction://hlinksldjump"/>
          </p:cNvPr>
          <p:cNvGraphicFramePr/>
          <p:nvPr>
            <p:extLst>
              <p:ext uri="{D42A27DB-BD31-4B8C-83A1-F6EECF244321}">
                <p14:modId xmlns:p14="http://schemas.microsoft.com/office/powerpoint/2010/main" val="3518040780"/>
              </p:ext>
            </p:extLst>
          </p:nvPr>
        </p:nvGraphicFramePr>
        <p:xfrm>
          <a:off x="6012160" y="1397000"/>
          <a:ext cx="1607840" cy="159995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 name="Foliennummernplatzhalter 1"/>
          <p:cNvSpPr>
            <a:spLocks noGrp="1"/>
          </p:cNvSpPr>
          <p:nvPr>
            <p:ph type="sldNum" sz="quarter" idx="12"/>
          </p:nvPr>
        </p:nvSpPr>
        <p:spPr/>
        <p:txBody>
          <a:bodyPr/>
          <a:lstStyle/>
          <a:p>
            <a:pPr>
              <a:defRPr/>
            </a:pPr>
            <a:fld id="{35B69389-D8AB-4338-9BF9-1B9BE5B91A8C}" type="slidenum">
              <a:rPr lang="de-AT" smtClean="0"/>
              <a:pPr>
                <a:defRPr/>
              </a:pPr>
              <a:t>2</a:t>
            </a:fld>
            <a:endParaRPr lang="de-AT"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p:nvPr>
        </p:nvSpPr>
        <p:spPr>
          <a:xfrm>
            <a:off x="107950" y="5949950"/>
            <a:ext cx="8856663" cy="709613"/>
          </a:xfrm>
        </p:spPr>
        <p:txBody>
          <a:bodyPr/>
          <a:lstStyle/>
          <a:p>
            <a:pPr algn="ctr"/>
            <a:r>
              <a:rPr lang="de-AT" dirty="0" smtClean="0"/>
              <a:t>… </a:t>
            </a:r>
            <a:r>
              <a:rPr dirty="0" err="1" smtClean="0"/>
              <a:t>new</a:t>
            </a:r>
            <a:r>
              <a:rPr dirty="0" smtClean="0"/>
              <a:t> </a:t>
            </a:r>
            <a:r>
              <a:rPr dirty="0" err="1" smtClean="0"/>
              <a:t>perspectives</a:t>
            </a:r>
            <a:endParaRPr dirty="0" smtClean="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5902" y="1162450"/>
            <a:ext cx="6596457" cy="4396018"/>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sz="4000" smtClean="0"/>
              <a:t>Our mission</a:t>
            </a:r>
          </a:p>
        </p:txBody>
      </p:sp>
      <p:sp>
        <p:nvSpPr>
          <p:cNvPr id="3" name="Inhaltsplatzhalter 2"/>
          <p:cNvSpPr>
            <a:spLocks noGrp="1"/>
          </p:cNvSpPr>
          <p:nvPr>
            <p:ph idx="1"/>
          </p:nvPr>
        </p:nvSpPr>
        <p:spPr>
          <a:xfrm>
            <a:off x="457200" y="1439863"/>
            <a:ext cx="8229600" cy="4525962"/>
          </a:xfrm>
        </p:spPr>
        <p:txBody>
          <a:bodyPr>
            <a:normAutofit/>
          </a:bodyPr>
          <a:lstStyle/>
          <a:p>
            <a:pPr marL="0" indent="0">
              <a:buFont typeface="Wingdings" pitchFamily="2" charset="2"/>
              <a:buNone/>
            </a:pPr>
            <a:endParaRPr lang="en-US" sz="1200" b="1" dirty="0" smtClean="0"/>
          </a:p>
          <a:p>
            <a:pPr marL="0" indent="0">
              <a:lnSpc>
                <a:spcPct val="130000"/>
              </a:lnSpc>
              <a:buFont typeface="Wingdings" pitchFamily="2" charset="2"/>
              <a:buNone/>
            </a:pPr>
            <a:r>
              <a:rPr lang="en-US" sz="2800" dirty="0" smtClean="0"/>
              <a:t>It is our mission and claim to provide assistance, support and encouragement to a maximum number of people of working age as they develop and utilize all occupational and social opportunities at their disposal.</a:t>
            </a:r>
            <a:endParaRPr lang="en-US" dirty="0" smtClean="0"/>
          </a:p>
        </p:txBody>
      </p:sp>
      <p:sp>
        <p:nvSpPr>
          <p:cNvPr id="4" name="Foliennummernplatzhalter 3"/>
          <p:cNvSpPr>
            <a:spLocks noGrp="1"/>
          </p:cNvSpPr>
          <p:nvPr>
            <p:ph type="sldNum" sz="quarter" idx="12"/>
          </p:nvPr>
        </p:nvSpPr>
        <p:spPr/>
        <p:txBody>
          <a:bodyPr/>
          <a:lstStyle/>
          <a:p>
            <a:pPr>
              <a:defRPr/>
            </a:pPr>
            <a:fld id="{3631C09C-F563-491C-A097-D9F3F44FD7D9}" type="slidenum">
              <a:rPr lang="de-AT" smtClean="0"/>
              <a:pPr>
                <a:defRPr/>
              </a:pPr>
              <a:t>4</a:t>
            </a:fld>
            <a:endParaRPr lang="de-AT"/>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107950" y="5949950"/>
            <a:ext cx="8856663" cy="709613"/>
          </a:xfrm>
        </p:spPr>
        <p:txBody>
          <a:bodyPr/>
          <a:lstStyle/>
          <a:p>
            <a:pPr algn="ctr"/>
            <a:r>
              <a:rPr sz="3200" dirty="0" err="1" smtClean="0"/>
              <a:t>Austria´s</a:t>
            </a:r>
            <a:r>
              <a:rPr sz="3200" dirty="0" smtClean="0"/>
              <a:t> </a:t>
            </a:r>
            <a:r>
              <a:rPr sz="3200" dirty="0" err="1" smtClean="0"/>
              <a:t>biggest</a:t>
            </a:r>
            <a:r>
              <a:rPr sz="3200" dirty="0" smtClean="0"/>
              <a:t> </a:t>
            </a:r>
            <a:r>
              <a:rPr sz="3200" dirty="0" err="1" smtClean="0"/>
              <a:t>provider</a:t>
            </a:r>
            <a:r>
              <a:rPr sz="3200" dirty="0" smtClean="0"/>
              <a:t> for VET </a:t>
            </a:r>
            <a:r>
              <a:rPr sz="3200" dirty="0" err="1" smtClean="0"/>
              <a:t>and</a:t>
            </a:r>
            <a:r>
              <a:rPr sz="3200" dirty="0" smtClean="0"/>
              <a:t> </a:t>
            </a:r>
            <a:r>
              <a:rPr sz="3200" dirty="0" err="1" smtClean="0"/>
              <a:t>social</a:t>
            </a:r>
            <a:r>
              <a:rPr sz="3200" dirty="0" smtClean="0"/>
              <a:t> </a:t>
            </a:r>
            <a:r>
              <a:rPr sz="3200" dirty="0" err="1" smtClean="0"/>
              <a:t>services</a:t>
            </a:r>
            <a:endParaRPr sz="3200" dirty="0" smtClean="0"/>
          </a:p>
        </p:txBody>
      </p:sp>
      <p:pic>
        <p:nvPicPr>
          <p:cNvPr id="3" name="Picture 4" descr="Fotolia_24823247_Subscription_X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6" y="1433420"/>
            <a:ext cx="6148912" cy="40838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smtClean="0"/>
              <a:t>Structure</a:t>
            </a:r>
            <a:endParaRPr lang="de-AT" sz="4000" smtClean="0"/>
          </a:p>
        </p:txBody>
      </p:sp>
      <p:sp>
        <p:nvSpPr>
          <p:cNvPr id="3" name="Inhaltsplatzhalter 2"/>
          <p:cNvSpPr>
            <a:spLocks noGrp="1"/>
          </p:cNvSpPr>
          <p:nvPr>
            <p:ph idx="1"/>
          </p:nvPr>
        </p:nvSpPr>
        <p:spPr>
          <a:xfrm>
            <a:off x="457200" y="1439863"/>
            <a:ext cx="8229600" cy="4752975"/>
          </a:xfrm>
        </p:spPr>
        <p:txBody>
          <a:bodyPr>
            <a:normAutofit/>
          </a:bodyPr>
          <a:lstStyle/>
          <a:p>
            <a:pPr>
              <a:buFont typeface="Wingdings" pitchFamily="2" charset="2"/>
              <a:buNone/>
            </a:pPr>
            <a:r>
              <a:rPr lang="de-AT" b="1" dirty="0" err="1" smtClean="0"/>
              <a:t>Three</a:t>
            </a:r>
            <a:r>
              <a:rPr lang="de-AT" b="1" dirty="0" smtClean="0"/>
              <a:t> </a:t>
            </a:r>
            <a:r>
              <a:rPr lang="de-AT" b="1" dirty="0" err="1" smtClean="0"/>
              <a:t>strategic</a:t>
            </a:r>
            <a:r>
              <a:rPr lang="de-AT" b="1" dirty="0" smtClean="0"/>
              <a:t> </a:t>
            </a:r>
            <a:r>
              <a:rPr lang="de-AT" b="1" dirty="0" err="1" smtClean="0"/>
              <a:t>divisions</a:t>
            </a:r>
            <a:endParaRPr lang="de-AT" b="1" dirty="0" smtClean="0"/>
          </a:p>
          <a:p>
            <a:pPr>
              <a:buFont typeface="Wingdings" pitchFamily="2" charset="2"/>
              <a:buNone/>
            </a:pPr>
            <a:endParaRPr lang="de-AT" b="1" dirty="0" smtClean="0"/>
          </a:p>
          <a:p>
            <a:r>
              <a:rPr lang="de-AT" sz="2800" b="1" dirty="0" err="1" smtClean="0"/>
              <a:t>Vocational</a:t>
            </a:r>
            <a:r>
              <a:rPr lang="de-AT" sz="2800" b="1" dirty="0" smtClean="0"/>
              <a:t> </a:t>
            </a:r>
            <a:r>
              <a:rPr lang="de-AT" sz="2800" b="1" dirty="0" err="1" smtClean="0"/>
              <a:t>education</a:t>
            </a:r>
            <a:r>
              <a:rPr lang="de-AT" sz="2800" b="1" dirty="0" smtClean="0"/>
              <a:t> </a:t>
            </a:r>
            <a:r>
              <a:rPr lang="de-AT" sz="2800" b="1" dirty="0" err="1" smtClean="0"/>
              <a:t>and</a:t>
            </a:r>
            <a:r>
              <a:rPr lang="de-AT" sz="2800" b="1" dirty="0" smtClean="0"/>
              <a:t> </a:t>
            </a:r>
            <a:r>
              <a:rPr lang="de-AT" sz="2800" b="1" dirty="0" err="1" smtClean="0"/>
              <a:t>training</a:t>
            </a:r>
            <a:r>
              <a:rPr lang="de-AT" sz="2800" b="1" dirty="0" smtClean="0"/>
              <a:t> (VET)</a:t>
            </a:r>
          </a:p>
          <a:p>
            <a:r>
              <a:rPr lang="de-AT" sz="2800" b="1" dirty="0" err="1" smtClean="0"/>
              <a:t>Vocational</a:t>
            </a:r>
            <a:r>
              <a:rPr lang="de-AT" sz="2800" b="1" dirty="0" smtClean="0"/>
              <a:t> Rehabilitation</a:t>
            </a:r>
            <a:endParaRPr lang="de-DE" sz="2800" b="1" dirty="0" smtClean="0"/>
          </a:p>
          <a:p>
            <a:r>
              <a:rPr lang="de-DE" sz="2800" b="1" dirty="0" err="1" smtClean="0"/>
              <a:t>Vocational</a:t>
            </a:r>
            <a:r>
              <a:rPr lang="de-DE" sz="2800" b="1" dirty="0" smtClean="0"/>
              <a:t> Integration</a:t>
            </a:r>
            <a:endParaRPr lang="de-AT" sz="2800" b="1" dirty="0" smtClean="0"/>
          </a:p>
          <a:p>
            <a:pPr>
              <a:buFont typeface="Wingdings" pitchFamily="2" charset="2"/>
              <a:buNone/>
            </a:pPr>
            <a:endParaRPr lang="de-DE" b="1" dirty="0" smtClean="0"/>
          </a:p>
          <a:p>
            <a:pPr>
              <a:lnSpc>
                <a:spcPct val="120000"/>
              </a:lnSpc>
              <a:buFont typeface="Wingdings" pitchFamily="2" charset="2"/>
              <a:buNone/>
            </a:pPr>
            <a:endParaRPr lang="de-DE" dirty="0" smtClean="0">
              <a:latin typeface="Verdana" pitchFamily="34" charset="0"/>
            </a:endParaRPr>
          </a:p>
        </p:txBody>
      </p:sp>
      <p:sp>
        <p:nvSpPr>
          <p:cNvPr id="4" name="Foliennummernplatzhalter 3"/>
          <p:cNvSpPr>
            <a:spLocks noGrp="1"/>
          </p:cNvSpPr>
          <p:nvPr>
            <p:ph type="sldNum" sz="quarter" idx="12"/>
          </p:nvPr>
        </p:nvSpPr>
        <p:spPr/>
        <p:txBody>
          <a:bodyPr/>
          <a:lstStyle/>
          <a:p>
            <a:pPr>
              <a:defRPr/>
            </a:pPr>
            <a:fld id="{3631C09C-F563-491C-A097-D9F3F44FD7D9}" type="slidenum">
              <a:rPr lang="de-AT" smtClean="0"/>
              <a:pPr>
                <a:defRPr/>
              </a:pPr>
              <a:t>6</a:t>
            </a:fld>
            <a:endParaRPr lang="de-AT"/>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smtClean="0"/>
              <a:t>Structure</a:t>
            </a:r>
            <a:endParaRPr lang="de-AT" sz="4000" smtClean="0"/>
          </a:p>
        </p:txBody>
      </p:sp>
      <p:pic>
        <p:nvPicPr>
          <p:cNvPr id="1026" name="Picture 2" descr="organigramm_20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438" y="1412875"/>
            <a:ext cx="3778250" cy="4824413"/>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7</a:t>
            </a:fld>
            <a:endParaRPr lang="de-AT"/>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sz="4000" smtClean="0"/>
              <a:t>Figures</a:t>
            </a:r>
          </a:p>
        </p:txBody>
      </p:sp>
      <p:sp>
        <p:nvSpPr>
          <p:cNvPr id="3" name="Inhaltsplatzhalter 2"/>
          <p:cNvSpPr>
            <a:spLocks noGrp="1"/>
          </p:cNvSpPr>
          <p:nvPr>
            <p:ph idx="1"/>
          </p:nvPr>
        </p:nvSpPr>
        <p:spPr>
          <a:xfrm>
            <a:off x="457200" y="1439863"/>
            <a:ext cx="8229600" cy="4752975"/>
          </a:xfrm>
        </p:spPr>
        <p:txBody>
          <a:bodyPr>
            <a:normAutofit/>
          </a:bodyPr>
          <a:lstStyle/>
          <a:p>
            <a:pPr>
              <a:lnSpc>
                <a:spcPct val="90000"/>
              </a:lnSpc>
              <a:buFont typeface="Wingdings" pitchFamily="2" charset="2"/>
              <a:buNone/>
            </a:pPr>
            <a:r>
              <a:rPr lang="de-AT" b="1" dirty="0" err="1" smtClean="0"/>
              <a:t>Employees</a:t>
            </a:r>
            <a:r>
              <a:rPr lang="de-AT" b="1" dirty="0" smtClean="0"/>
              <a:t>:</a:t>
            </a:r>
          </a:p>
          <a:p>
            <a:pPr>
              <a:lnSpc>
                <a:spcPct val="90000"/>
              </a:lnSpc>
              <a:buFont typeface="Wingdings" pitchFamily="2" charset="2"/>
              <a:buNone/>
            </a:pPr>
            <a:endParaRPr lang="de-AT" sz="1000" b="1" dirty="0" smtClean="0"/>
          </a:p>
          <a:p>
            <a:pPr>
              <a:lnSpc>
                <a:spcPct val="90000"/>
              </a:lnSpc>
            </a:pPr>
            <a:r>
              <a:rPr lang="de-AT" sz="2400" b="1" dirty="0" err="1" smtClean="0"/>
              <a:t>Staff</a:t>
            </a:r>
            <a:r>
              <a:rPr lang="de-AT" sz="2400" b="1" dirty="0" smtClean="0"/>
              <a:t>: 2.730</a:t>
            </a:r>
          </a:p>
          <a:p>
            <a:pPr>
              <a:lnSpc>
                <a:spcPct val="90000"/>
              </a:lnSpc>
            </a:pPr>
            <a:r>
              <a:rPr lang="en-US" sz="2400" b="1" dirty="0" smtClean="0"/>
              <a:t>Employees</a:t>
            </a:r>
            <a:r>
              <a:rPr lang="de-DE" sz="2400" b="1" dirty="0" smtClean="0"/>
              <a:t> </a:t>
            </a:r>
            <a:r>
              <a:rPr lang="de-DE" sz="2400" b="1" dirty="0" err="1" smtClean="0"/>
              <a:t>with</a:t>
            </a:r>
            <a:r>
              <a:rPr lang="de-DE" sz="2400" b="1" dirty="0" smtClean="0"/>
              <a:t> </a:t>
            </a:r>
            <a:r>
              <a:rPr lang="de-DE" sz="2400" b="1" dirty="0" err="1" smtClean="0"/>
              <a:t>disabilities</a:t>
            </a:r>
            <a:r>
              <a:rPr lang="de-DE" sz="2400" b="1" dirty="0" smtClean="0"/>
              <a:t>: 540</a:t>
            </a:r>
          </a:p>
          <a:p>
            <a:pPr>
              <a:lnSpc>
                <a:spcPct val="90000"/>
              </a:lnSpc>
            </a:pPr>
            <a:r>
              <a:rPr lang="de-DE" sz="2400" b="1" dirty="0" err="1" smtClean="0"/>
              <a:t>Workers</a:t>
            </a:r>
            <a:r>
              <a:rPr lang="de-DE" sz="2400" b="1" dirty="0" smtClean="0"/>
              <a:t> in </a:t>
            </a:r>
            <a:r>
              <a:rPr lang="de-DE" sz="2400" b="1" dirty="0" err="1" smtClean="0"/>
              <a:t>transit</a:t>
            </a:r>
            <a:r>
              <a:rPr lang="de-DE" sz="2400" b="1" dirty="0" smtClean="0"/>
              <a:t>: 950</a:t>
            </a:r>
            <a:endParaRPr lang="de-AT" sz="2400" b="1" dirty="0" smtClean="0"/>
          </a:p>
          <a:p>
            <a:pPr>
              <a:lnSpc>
                <a:spcPct val="90000"/>
              </a:lnSpc>
              <a:buFont typeface="Wingdings" pitchFamily="2" charset="2"/>
              <a:buNone/>
            </a:pPr>
            <a:endParaRPr lang="de-DE" sz="1000" dirty="0" smtClean="0">
              <a:latin typeface="Verdana" pitchFamily="34" charset="0"/>
            </a:endParaRPr>
          </a:p>
          <a:p>
            <a:pPr>
              <a:lnSpc>
                <a:spcPct val="90000"/>
              </a:lnSpc>
              <a:buFont typeface="Wingdings" pitchFamily="2" charset="2"/>
              <a:buNone/>
            </a:pPr>
            <a:r>
              <a:rPr lang="de-DE" b="1" dirty="0" err="1" smtClean="0"/>
              <a:t>Participants</a:t>
            </a:r>
            <a:r>
              <a:rPr lang="de-DE" b="1" dirty="0" smtClean="0"/>
              <a:t>:</a:t>
            </a:r>
          </a:p>
          <a:p>
            <a:pPr>
              <a:lnSpc>
                <a:spcPct val="90000"/>
              </a:lnSpc>
              <a:buFont typeface="Wingdings" pitchFamily="2" charset="2"/>
              <a:buNone/>
            </a:pPr>
            <a:endParaRPr lang="de-AT" sz="1100" b="1" dirty="0" smtClean="0"/>
          </a:p>
          <a:p>
            <a:pPr>
              <a:lnSpc>
                <a:spcPct val="90000"/>
              </a:lnSpc>
            </a:pPr>
            <a:r>
              <a:rPr lang="de-AT" sz="2400" b="1" dirty="0" smtClean="0"/>
              <a:t>110.000 </a:t>
            </a:r>
            <a:r>
              <a:rPr lang="de-AT" sz="2400" b="1" dirty="0" err="1" smtClean="0"/>
              <a:t>people</a:t>
            </a:r>
            <a:endParaRPr lang="de-AT" sz="2400" b="1" dirty="0" smtClean="0"/>
          </a:p>
          <a:p>
            <a:pPr>
              <a:lnSpc>
                <a:spcPct val="90000"/>
              </a:lnSpc>
              <a:buFont typeface="Wingdings" pitchFamily="2" charset="2"/>
              <a:buNone/>
            </a:pPr>
            <a:endParaRPr lang="de-AT" sz="1000" b="1" dirty="0" smtClean="0"/>
          </a:p>
          <a:p>
            <a:pPr>
              <a:lnSpc>
                <a:spcPct val="90000"/>
              </a:lnSpc>
              <a:buFont typeface="Wingdings" pitchFamily="2" charset="2"/>
              <a:buNone/>
            </a:pPr>
            <a:r>
              <a:rPr lang="de-DE" b="1" dirty="0" err="1" smtClean="0"/>
              <a:t>Turnover</a:t>
            </a:r>
            <a:r>
              <a:rPr lang="de-DE" b="1" dirty="0" smtClean="0"/>
              <a:t>:</a:t>
            </a:r>
          </a:p>
          <a:p>
            <a:pPr>
              <a:lnSpc>
                <a:spcPct val="90000"/>
              </a:lnSpc>
              <a:buFont typeface="Wingdings" pitchFamily="2" charset="2"/>
              <a:buNone/>
            </a:pPr>
            <a:endParaRPr lang="de-AT" sz="1000" b="1" dirty="0" smtClean="0"/>
          </a:p>
          <a:p>
            <a:pPr>
              <a:lnSpc>
                <a:spcPct val="90000"/>
              </a:lnSpc>
            </a:pPr>
            <a:r>
              <a:rPr lang="de-AT" sz="2400" b="1" dirty="0" smtClean="0"/>
              <a:t>236 </a:t>
            </a:r>
            <a:r>
              <a:rPr lang="de-AT" sz="2400" b="1" dirty="0" err="1" smtClean="0"/>
              <a:t>Mio</a:t>
            </a:r>
            <a:r>
              <a:rPr lang="de-AT" sz="2400" b="1" dirty="0" smtClean="0"/>
              <a:t> Euro</a:t>
            </a:r>
          </a:p>
          <a:p>
            <a:pPr>
              <a:lnSpc>
                <a:spcPct val="90000"/>
              </a:lnSpc>
            </a:pPr>
            <a:endParaRPr lang="de-AT" sz="2400" b="1" dirty="0" smtClean="0"/>
          </a:p>
          <a:p>
            <a:pPr>
              <a:lnSpc>
                <a:spcPct val="90000"/>
              </a:lnSpc>
              <a:buFont typeface="Wingdings" pitchFamily="2" charset="2"/>
              <a:buNone/>
            </a:pPr>
            <a:endParaRPr lang="de-DE" b="1" dirty="0" smtClean="0"/>
          </a:p>
        </p:txBody>
      </p:sp>
      <p:sp>
        <p:nvSpPr>
          <p:cNvPr id="4" name="Foliennummernplatzhalter 3"/>
          <p:cNvSpPr>
            <a:spLocks noGrp="1"/>
          </p:cNvSpPr>
          <p:nvPr>
            <p:ph type="sldNum" sz="quarter" idx="12"/>
          </p:nvPr>
        </p:nvSpPr>
        <p:spPr/>
        <p:txBody>
          <a:bodyPr/>
          <a:lstStyle/>
          <a:p>
            <a:pPr>
              <a:defRPr/>
            </a:pPr>
            <a:fld id="{3631C09C-F563-491C-A097-D9F3F44FD7D9}" type="slidenum">
              <a:rPr lang="de-AT" smtClean="0"/>
              <a:pPr>
                <a:defRPr/>
              </a:pPr>
              <a:t>8</a:t>
            </a:fld>
            <a:endParaRPr lang="de-AT"/>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smtClean="0"/>
              <a:t>Regions / Sites</a:t>
            </a:r>
            <a:endParaRPr lang="de-AT" sz="4000" smtClean="0"/>
          </a:p>
        </p:txBody>
      </p:sp>
      <p:sp>
        <p:nvSpPr>
          <p:cNvPr id="3" name="Inhaltsplatzhalter 2"/>
          <p:cNvSpPr>
            <a:spLocks noGrp="1"/>
          </p:cNvSpPr>
          <p:nvPr>
            <p:ph idx="1"/>
          </p:nvPr>
        </p:nvSpPr>
        <p:spPr>
          <a:xfrm>
            <a:off x="250825" y="5661025"/>
            <a:ext cx="8713788" cy="431800"/>
          </a:xfrm>
        </p:spPr>
        <p:txBody>
          <a:bodyPr>
            <a:noAutofit/>
          </a:bodyPr>
          <a:lstStyle/>
          <a:p>
            <a:pPr marL="0" indent="0">
              <a:buFont typeface="Wingdings" pitchFamily="2" charset="2"/>
              <a:buNone/>
            </a:pPr>
            <a:r>
              <a:rPr lang="de-AT" sz="2400" b="1" dirty="0" smtClean="0"/>
              <a:t>6 </a:t>
            </a:r>
            <a:r>
              <a:rPr lang="de-AT" sz="2400" b="1" dirty="0" err="1" smtClean="0"/>
              <a:t>regions</a:t>
            </a:r>
            <a:r>
              <a:rPr lang="de-AT" sz="2400" b="1" dirty="0" smtClean="0"/>
              <a:t>, 56 </a:t>
            </a:r>
            <a:r>
              <a:rPr lang="de-AT" sz="2400" b="1" dirty="0" err="1" smtClean="0"/>
              <a:t>communities</a:t>
            </a:r>
            <a:r>
              <a:rPr lang="de-AT" sz="2400" b="1" dirty="0" smtClean="0"/>
              <a:t>, 138 </a:t>
            </a:r>
            <a:r>
              <a:rPr lang="de-AT" sz="2400" b="1" dirty="0" err="1" smtClean="0"/>
              <a:t>sites</a:t>
            </a:r>
            <a:endParaRPr lang="de-AT" sz="2400" b="1" dirty="0" smtClean="0"/>
          </a:p>
          <a:p>
            <a:pPr marL="0" indent="0">
              <a:buFont typeface="Wingdings" pitchFamily="2" charset="2"/>
              <a:buNone/>
            </a:pPr>
            <a:endParaRPr lang="de-DE" sz="2800" b="1" dirty="0" smtClean="0"/>
          </a:p>
        </p:txBody>
      </p:sp>
      <p:pic>
        <p:nvPicPr>
          <p:cNvPr id="2050"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6113" y="1484313"/>
            <a:ext cx="7813675" cy="405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liennummernplatzhalter 3"/>
          <p:cNvSpPr>
            <a:spLocks noGrp="1"/>
          </p:cNvSpPr>
          <p:nvPr>
            <p:ph type="sldNum" sz="quarter" idx="12"/>
          </p:nvPr>
        </p:nvSpPr>
        <p:spPr/>
        <p:txBody>
          <a:bodyPr/>
          <a:lstStyle/>
          <a:p>
            <a:pPr>
              <a:defRPr/>
            </a:pPr>
            <a:fld id="{3631C09C-F563-491C-A097-D9F3F44FD7D9}" type="slidenum">
              <a:rPr lang="de-AT" smtClean="0"/>
              <a:pPr>
                <a:defRPr/>
              </a:pPr>
              <a:t>9</a:t>
            </a:fld>
            <a:endParaRPr lang="de-AT"/>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smtClean="0"/>
              <a:t>Services</a:t>
            </a:r>
            <a:endParaRPr lang="de-AT" sz="4000" smtClean="0"/>
          </a:p>
        </p:txBody>
      </p:sp>
      <p:sp>
        <p:nvSpPr>
          <p:cNvPr id="3" name="Inhaltsplatzhalter 2"/>
          <p:cNvSpPr>
            <a:spLocks noGrp="1"/>
          </p:cNvSpPr>
          <p:nvPr>
            <p:ph idx="1"/>
          </p:nvPr>
        </p:nvSpPr>
        <p:spPr>
          <a:xfrm>
            <a:off x="457200" y="1439863"/>
            <a:ext cx="8229600" cy="4752975"/>
          </a:xfrm>
        </p:spPr>
        <p:txBody>
          <a:bodyPr>
            <a:normAutofit/>
          </a:bodyPr>
          <a:lstStyle/>
          <a:p>
            <a:pPr marL="357188" indent="-357188">
              <a:lnSpc>
                <a:spcPct val="80000"/>
              </a:lnSpc>
              <a:buFont typeface="Wingdings" pitchFamily="2" charset="2"/>
              <a:buNone/>
            </a:pPr>
            <a:r>
              <a:rPr lang="de-DE" b="1" dirty="0" smtClean="0"/>
              <a:t>for:</a:t>
            </a:r>
          </a:p>
          <a:p>
            <a:pPr marL="357188" indent="-357188">
              <a:lnSpc>
                <a:spcPct val="80000"/>
              </a:lnSpc>
              <a:buFont typeface="Wingdings" pitchFamily="2" charset="2"/>
              <a:buNone/>
            </a:pPr>
            <a:endParaRPr lang="de-DE" sz="1500" dirty="0" smtClean="0"/>
          </a:p>
          <a:p>
            <a:pPr marL="357188" indent="-357188">
              <a:lnSpc>
                <a:spcPct val="80000"/>
              </a:lnSpc>
            </a:pPr>
            <a:r>
              <a:rPr lang="de-AT" sz="2400" dirty="0" smtClean="0"/>
              <a:t>Private </a:t>
            </a:r>
            <a:r>
              <a:rPr lang="de-AT" sz="2400" dirty="0" err="1" smtClean="0"/>
              <a:t>customers</a:t>
            </a:r>
            <a:endParaRPr lang="de-AT" sz="2400" dirty="0" smtClean="0"/>
          </a:p>
          <a:p>
            <a:pPr marL="357188" indent="-357188">
              <a:lnSpc>
                <a:spcPct val="80000"/>
              </a:lnSpc>
            </a:pPr>
            <a:r>
              <a:rPr lang="de-AT" sz="2400" dirty="0" smtClean="0"/>
              <a:t>Companies</a:t>
            </a:r>
          </a:p>
          <a:p>
            <a:pPr marL="357188" indent="-357188">
              <a:lnSpc>
                <a:spcPct val="80000"/>
              </a:lnSpc>
            </a:pPr>
            <a:r>
              <a:rPr lang="de-AT" sz="2400" dirty="0" smtClean="0"/>
              <a:t>Federal </a:t>
            </a:r>
            <a:r>
              <a:rPr lang="de-AT" sz="2400" dirty="0" err="1" smtClean="0"/>
              <a:t>states</a:t>
            </a:r>
            <a:r>
              <a:rPr lang="de-AT" sz="2400" dirty="0" smtClean="0"/>
              <a:t> </a:t>
            </a:r>
            <a:r>
              <a:rPr lang="de-AT" sz="2400" dirty="0" err="1" smtClean="0"/>
              <a:t>and</a:t>
            </a:r>
            <a:r>
              <a:rPr lang="de-AT" sz="2400" dirty="0" smtClean="0"/>
              <a:t> </a:t>
            </a:r>
            <a:r>
              <a:rPr lang="de-AT" sz="2400" dirty="0" err="1" smtClean="0"/>
              <a:t>local</a:t>
            </a:r>
            <a:r>
              <a:rPr lang="de-AT" sz="2400" dirty="0" smtClean="0"/>
              <a:t> </a:t>
            </a:r>
            <a:r>
              <a:rPr lang="de-AT" sz="2400" dirty="0" err="1" smtClean="0"/>
              <a:t>authorities</a:t>
            </a:r>
            <a:endParaRPr lang="de-AT" sz="2400" dirty="0" smtClean="0"/>
          </a:p>
          <a:p>
            <a:pPr marL="357188" indent="-357188">
              <a:lnSpc>
                <a:spcPct val="80000"/>
              </a:lnSpc>
            </a:pPr>
            <a:r>
              <a:rPr lang="de-AT" sz="2400" dirty="0" err="1" smtClean="0"/>
              <a:t>Institutions</a:t>
            </a:r>
            <a:endParaRPr lang="de-AT" sz="2400" dirty="0" smtClean="0"/>
          </a:p>
          <a:p>
            <a:pPr marL="357188" indent="-357188">
              <a:lnSpc>
                <a:spcPct val="80000"/>
              </a:lnSpc>
            </a:pPr>
            <a:r>
              <a:rPr lang="de-AT" sz="2400" dirty="0" err="1" smtClean="0"/>
              <a:t>Jobseekers</a:t>
            </a:r>
            <a:endParaRPr lang="de-AT" sz="2400" dirty="0" smtClean="0"/>
          </a:p>
          <a:p>
            <a:pPr marL="357188" indent="-357188">
              <a:lnSpc>
                <a:spcPct val="80000"/>
              </a:lnSpc>
            </a:pPr>
            <a:r>
              <a:rPr lang="de-AT" sz="2400" dirty="0" smtClean="0"/>
              <a:t>People </a:t>
            </a:r>
            <a:r>
              <a:rPr lang="de-AT" sz="2400" dirty="0" err="1" smtClean="0"/>
              <a:t>with</a:t>
            </a:r>
            <a:r>
              <a:rPr lang="de-AT" sz="2400" dirty="0" smtClean="0"/>
              <a:t> </a:t>
            </a:r>
            <a:r>
              <a:rPr lang="de-AT" sz="2400" dirty="0" err="1" smtClean="0"/>
              <a:t>disabilities</a:t>
            </a:r>
            <a:endParaRPr lang="de-AT" sz="2400" dirty="0" smtClean="0"/>
          </a:p>
          <a:p>
            <a:pPr marL="357188" indent="-357188">
              <a:lnSpc>
                <a:spcPct val="80000"/>
              </a:lnSpc>
            </a:pPr>
            <a:r>
              <a:rPr lang="de-AT" sz="2400" dirty="0" smtClean="0"/>
              <a:t>People </a:t>
            </a:r>
            <a:r>
              <a:rPr lang="de-AT" sz="2400" dirty="0" err="1" smtClean="0"/>
              <a:t>with</a:t>
            </a:r>
            <a:r>
              <a:rPr lang="de-AT" sz="2400" dirty="0" smtClean="0"/>
              <a:t> a </a:t>
            </a:r>
            <a:r>
              <a:rPr lang="de-AT" sz="2400" dirty="0" err="1" smtClean="0"/>
              <a:t>need</a:t>
            </a:r>
            <a:r>
              <a:rPr lang="de-AT" sz="2400" dirty="0" smtClean="0"/>
              <a:t> for </a:t>
            </a:r>
            <a:r>
              <a:rPr lang="de-AT" sz="2400" dirty="0" err="1" smtClean="0"/>
              <a:t>support</a:t>
            </a:r>
            <a:endParaRPr lang="de-AT" sz="2400" dirty="0" smtClean="0"/>
          </a:p>
          <a:p>
            <a:pPr marL="357188" indent="-357188">
              <a:lnSpc>
                <a:spcPct val="80000"/>
              </a:lnSpc>
            </a:pPr>
            <a:r>
              <a:rPr lang="de-AT" sz="2400" dirty="0" err="1" smtClean="0"/>
              <a:t>Migrants</a:t>
            </a:r>
            <a:endParaRPr lang="de-AT" sz="2400" dirty="0" smtClean="0"/>
          </a:p>
          <a:p>
            <a:pPr marL="357188" indent="-357188">
              <a:lnSpc>
                <a:spcPct val="80000"/>
              </a:lnSpc>
            </a:pPr>
            <a:r>
              <a:rPr lang="de-AT" sz="2400" dirty="0" err="1" smtClean="0"/>
              <a:t>Youths</a:t>
            </a:r>
            <a:endParaRPr lang="de-AT" sz="2400" dirty="0" smtClean="0"/>
          </a:p>
          <a:p>
            <a:pPr marL="357188" indent="-357188">
              <a:lnSpc>
                <a:spcPct val="80000"/>
              </a:lnSpc>
            </a:pPr>
            <a:r>
              <a:rPr lang="de-AT" sz="2400" dirty="0" smtClean="0"/>
              <a:t>People </a:t>
            </a:r>
            <a:r>
              <a:rPr lang="de-AT" sz="2400" dirty="0" err="1" smtClean="0"/>
              <a:t>with</a:t>
            </a:r>
            <a:r>
              <a:rPr lang="de-AT" sz="2400" dirty="0" smtClean="0"/>
              <a:t> a </a:t>
            </a:r>
            <a:r>
              <a:rPr lang="de-AT" sz="2400" dirty="0" err="1" smtClean="0"/>
              <a:t>need</a:t>
            </a:r>
            <a:r>
              <a:rPr lang="de-AT" sz="2400" dirty="0" smtClean="0"/>
              <a:t> for </a:t>
            </a:r>
            <a:r>
              <a:rPr lang="de-AT" sz="2400" dirty="0" err="1" smtClean="0"/>
              <a:t>retraining</a:t>
            </a:r>
            <a:endParaRPr lang="de-AT" sz="2400" dirty="0" smtClean="0"/>
          </a:p>
        </p:txBody>
      </p:sp>
      <p:sp>
        <p:nvSpPr>
          <p:cNvPr id="4" name="Foliennummernplatzhalter 3"/>
          <p:cNvSpPr>
            <a:spLocks noGrp="1"/>
          </p:cNvSpPr>
          <p:nvPr>
            <p:ph type="sldNum" sz="quarter" idx="12"/>
          </p:nvPr>
        </p:nvSpPr>
        <p:spPr/>
        <p:txBody>
          <a:bodyPr/>
          <a:lstStyle/>
          <a:p>
            <a:pPr>
              <a:defRPr/>
            </a:pPr>
            <a:fld id="{3631C09C-F563-491C-A097-D9F3F44FD7D9}" type="slidenum">
              <a:rPr lang="de-AT" smtClean="0"/>
              <a:pPr>
                <a:defRPr/>
              </a:pPr>
              <a:t>10</a:t>
            </a:fld>
            <a:endParaRPr lang="de-AT"/>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a:xfrm>
            <a:off x="107950" y="5949950"/>
            <a:ext cx="8856663" cy="709613"/>
          </a:xfrm>
        </p:spPr>
        <p:txBody>
          <a:bodyPr/>
          <a:lstStyle/>
          <a:p>
            <a:pPr algn="ctr"/>
            <a:r>
              <a:rPr lang="de-DE" dirty="0" err="1" smtClean="0"/>
              <a:t>Internationally</a:t>
            </a:r>
            <a:r>
              <a:rPr lang="de-DE" dirty="0" smtClean="0"/>
              <a:t> </a:t>
            </a:r>
            <a:r>
              <a:rPr lang="de-DE" dirty="0" err="1" smtClean="0"/>
              <a:t>connected</a:t>
            </a:r>
            <a:endParaRPr dirty="0" smtClean="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840" y="1354460"/>
            <a:ext cx="2766640" cy="4149080"/>
          </a:xfrm>
          <a:prstGeom prst="rect">
            <a:avLst/>
          </a:prstGeom>
          <a:ln>
            <a:noFill/>
          </a:ln>
          <a:effectLst>
            <a:softEdge rad="112500"/>
          </a:effectLst>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2804" y="1340768"/>
            <a:ext cx="3326384" cy="4068218"/>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smtClean="0"/>
              <a:t>International / Projects</a:t>
            </a:r>
            <a:endParaRPr lang="de-AT" sz="4000" smtClean="0"/>
          </a:p>
        </p:txBody>
      </p:sp>
      <p:sp>
        <p:nvSpPr>
          <p:cNvPr id="3" name="Inhaltsplatzhalter 2"/>
          <p:cNvSpPr>
            <a:spLocks noGrp="1"/>
          </p:cNvSpPr>
          <p:nvPr>
            <p:ph idx="1"/>
          </p:nvPr>
        </p:nvSpPr>
        <p:spPr>
          <a:xfrm>
            <a:off x="457200" y="1439863"/>
            <a:ext cx="8229600" cy="4525962"/>
          </a:xfrm>
        </p:spPr>
        <p:txBody>
          <a:bodyPr>
            <a:normAutofit lnSpcReduction="10000"/>
          </a:bodyPr>
          <a:lstStyle/>
          <a:p>
            <a:r>
              <a:rPr lang="de-AT" sz="2600" dirty="0" smtClean="0"/>
              <a:t>150 international </a:t>
            </a:r>
            <a:r>
              <a:rPr lang="de-AT" sz="2600" dirty="0" err="1" smtClean="0"/>
              <a:t>projects</a:t>
            </a:r>
            <a:r>
              <a:rPr lang="de-AT" sz="2600" dirty="0" smtClean="0"/>
              <a:t> in </a:t>
            </a:r>
            <a:r>
              <a:rPr lang="de-AT" sz="2600" dirty="0" err="1" smtClean="0"/>
              <a:t>the</a:t>
            </a:r>
            <a:r>
              <a:rPr lang="de-AT" sz="2600" dirty="0" smtClean="0"/>
              <a:t> </a:t>
            </a:r>
            <a:r>
              <a:rPr lang="de-AT" sz="2600" dirty="0" err="1" smtClean="0"/>
              <a:t>fields</a:t>
            </a:r>
            <a:r>
              <a:rPr lang="de-AT" sz="2600" dirty="0" smtClean="0"/>
              <a:t> of </a:t>
            </a:r>
            <a:r>
              <a:rPr lang="de-AT" sz="2600" dirty="0" err="1" smtClean="0"/>
              <a:t>Vocational</a:t>
            </a:r>
            <a:r>
              <a:rPr lang="de-AT" sz="2600" dirty="0" smtClean="0"/>
              <a:t> Education </a:t>
            </a:r>
            <a:r>
              <a:rPr lang="de-AT" sz="2600" dirty="0" err="1" smtClean="0"/>
              <a:t>and</a:t>
            </a:r>
            <a:r>
              <a:rPr lang="de-AT" sz="2600" dirty="0" smtClean="0"/>
              <a:t> Training, </a:t>
            </a:r>
            <a:r>
              <a:rPr lang="de-AT" sz="2600" dirty="0" err="1" smtClean="0"/>
              <a:t>Vocational</a:t>
            </a:r>
            <a:r>
              <a:rPr lang="de-AT" sz="2600" dirty="0" smtClean="0"/>
              <a:t> Rehabilitation for </a:t>
            </a:r>
            <a:r>
              <a:rPr lang="de-AT" sz="2600" dirty="0" err="1" smtClean="0"/>
              <a:t>people</a:t>
            </a:r>
            <a:r>
              <a:rPr lang="de-AT" sz="2600" dirty="0" smtClean="0"/>
              <a:t> </a:t>
            </a:r>
            <a:r>
              <a:rPr lang="de-AT" sz="2600" dirty="0" err="1" smtClean="0"/>
              <a:t>with</a:t>
            </a:r>
            <a:r>
              <a:rPr lang="de-AT" sz="2600" dirty="0" smtClean="0"/>
              <a:t> </a:t>
            </a:r>
            <a:r>
              <a:rPr lang="de-AT" sz="2600" dirty="0" err="1" smtClean="0"/>
              <a:t>disabilities</a:t>
            </a:r>
            <a:r>
              <a:rPr lang="de-AT" sz="2600" dirty="0" smtClean="0"/>
              <a:t> </a:t>
            </a:r>
            <a:r>
              <a:rPr lang="de-AT" sz="2600" dirty="0" err="1" smtClean="0"/>
              <a:t>and</a:t>
            </a:r>
            <a:r>
              <a:rPr lang="de-AT" sz="2600" dirty="0" smtClean="0"/>
              <a:t> in </a:t>
            </a:r>
            <a:r>
              <a:rPr lang="de-AT" sz="2600" dirty="0" err="1" smtClean="0"/>
              <a:t>the</a:t>
            </a:r>
            <a:r>
              <a:rPr lang="de-AT" sz="2600" dirty="0" smtClean="0"/>
              <a:t> </a:t>
            </a:r>
            <a:r>
              <a:rPr lang="de-AT" sz="2600" dirty="0" err="1" smtClean="0"/>
              <a:t>area</a:t>
            </a:r>
            <a:r>
              <a:rPr lang="de-AT" sz="2600" dirty="0" smtClean="0"/>
              <a:t> of </a:t>
            </a:r>
            <a:r>
              <a:rPr lang="de-AT" sz="2600" dirty="0" err="1" smtClean="0"/>
              <a:t>integration</a:t>
            </a:r>
            <a:r>
              <a:rPr lang="de-AT" sz="2600" dirty="0" smtClean="0"/>
              <a:t> </a:t>
            </a:r>
            <a:r>
              <a:rPr lang="de-AT" sz="2600" dirty="0" err="1" smtClean="0"/>
              <a:t>into</a:t>
            </a:r>
            <a:r>
              <a:rPr lang="de-AT" sz="2600" dirty="0" smtClean="0"/>
              <a:t> </a:t>
            </a:r>
            <a:r>
              <a:rPr lang="de-AT" sz="2600" dirty="0" err="1" smtClean="0"/>
              <a:t>the</a:t>
            </a:r>
            <a:r>
              <a:rPr lang="de-AT" sz="2600" dirty="0" smtClean="0"/>
              <a:t> </a:t>
            </a:r>
            <a:r>
              <a:rPr lang="de-AT" sz="2600" dirty="0" err="1" smtClean="0"/>
              <a:t>labour</a:t>
            </a:r>
            <a:r>
              <a:rPr lang="de-AT" sz="2600" dirty="0" smtClean="0"/>
              <a:t> </a:t>
            </a:r>
            <a:r>
              <a:rPr lang="de-AT" sz="2600" dirty="0" err="1" smtClean="0"/>
              <a:t>market</a:t>
            </a:r>
            <a:r>
              <a:rPr lang="de-AT" sz="2600" dirty="0" smtClean="0"/>
              <a:t> </a:t>
            </a:r>
            <a:r>
              <a:rPr lang="de-AT" sz="2600" dirty="0" err="1" smtClean="0"/>
              <a:t>have</a:t>
            </a:r>
            <a:r>
              <a:rPr lang="de-AT" sz="2600" dirty="0" smtClean="0"/>
              <a:t> </a:t>
            </a:r>
            <a:r>
              <a:rPr lang="de-AT" sz="2600" dirty="0" err="1" smtClean="0"/>
              <a:t>been</a:t>
            </a:r>
            <a:r>
              <a:rPr lang="de-AT" sz="2600" dirty="0" smtClean="0"/>
              <a:t> </a:t>
            </a:r>
            <a:r>
              <a:rPr lang="de-AT" sz="2600" dirty="0" err="1" smtClean="0"/>
              <a:t>succesfully</a:t>
            </a:r>
            <a:r>
              <a:rPr lang="de-AT" sz="2600" dirty="0" smtClean="0"/>
              <a:t> </a:t>
            </a:r>
            <a:r>
              <a:rPr lang="de-AT" sz="2600" dirty="0" err="1" smtClean="0"/>
              <a:t>implemented</a:t>
            </a:r>
            <a:r>
              <a:rPr lang="de-AT" sz="2600" dirty="0" smtClean="0"/>
              <a:t> </a:t>
            </a:r>
            <a:r>
              <a:rPr lang="de-AT" sz="2600" dirty="0" err="1" smtClean="0"/>
              <a:t>since</a:t>
            </a:r>
            <a:r>
              <a:rPr lang="de-AT" sz="2600" dirty="0" smtClean="0"/>
              <a:t> 1992</a:t>
            </a:r>
          </a:p>
          <a:p>
            <a:r>
              <a:rPr lang="de-DE" sz="2600" dirty="0" err="1" smtClean="0"/>
              <a:t>Currently</a:t>
            </a:r>
            <a:r>
              <a:rPr lang="de-DE" sz="2600" dirty="0" smtClean="0"/>
              <a:t> </a:t>
            </a:r>
            <a:r>
              <a:rPr lang="de-DE" sz="2600" dirty="0" err="1" smtClean="0"/>
              <a:t>about</a:t>
            </a:r>
            <a:r>
              <a:rPr lang="de-DE" sz="2600" dirty="0" smtClean="0"/>
              <a:t> 50 </a:t>
            </a:r>
            <a:r>
              <a:rPr lang="de-DE" sz="2600" dirty="0" err="1" smtClean="0"/>
              <a:t>ongoing</a:t>
            </a:r>
            <a:r>
              <a:rPr lang="de-DE" sz="2600" dirty="0" smtClean="0"/>
              <a:t> </a:t>
            </a:r>
            <a:r>
              <a:rPr lang="de-DE" sz="2600" dirty="0" err="1" smtClean="0"/>
              <a:t>projects</a:t>
            </a:r>
            <a:endParaRPr lang="de-DE" sz="2600" dirty="0" smtClean="0"/>
          </a:p>
          <a:p>
            <a:endParaRPr lang="en-US" sz="1000" dirty="0" smtClean="0"/>
          </a:p>
          <a:p>
            <a:r>
              <a:rPr lang="de-AT" sz="2600" dirty="0" err="1" smtClean="0"/>
              <a:t>Contracting</a:t>
            </a:r>
            <a:r>
              <a:rPr lang="de-AT" sz="2600" dirty="0" smtClean="0"/>
              <a:t> </a:t>
            </a:r>
            <a:r>
              <a:rPr lang="de-AT" sz="2600" dirty="0" err="1" smtClean="0"/>
              <a:t>partners</a:t>
            </a:r>
            <a:endParaRPr lang="de-AT" sz="2600" dirty="0" smtClean="0"/>
          </a:p>
          <a:p>
            <a:pPr lvl="1"/>
            <a:r>
              <a:rPr lang="de-AT" sz="2200" dirty="0" smtClean="0"/>
              <a:t>European </a:t>
            </a:r>
            <a:r>
              <a:rPr lang="de-AT" sz="2200" dirty="0" err="1" smtClean="0"/>
              <a:t>Commission</a:t>
            </a:r>
            <a:endParaRPr lang="de-AT" sz="2200" dirty="0" smtClean="0"/>
          </a:p>
          <a:p>
            <a:pPr lvl="1"/>
            <a:r>
              <a:rPr lang="de-AT" sz="2200" dirty="0" smtClean="0"/>
              <a:t>ILO (International Labour Organisation) of </a:t>
            </a:r>
            <a:r>
              <a:rPr lang="de-AT" sz="2200" dirty="0" err="1" smtClean="0"/>
              <a:t>the</a:t>
            </a:r>
            <a:r>
              <a:rPr lang="de-AT" sz="2200" dirty="0" smtClean="0"/>
              <a:t> United </a:t>
            </a:r>
            <a:r>
              <a:rPr lang="de-AT" sz="2200" dirty="0" err="1" smtClean="0"/>
              <a:t>Nations</a:t>
            </a:r>
            <a:endParaRPr lang="de-AT" sz="2200" dirty="0" smtClean="0"/>
          </a:p>
          <a:p>
            <a:pPr lvl="1"/>
            <a:r>
              <a:rPr lang="de-AT" sz="2200" dirty="0" smtClean="0"/>
              <a:t>Council of Europe</a:t>
            </a:r>
          </a:p>
          <a:p>
            <a:pPr lvl="1"/>
            <a:r>
              <a:rPr lang="de-AT" sz="2200" dirty="0" err="1" smtClean="0"/>
              <a:t>Governments</a:t>
            </a:r>
            <a:r>
              <a:rPr lang="de-AT" sz="2200" dirty="0" smtClean="0"/>
              <a:t> </a:t>
            </a:r>
            <a:r>
              <a:rPr lang="de-AT" sz="2200" dirty="0" err="1" smtClean="0"/>
              <a:t>and</a:t>
            </a:r>
            <a:r>
              <a:rPr lang="de-AT" sz="2200" dirty="0" smtClean="0"/>
              <a:t> </a:t>
            </a:r>
            <a:r>
              <a:rPr lang="de-AT" sz="2200" dirty="0" err="1" smtClean="0"/>
              <a:t>other</a:t>
            </a:r>
            <a:r>
              <a:rPr lang="de-AT" sz="2200" dirty="0" smtClean="0"/>
              <a:t> </a:t>
            </a:r>
            <a:r>
              <a:rPr lang="de-AT" sz="2200" dirty="0" err="1" smtClean="0"/>
              <a:t>bodies</a:t>
            </a:r>
            <a:endParaRPr lang="de-AT" sz="2200" dirty="0" smtClean="0"/>
          </a:p>
          <a:p>
            <a:endParaRPr lang="de-AT" sz="3000" dirty="0" smtClean="0"/>
          </a:p>
        </p:txBody>
      </p:sp>
      <p:sp>
        <p:nvSpPr>
          <p:cNvPr id="4" name="Foliennummernplatzhalter 3"/>
          <p:cNvSpPr>
            <a:spLocks noGrp="1"/>
          </p:cNvSpPr>
          <p:nvPr>
            <p:ph type="sldNum" sz="quarter" idx="12"/>
          </p:nvPr>
        </p:nvSpPr>
        <p:spPr/>
        <p:txBody>
          <a:bodyPr/>
          <a:lstStyle/>
          <a:p>
            <a:pPr>
              <a:defRPr/>
            </a:pPr>
            <a:fld id="{3631C09C-F563-491C-A097-D9F3F44FD7D9}" type="slidenum">
              <a:rPr lang="de-AT" smtClean="0"/>
              <a:pPr>
                <a:defRPr/>
              </a:pPr>
              <a:t>12</a:t>
            </a:fld>
            <a:endParaRPr lang="de-AT"/>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smtClean="0"/>
              <a:t>Partnerships</a:t>
            </a:r>
            <a:endParaRPr lang="de-AT" sz="4000" smtClean="0"/>
          </a:p>
        </p:txBody>
      </p:sp>
      <p:pic>
        <p:nvPicPr>
          <p:cNvPr id="29703" name="Picture 7" descr="intern_Partner_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3925" y="1265238"/>
            <a:ext cx="4465638" cy="4640262"/>
          </a:xfrm>
          <a:prstGeom prst="rect">
            <a:avLst/>
          </a:prstGeom>
          <a:noFill/>
          <a:extLst>
            <a:ext uri="{909E8E84-426E-40DD-AFC4-6F175D3DCCD1}">
              <a14:hiddenFill xmlns:a14="http://schemas.microsoft.com/office/drawing/2010/main">
                <a:solidFill>
                  <a:srgbClr val="FFFFFF"/>
                </a:solidFill>
              </a14:hiddenFill>
            </a:ext>
          </a:extLst>
        </p:spPr>
      </p:pic>
      <p:sp>
        <p:nvSpPr>
          <p:cNvPr id="29700" name="Inhaltsplatzhalter 4"/>
          <p:cNvSpPr>
            <a:spLocks noGrp="1"/>
          </p:cNvSpPr>
          <p:nvPr>
            <p:ph idx="1"/>
          </p:nvPr>
        </p:nvSpPr>
        <p:spPr>
          <a:xfrm>
            <a:off x="457200" y="5456238"/>
            <a:ext cx="8075613" cy="709612"/>
          </a:xfrm>
        </p:spPr>
        <p:txBody>
          <a:bodyPr/>
          <a:lstStyle/>
          <a:p>
            <a:pPr marL="0" indent="0">
              <a:buFont typeface="Wingdings" pitchFamily="2" charset="2"/>
              <a:buNone/>
            </a:pPr>
            <a:r>
              <a:rPr lang="de-DE" smtClean="0"/>
              <a:t>About 350 international network partners</a:t>
            </a:r>
          </a:p>
          <a:p>
            <a:pPr marL="0" indent="0">
              <a:buFont typeface="Wingdings" pitchFamily="2" charset="2"/>
              <a:buNone/>
            </a:pPr>
            <a:endParaRPr lang="de-AT" smtClean="0"/>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13</a:t>
            </a:fld>
            <a:endParaRPr lang="de-AT"/>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fontAlgn="auto">
              <a:spcAft>
                <a:spcPts val="0"/>
              </a:spcAft>
              <a:defRPr/>
            </a:pPr>
            <a:r>
              <a:rPr lang="de-DE" dirty="0" smtClean="0"/>
              <a:t>International Networks</a:t>
            </a:r>
            <a:endParaRPr lang="de-AT" dirty="0"/>
          </a:p>
        </p:txBody>
      </p:sp>
      <p:sp>
        <p:nvSpPr>
          <p:cNvPr id="5" name="Inhaltsplatzhalter 4"/>
          <p:cNvSpPr>
            <a:spLocks noGrp="1"/>
          </p:cNvSpPr>
          <p:nvPr>
            <p:ph idx="1"/>
          </p:nvPr>
        </p:nvSpPr>
        <p:spPr>
          <a:xfrm>
            <a:off x="457200" y="1439863"/>
            <a:ext cx="8075613" cy="4381500"/>
          </a:xfrm>
        </p:spPr>
        <p:txBody>
          <a:bodyPr>
            <a:normAutofit/>
          </a:bodyPr>
          <a:lstStyle/>
          <a:p>
            <a:pPr marL="357188" indent="-357188">
              <a:lnSpc>
                <a:spcPct val="90000"/>
              </a:lnSpc>
              <a:buFont typeface="Wingdings" pitchFamily="2" charset="2"/>
              <a:buNone/>
            </a:pPr>
            <a:r>
              <a:rPr lang="de-DE" sz="2600" b="1" dirty="0" smtClean="0"/>
              <a:t>Member in </a:t>
            </a:r>
            <a:r>
              <a:rPr lang="de-DE" sz="2600" b="1" dirty="0" err="1" smtClean="0"/>
              <a:t>several</a:t>
            </a:r>
            <a:r>
              <a:rPr lang="de-DE" sz="2600" b="1" dirty="0" smtClean="0"/>
              <a:t> European </a:t>
            </a:r>
            <a:r>
              <a:rPr lang="de-DE" sz="2600" b="1" dirty="0" err="1" smtClean="0"/>
              <a:t>Associations</a:t>
            </a:r>
            <a:endParaRPr lang="de-DE" sz="2600" b="1" dirty="0" smtClean="0"/>
          </a:p>
          <a:p>
            <a:pPr marL="357188" indent="-357188">
              <a:lnSpc>
                <a:spcPct val="90000"/>
              </a:lnSpc>
              <a:buFont typeface="Wingdings" pitchFamily="2" charset="2"/>
              <a:buNone/>
            </a:pPr>
            <a:endParaRPr lang="de-DE" sz="900" dirty="0" smtClean="0"/>
          </a:p>
          <a:p>
            <a:pPr marL="357188" indent="-357188">
              <a:lnSpc>
                <a:spcPct val="90000"/>
              </a:lnSpc>
              <a:spcBef>
                <a:spcPts val="600"/>
              </a:spcBef>
            </a:pPr>
            <a:r>
              <a:rPr lang="en-US" sz="2200" dirty="0" smtClean="0"/>
              <a:t>ULIXES - European Union Training and Research Network (EEIG = European Economic Interest Group) - </a:t>
            </a:r>
            <a:r>
              <a:rPr lang="de-AT" sz="2200" dirty="0" smtClean="0"/>
              <a:t>www.ulixesnet.eu</a:t>
            </a:r>
            <a:endParaRPr lang="en-US" sz="2200" dirty="0" smtClean="0"/>
          </a:p>
          <a:p>
            <a:pPr marL="357188" indent="-357188">
              <a:lnSpc>
                <a:spcPct val="90000"/>
              </a:lnSpc>
              <a:spcBef>
                <a:spcPts val="600"/>
              </a:spcBef>
            </a:pPr>
            <a:r>
              <a:rPr lang="en-US" sz="2200" dirty="0" smtClean="0"/>
              <a:t>EASPD – European Association of Service Providers for Persons with Disabilities – www.easpd.eu</a:t>
            </a:r>
          </a:p>
          <a:p>
            <a:pPr marL="357188" indent="-357188">
              <a:lnSpc>
                <a:spcPct val="90000"/>
              </a:lnSpc>
              <a:spcBef>
                <a:spcPts val="600"/>
              </a:spcBef>
            </a:pPr>
            <a:r>
              <a:rPr lang="de-AT" sz="2200" dirty="0" smtClean="0"/>
              <a:t>German </a:t>
            </a:r>
            <a:r>
              <a:rPr lang="de-AT" sz="2200" dirty="0" err="1" smtClean="0"/>
              <a:t>Association</a:t>
            </a:r>
            <a:r>
              <a:rPr lang="de-AT" sz="2200" dirty="0" smtClean="0"/>
              <a:t> for International </a:t>
            </a:r>
            <a:r>
              <a:rPr lang="de-AT" sz="2200" dirty="0" err="1" smtClean="0"/>
              <a:t>Cooporation</a:t>
            </a:r>
            <a:r>
              <a:rPr lang="de-AT" sz="2200" dirty="0" smtClean="0"/>
              <a:t> (GIZ) - www.giz.de</a:t>
            </a:r>
          </a:p>
          <a:p>
            <a:pPr marL="357188" indent="-357188">
              <a:lnSpc>
                <a:spcPct val="90000"/>
              </a:lnSpc>
              <a:spcBef>
                <a:spcPts val="600"/>
              </a:spcBef>
            </a:pPr>
            <a:r>
              <a:rPr lang="en-US" sz="2200" dirty="0" smtClean="0"/>
              <a:t>SOLIDAR – NGO network to advance social justice in Europe and worldwide - </a:t>
            </a:r>
            <a:r>
              <a:rPr lang="de-AT" sz="2200" dirty="0" smtClean="0"/>
              <a:t>www.solidar.org</a:t>
            </a:r>
          </a:p>
          <a:p>
            <a:pPr marL="357188" indent="-357188">
              <a:lnSpc>
                <a:spcPct val="90000"/>
              </a:lnSpc>
              <a:spcBef>
                <a:spcPts val="600"/>
              </a:spcBef>
            </a:pPr>
            <a:r>
              <a:rPr lang="de-AT" sz="2200" dirty="0" smtClean="0"/>
              <a:t>European </a:t>
            </a:r>
            <a:r>
              <a:rPr lang="de-AT" sz="2200" dirty="0" err="1" smtClean="0"/>
              <a:t>Association</a:t>
            </a:r>
            <a:r>
              <a:rPr lang="de-AT" sz="2200" dirty="0" smtClean="0"/>
              <a:t> of Institutes for </a:t>
            </a:r>
            <a:r>
              <a:rPr lang="de-AT" sz="2200" dirty="0" err="1" smtClean="0"/>
              <a:t>Vocational</a:t>
            </a:r>
            <a:r>
              <a:rPr lang="de-AT" sz="2200" dirty="0" smtClean="0"/>
              <a:t> Training (EVBB) – www.evbb.eu</a:t>
            </a:r>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14</a:t>
            </a:fld>
            <a:endParaRPr lang="de-AT"/>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000" smtClean="0"/>
              <a:t>Example: EVBB</a:t>
            </a:r>
            <a:endParaRPr lang="de-AT" sz="4000" smtClean="0"/>
          </a:p>
        </p:txBody>
      </p:sp>
      <p:pic>
        <p:nvPicPr>
          <p:cNvPr id="31747" name="Picture 4" descr="evbb_2c"/>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876256" y="1484313"/>
            <a:ext cx="2089944" cy="657629"/>
          </a:xfrm>
          <a:noFill/>
        </p:spPr>
      </p:pic>
      <p:sp>
        <p:nvSpPr>
          <p:cNvPr id="5" name="Rechteck 4"/>
          <p:cNvSpPr/>
          <p:nvPr/>
        </p:nvSpPr>
        <p:spPr>
          <a:xfrm>
            <a:off x="252000" y="1440000"/>
            <a:ext cx="8642350" cy="5053691"/>
          </a:xfrm>
          <a:prstGeom prst="rect">
            <a:avLst/>
          </a:prstGeom>
        </p:spPr>
        <p:txBody>
          <a:bodyPr>
            <a:spAutoFit/>
          </a:bodyPr>
          <a:lstStyle/>
          <a:p>
            <a:pPr marL="179388" indent="-179388">
              <a:spcBef>
                <a:spcPts val="0"/>
              </a:spcBef>
            </a:pPr>
            <a:r>
              <a:rPr lang="en-US" sz="2800" b="1" dirty="0" smtClean="0">
                <a:solidFill>
                  <a:srgbClr val="404040"/>
                </a:solidFill>
                <a:latin typeface="Calibri" pitchFamily="34" charset="0"/>
              </a:rPr>
              <a:t>49 </a:t>
            </a:r>
            <a:r>
              <a:rPr lang="en-US" sz="2800" b="1" dirty="0">
                <a:solidFill>
                  <a:srgbClr val="404040"/>
                </a:solidFill>
                <a:latin typeface="Calibri" pitchFamily="34" charset="0"/>
              </a:rPr>
              <a:t>educational institutions from </a:t>
            </a:r>
          </a:p>
          <a:p>
            <a:pPr marL="179388" indent="-179388">
              <a:spcBef>
                <a:spcPts val="0"/>
              </a:spcBef>
            </a:pPr>
            <a:r>
              <a:rPr lang="en-US" sz="2800" b="1" dirty="0" smtClean="0">
                <a:solidFill>
                  <a:srgbClr val="404040"/>
                </a:solidFill>
                <a:latin typeface="Calibri" pitchFamily="34" charset="0"/>
              </a:rPr>
              <a:t>21 </a:t>
            </a:r>
            <a:r>
              <a:rPr lang="en-US" sz="2800" b="1" dirty="0">
                <a:solidFill>
                  <a:srgbClr val="404040"/>
                </a:solidFill>
                <a:latin typeface="Calibri" pitchFamily="34" charset="0"/>
              </a:rPr>
              <a:t>European </a:t>
            </a:r>
            <a:r>
              <a:rPr lang="en-US" sz="2800" b="1" dirty="0" smtClean="0">
                <a:solidFill>
                  <a:srgbClr val="404040"/>
                </a:solidFill>
                <a:latin typeface="Calibri" pitchFamily="34" charset="0"/>
              </a:rPr>
              <a:t>countries, China, Vietnam</a:t>
            </a:r>
          </a:p>
          <a:p>
            <a:pPr marL="179388" indent="-179388">
              <a:spcBef>
                <a:spcPts val="0"/>
              </a:spcBef>
            </a:pPr>
            <a:r>
              <a:rPr lang="en-US" sz="2800" b="1" dirty="0" smtClean="0">
                <a:solidFill>
                  <a:srgbClr val="404040"/>
                </a:solidFill>
                <a:latin typeface="Calibri" pitchFamily="34" charset="0"/>
              </a:rPr>
              <a:t>And Sri </a:t>
            </a:r>
            <a:r>
              <a:rPr lang="en-US" sz="2800" b="1" dirty="0">
                <a:solidFill>
                  <a:srgbClr val="404040"/>
                </a:solidFill>
                <a:latin typeface="Calibri" pitchFamily="34" charset="0"/>
              </a:rPr>
              <a:t>L</a:t>
            </a:r>
            <a:r>
              <a:rPr lang="en-US" sz="2800" b="1" dirty="0" smtClean="0">
                <a:solidFill>
                  <a:srgbClr val="404040"/>
                </a:solidFill>
                <a:latin typeface="Calibri" pitchFamily="34" charset="0"/>
              </a:rPr>
              <a:t>anka </a:t>
            </a:r>
            <a:r>
              <a:rPr lang="en-US" sz="2800" b="1" dirty="0">
                <a:solidFill>
                  <a:srgbClr val="404040"/>
                </a:solidFill>
                <a:latin typeface="Calibri" pitchFamily="34" charset="0"/>
              </a:rPr>
              <a:t>with the </a:t>
            </a:r>
            <a:r>
              <a:rPr lang="en-US" sz="2800" b="1" dirty="0" smtClean="0">
                <a:solidFill>
                  <a:srgbClr val="404040"/>
                </a:solidFill>
                <a:latin typeface="Calibri" pitchFamily="34" charset="0"/>
              </a:rPr>
              <a:t>objectives</a:t>
            </a:r>
            <a:endParaRPr lang="en-US" sz="2800" b="1" dirty="0">
              <a:solidFill>
                <a:srgbClr val="404040"/>
              </a:solidFill>
              <a:latin typeface="Calibri" pitchFamily="34" charset="0"/>
            </a:endParaRPr>
          </a:p>
          <a:p>
            <a:pPr marL="179388" indent="-179388">
              <a:spcBef>
                <a:spcPct val="20000"/>
              </a:spcBef>
              <a:buFont typeface="Wingdings" pitchFamily="2" charset="2"/>
              <a:buChar char="§"/>
            </a:pPr>
            <a:endParaRPr lang="en-US" sz="800" dirty="0">
              <a:solidFill>
                <a:srgbClr val="404040"/>
              </a:solidFill>
              <a:latin typeface="Calibri" pitchFamily="34" charset="0"/>
            </a:endParaRPr>
          </a:p>
          <a:p>
            <a:pPr marL="276225" indent="-276225">
              <a:buFont typeface="Wingdings" pitchFamily="2" charset="2"/>
              <a:buChar char="§"/>
            </a:pPr>
            <a:r>
              <a:rPr lang="en-US" sz="2200" dirty="0" smtClean="0">
                <a:solidFill>
                  <a:schemeClr val="bg1"/>
                </a:solidFill>
                <a:latin typeface="Calibri" pitchFamily="34" charset="0"/>
              </a:rPr>
              <a:t>To promote </a:t>
            </a:r>
            <a:r>
              <a:rPr lang="en-US" sz="2200" dirty="0">
                <a:solidFill>
                  <a:schemeClr val="bg1"/>
                </a:solidFill>
                <a:latin typeface="Calibri" pitchFamily="34" charset="0"/>
              </a:rPr>
              <a:t>the quality of vocational education and training</a:t>
            </a:r>
            <a:br>
              <a:rPr lang="en-US" sz="2200" dirty="0">
                <a:solidFill>
                  <a:schemeClr val="bg1"/>
                </a:solidFill>
                <a:latin typeface="Calibri" pitchFamily="34" charset="0"/>
              </a:rPr>
            </a:br>
            <a:endParaRPr lang="en-US" sz="1200" dirty="0">
              <a:solidFill>
                <a:schemeClr val="bg1"/>
              </a:solidFill>
              <a:latin typeface="Calibri" pitchFamily="34" charset="0"/>
            </a:endParaRPr>
          </a:p>
          <a:p>
            <a:pPr marL="276225" indent="-276225">
              <a:buFont typeface="Wingdings" pitchFamily="2" charset="2"/>
              <a:buChar char="§"/>
            </a:pPr>
            <a:r>
              <a:rPr lang="en-US" sz="2200" dirty="0" smtClean="0">
                <a:solidFill>
                  <a:schemeClr val="bg1"/>
                </a:solidFill>
                <a:latin typeface="Calibri" pitchFamily="34" charset="0"/>
              </a:rPr>
              <a:t>To strengthen </a:t>
            </a:r>
            <a:r>
              <a:rPr lang="en-US" sz="2200" dirty="0">
                <a:solidFill>
                  <a:schemeClr val="bg1"/>
                </a:solidFill>
                <a:latin typeface="Calibri" pitchFamily="34" charset="0"/>
              </a:rPr>
              <a:t>the competitive position of educational institutions </a:t>
            </a:r>
            <a:r>
              <a:rPr lang="en-US" sz="2200" dirty="0" smtClean="0">
                <a:solidFill>
                  <a:schemeClr val="bg1"/>
                </a:solidFill>
                <a:latin typeface="Calibri" pitchFamily="34" charset="0"/>
              </a:rPr>
              <a:t>and promoting </a:t>
            </a:r>
            <a:r>
              <a:rPr lang="en-US" sz="2200" dirty="0">
                <a:solidFill>
                  <a:schemeClr val="bg1"/>
                </a:solidFill>
                <a:latin typeface="Calibri" pitchFamily="34" charset="0"/>
              </a:rPr>
              <a:t>the qualification of employees</a:t>
            </a:r>
            <a:br>
              <a:rPr lang="en-US" sz="2200" dirty="0">
                <a:solidFill>
                  <a:schemeClr val="bg1"/>
                </a:solidFill>
                <a:latin typeface="Calibri" pitchFamily="34" charset="0"/>
              </a:rPr>
            </a:br>
            <a:endParaRPr lang="en-US" sz="1200" dirty="0">
              <a:solidFill>
                <a:schemeClr val="bg1"/>
              </a:solidFill>
              <a:latin typeface="Calibri" pitchFamily="34" charset="0"/>
            </a:endParaRPr>
          </a:p>
          <a:p>
            <a:pPr marL="276225" indent="-276225">
              <a:buFont typeface="Wingdings" pitchFamily="2" charset="2"/>
              <a:buChar char="§"/>
            </a:pPr>
            <a:r>
              <a:rPr lang="en-US" sz="2200" dirty="0" smtClean="0">
                <a:solidFill>
                  <a:schemeClr val="bg1"/>
                </a:solidFill>
                <a:latin typeface="Calibri" pitchFamily="34" charset="0"/>
              </a:rPr>
              <a:t>To encourage </a:t>
            </a:r>
            <a:r>
              <a:rPr lang="en-US" sz="2200" dirty="0">
                <a:solidFill>
                  <a:schemeClr val="bg1"/>
                </a:solidFill>
                <a:latin typeface="Calibri" pitchFamily="34" charset="0"/>
              </a:rPr>
              <a:t>and </a:t>
            </a:r>
            <a:r>
              <a:rPr lang="en-US" sz="2200" dirty="0" smtClean="0">
                <a:solidFill>
                  <a:schemeClr val="bg1"/>
                </a:solidFill>
                <a:latin typeface="Calibri" pitchFamily="34" charset="0"/>
              </a:rPr>
              <a:t>promote </a:t>
            </a:r>
            <a:r>
              <a:rPr lang="en-US" sz="2200" dirty="0">
                <a:solidFill>
                  <a:schemeClr val="bg1"/>
                </a:solidFill>
                <a:latin typeface="Calibri" pitchFamily="34" charset="0"/>
              </a:rPr>
              <a:t>trans-national educational efforts along</a:t>
            </a:r>
          </a:p>
          <a:p>
            <a:pPr marL="276225" indent="-276225">
              <a:buFont typeface="Wingdings" pitchFamily="2" charset="2"/>
              <a:buNone/>
            </a:pPr>
            <a:r>
              <a:rPr lang="en-US" sz="2200" dirty="0" smtClean="0">
                <a:solidFill>
                  <a:schemeClr val="bg1"/>
                </a:solidFill>
                <a:latin typeface="Calibri" pitchFamily="34" charset="0"/>
              </a:rPr>
              <a:t>	with </a:t>
            </a:r>
            <a:r>
              <a:rPr lang="en-US" sz="2200" dirty="0">
                <a:solidFill>
                  <a:schemeClr val="bg1"/>
                </a:solidFill>
                <a:latin typeface="Calibri" pitchFamily="34" charset="0"/>
              </a:rPr>
              <a:t>the exchange of information and experience</a:t>
            </a:r>
            <a:br>
              <a:rPr lang="en-US" sz="2200" dirty="0">
                <a:solidFill>
                  <a:schemeClr val="bg1"/>
                </a:solidFill>
                <a:latin typeface="Calibri" pitchFamily="34" charset="0"/>
              </a:rPr>
            </a:br>
            <a:endParaRPr lang="en-US" sz="1200" dirty="0">
              <a:solidFill>
                <a:schemeClr val="bg1"/>
              </a:solidFill>
              <a:latin typeface="Calibri" pitchFamily="34" charset="0"/>
            </a:endParaRPr>
          </a:p>
          <a:p>
            <a:pPr marL="276225" indent="-276225">
              <a:buFont typeface="Wingdings" pitchFamily="2" charset="2"/>
              <a:buChar char="§"/>
            </a:pPr>
            <a:r>
              <a:rPr lang="en-US" sz="2200" dirty="0" smtClean="0">
                <a:solidFill>
                  <a:schemeClr val="bg1"/>
                </a:solidFill>
                <a:latin typeface="Calibri" pitchFamily="34" charset="0"/>
              </a:rPr>
              <a:t>To aim at </a:t>
            </a:r>
            <a:r>
              <a:rPr lang="en-US" sz="2200" dirty="0">
                <a:solidFill>
                  <a:schemeClr val="bg1"/>
                </a:solidFill>
                <a:latin typeface="Calibri" pitchFamily="34" charset="0"/>
              </a:rPr>
              <a:t>greater efficiency in vocational education and </a:t>
            </a:r>
            <a:r>
              <a:rPr lang="en-US" sz="2200" dirty="0" smtClean="0">
                <a:solidFill>
                  <a:schemeClr val="bg1"/>
                </a:solidFill>
                <a:latin typeface="Calibri" pitchFamily="34" charset="0"/>
              </a:rPr>
              <a:t>training</a:t>
            </a:r>
          </a:p>
          <a:p>
            <a:pPr marL="276225" indent="-276225">
              <a:buFont typeface="Wingdings" pitchFamily="2" charset="2"/>
              <a:buChar char="§"/>
            </a:pPr>
            <a:endParaRPr lang="en-US" sz="1200" dirty="0">
              <a:solidFill>
                <a:schemeClr val="bg1"/>
              </a:solidFill>
              <a:latin typeface="Calibri" pitchFamily="34" charset="0"/>
            </a:endParaRPr>
          </a:p>
          <a:p>
            <a:pPr marL="276225" indent="-276225">
              <a:buFont typeface="Wingdings" pitchFamily="2" charset="2"/>
              <a:buChar char="§"/>
            </a:pPr>
            <a:r>
              <a:rPr lang="en-US" sz="2200" dirty="0" smtClean="0">
                <a:solidFill>
                  <a:schemeClr val="bg1"/>
                </a:solidFill>
                <a:latin typeface="Calibri" pitchFamily="34" charset="0"/>
              </a:rPr>
              <a:t>To increase the </a:t>
            </a:r>
            <a:r>
              <a:rPr lang="en-US" sz="2200" dirty="0">
                <a:solidFill>
                  <a:schemeClr val="bg1"/>
                </a:solidFill>
                <a:latin typeface="Calibri" pitchFamily="34" charset="0"/>
              </a:rPr>
              <a:t>quality of VET – especially with regard to the needs of today’s </a:t>
            </a:r>
            <a:r>
              <a:rPr lang="en-US" sz="2200" dirty="0" err="1">
                <a:solidFill>
                  <a:schemeClr val="bg1"/>
                </a:solidFill>
                <a:latin typeface="Calibri" pitchFamily="34" charset="0"/>
              </a:rPr>
              <a:t>labour</a:t>
            </a:r>
            <a:r>
              <a:rPr lang="en-US" sz="2200" dirty="0">
                <a:solidFill>
                  <a:schemeClr val="bg1"/>
                </a:solidFill>
                <a:latin typeface="Calibri" pitchFamily="34" charset="0"/>
              </a:rPr>
              <a:t> market  </a:t>
            </a:r>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15</a:t>
            </a:fld>
            <a:endParaRPr lang="de-AT"/>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a:xfrm>
            <a:off x="107950" y="5949950"/>
            <a:ext cx="8856663" cy="709613"/>
          </a:xfrm>
        </p:spPr>
        <p:txBody>
          <a:bodyPr/>
          <a:lstStyle/>
          <a:p>
            <a:pPr algn="ctr"/>
            <a:r>
              <a:rPr dirty="0" err="1" smtClean="0"/>
              <a:t>Vocational</a:t>
            </a:r>
            <a:r>
              <a:rPr dirty="0" smtClean="0"/>
              <a:t> Education </a:t>
            </a:r>
            <a:r>
              <a:rPr dirty="0" err="1" smtClean="0"/>
              <a:t>and</a:t>
            </a:r>
            <a:r>
              <a:rPr dirty="0" smtClean="0"/>
              <a:t> Training</a:t>
            </a: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696" y="1484784"/>
            <a:ext cx="5472608" cy="3863888"/>
          </a:xfrm>
          <a:prstGeom prst="rect">
            <a:avLst/>
          </a:prstGeom>
          <a:ln>
            <a:noFill/>
          </a:ln>
          <a:effectLst>
            <a:softEdge rad="112500"/>
          </a:effec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el 1"/>
          <p:cNvSpPr txBox="1">
            <a:spLocks/>
          </p:cNvSpPr>
          <p:nvPr/>
        </p:nvSpPr>
        <p:spPr>
          <a:xfrm>
            <a:off x="827584" y="548680"/>
            <a:ext cx="4680520" cy="633412"/>
          </a:xfrm>
          <a:prstGeom prst="rect">
            <a:avLst/>
          </a:prstGeom>
          <a:noFill/>
          <a:effectLst>
            <a:glow>
              <a:schemeClr val="accent4">
                <a:satMod val="175000"/>
                <a:alpha val="40000"/>
              </a:schemeClr>
            </a:glow>
          </a:effectLst>
        </p:spPr>
        <p:txBody>
          <a:bodyPr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defRPr/>
            </a:pPr>
            <a:r>
              <a:rPr lang="de-DE" dirty="0" smtClean="0">
                <a:ln w="3175" cmpd="sng">
                  <a:solidFill>
                    <a:schemeClr val="bg1">
                      <a:lumMod val="20000"/>
                      <a:lumOff val="80000"/>
                    </a:schemeClr>
                  </a:solidFill>
                  <a:prstDash val="solid"/>
                </a:ln>
                <a:noFill/>
                <a:effectLst>
                  <a:outerShdw blurRad="63500" dir="3600000" algn="tl" rotWithShape="0">
                    <a:srgbClr val="000000">
                      <a:alpha val="70000"/>
                    </a:srgbClr>
                  </a:outerShdw>
                </a:effectLst>
                <a:latin typeface="Arial Black" pitchFamily="34" charset="0"/>
              </a:rPr>
              <a:t>FIGURES</a:t>
            </a:r>
            <a:endParaRPr lang="de-AT" dirty="0">
              <a:ln w="3175" cmpd="sng">
                <a:solidFill>
                  <a:schemeClr val="bg1">
                    <a:lumMod val="20000"/>
                    <a:lumOff val="80000"/>
                  </a:schemeClr>
                </a:solidFill>
                <a:prstDash val="solid"/>
              </a:ln>
              <a:noFill/>
              <a:effectLst>
                <a:outerShdw blurRad="63500" dir="3600000" algn="tl" rotWithShape="0">
                  <a:srgbClr val="000000">
                    <a:alpha val="70000"/>
                  </a:srgbClr>
                </a:outerShdw>
              </a:effectLst>
              <a:latin typeface="Arial Black" pitchFamily="34" charset="0"/>
            </a:endParaRPr>
          </a:p>
        </p:txBody>
      </p:sp>
      <p:sp>
        <p:nvSpPr>
          <p:cNvPr id="2" name="Titel 1"/>
          <p:cNvSpPr>
            <a:spLocks noGrp="1"/>
          </p:cNvSpPr>
          <p:nvPr>
            <p:ph type="title"/>
          </p:nvPr>
        </p:nvSpPr>
        <p:spPr/>
        <p:txBody>
          <a:bodyPr>
            <a:normAutofit fontScale="90000"/>
          </a:bodyPr>
          <a:lstStyle/>
          <a:p>
            <a:r>
              <a:rPr lang="de-DE" sz="4000" dirty="0" err="1" smtClean="0"/>
              <a:t>Vocational</a:t>
            </a:r>
            <a:r>
              <a:rPr lang="de-DE" sz="4000" dirty="0" smtClean="0"/>
              <a:t> Education</a:t>
            </a:r>
            <a:endParaRPr lang="de-AT" sz="4000" dirty="0" smtClean="0"/>
          </a:p>
        </p:txBody>
      </p:sp>
      <p:sp>
        <p:nvSpPr>
          <p:cNvPr id="33796" name="Inhaltsplatzhalter 4"/>
          <p:cNvSpPr>
            <a:spLocks noGrp="1"/>
          </p:cNvSpPr>
          <p:nvPr>
            <p:ph idx="1"/>
          </p:nvPr>
        </p:nvSpPr>
        <p:spPr>
          <a:xfrm>
            <a:off x="457200" y="1439863"/>
            <a:ext cx="8229600" cy="4525962"/>
          </a:xfrm>
        </p:spPr>
        <p:txBody>
          <a:bodyPr/>
          <a:lstStyle/>
          <a:p>
            <a:r>
              <a:rPr lang="de-DE" sz="2800" dirty="0" err="1" smtClean="0"/>
              <a:t>Courses</a:t>
            </a:r>
            <a:r>
              <a:rPr lang="de-DE" sz="2800" dirty="0" smtClean="0"/>
              <a:t>: 4.800</a:t>
            </a:r>
          </a:p>
          <a:p>
            <a:r>
              <a:rPr lang="de-DE" sz="2800" dirty="0" err="1" smtClean="0"/>
              <a:t>Turnover</a:t>
            </a:r>
            <a:r>
              <a:rPr lang="de-DE" sz="2800" dirty="0" smtClean="0"/>
              <a:t>: 55,4 </a:t>
            </a:r>
            <a:r>
              <a:rPr lang="de-DE" sz="2800" dirty="0" err="1" smtClean="0"/>
              <a:t>Mio</a:t>
            </a:r>
            <a:r>
              <a:rPr lang="de-DE" sz="2800" dirty="0" smtClean="0"/>
              <a:t> Euro</a:t>
            </a:r>
          </a:p>
          <a:p>
            <a:r>
              <a:rPr lang="de-DE" sz="2800" dirty="0" err="1" smtClean="0"/>
              <a:t>Employees</a:t>
            </a:r>
            <a:r>
              <a:rPr lang="de-DE" sz="2800" dirty="0" smtClean="0"/>
              <a:t>: 1.300 </a:t>
            </a:r>
            <a:br>
              <a:rPr lang="de-DE" sz="2800" dirty="0" smtClean="0"/>
            </a:br>
            <a:r>
              <a:rPr lang="de-DE" sz="2800" dirty="0" smtClean="0"/>
              <a:t>(</a:t>
            </a:r>
            <a:r>
              <a:rPr lang="de-DE" sz="2800" dirty="0" err="1" smtClean="0"/>
              <a:t>including</a:t>
            </a:r>
            <a:r>
              <a:rPr lang="de-DE" sz="2800" dirty="0" smtClean="0"/>
              <a:t> 1.200 </a:t>
            </a:r>
            <a:r>
              <a:rPr lang="de-DE" sz="2800" dirty="0" err="1" smtClean="0"/>
              <a:t>trainers</a:t>
            </a:r>
            <a:r>
              <a:rPr lang="de-DE" sz="2800" dirty="0" smtClean="0"/>
              <a:t>)</a:t>
            </a:r>
          </a:p>
          <a:p>
            <a:r>
              <a:rPr lang="de-DE" sz="2800" dirty="0" err="1" smtClean="0"/>
              <a:t>Participants</a:t>
            </a:r>
            <a:r>
              <a:rPr lang="de-DE" sz="2800" dirty="0" smtClean="0"/>
              <a:t>: 52.000</a:t>
            </a:r>
          </a:p>
          <a:p>
            <a:r>
              <a:rPr lang="de-DE" sz="2800" dirty="0" smtClean="0"/>
              <a:t>5 </a:t>
            </a:r>
            <a:r>
              <a:rPr lang="de-DE" sz="2800" dirty="0" err="1" smtClean="0"/>
              <a:t>regions</a:t>
            </a:r>
            <a:r>
              <a:rPr lang="de-DE" sz="2800" dirty="0" smtClean="0"/>
              <a:t> </a:t>
            </a:r>
            <a:r>
              <a:rPr lang="de-DE" sz="2800" dirty="0" err="1" smtClean="0"/>
              <a:t>with</a:t>
            </a:r>
            <a:r>
              <a:rPr lang="de-DE" sz="2800" dirty="0" smtClean="0"/>
              <a:t> 45 </a:t>
            </a:r>
            <a:r>
              <a:rPr lang="de-DE" sz="2800" dirty="0" err="1" smtClean="0"/>
              <a:t>sites</a:t>
            </a:r>
            <a:endParaRPr lang="de-DE" sz="2800" dirty="0" smtClean="0"/>
          </a:p>
          <a:p>
            <a:r>
              <a:rPr lang="de-DE" sz="2800" dirty="0" smtClean="0"/>
              <a:t>Market </a:t>
            </a:r>
            <a:r>
              <a:rPr lang="de-DE" sz="2800" dirty="0" err="1" smtClean="0"/>
              <a:t>share</a:t>
            </a:r>
            <a:r>
              <a:rPr lang="de-DE" sz="2800" dirty="0" smtClean="0"/>
              <a:t> in </a:t>
            </a:r>
            <a:r>
              <a:rPr lang="de-DE" sz="2800" dirty="0" err="1" smtClean="0"/>
              <a:t>Upper</a:t>
            </a:r>
            <a:r>
              <a:rPr lang="de-DE" sz="2800" dirty="0" smtClean="0"/>
              <a:t> Austria: 33 %</a:t>
            </a:r>
          </a:p>
        </p:txBody>
      </p:sp>
      <p:grpSp>
        <p:nvGrpSpPr>
          <p:cNvPr id="3" name="Group 2"/>
          <p:cNvGrpSpPr>
            <a:grpSpLocks/>
          </p:cNvGrpSpPr>
          <p:nvPr/>
        </p:nvGrpSpPr>
        <p:grpSpPr bwMode="auto">
          <a:xfrm>
            <a:off x="7092948" y="1439863"/>
            <a:ext cx="1778000" cy="4510088"/>
            <a:chOff x="4468" y="907"/>
            <a:chExt cx="1120" cy="2841"/>
          </a:xfrm>
        </p:grpSpPr>
        <p:sp>
          <p:nvSpPr>
            <p:cNvPr id="55" name="Rectangle 11"/>
            <p:cNvSpPr>
              <a:spLocks noChangeArrowheads="1"/>
            </p:cNvSpPr>
            <p:nvPr/>
          </p:nvSpPr>
          <p:spPr bwMode="auto">
            <a:xfrm>
              <a:off x="4513" y="907"/>
              <a:ext cx="1035" cy="2841"/>
            </a:xfrm>
            <a:prstGeom prst="rect">
              <a:avLst/>
            </a:prstGeom>
            <a:gradFill rotWithShape="1">
              <a:gsLst>
                <a:gs pos="0">
                  <a:srgbClr val="93117E"/>
                </a:gs>
                <a:gs pos="100000">
                  <a:schemeClr val="bg1">
                    <a:alpha val="49001"/>
                  </a:schemeClr>
                </a:gs>
              </a:gsLst>
              <a:lin ang="5400000" scaled="1"/>
            </a:gradFill>
            <a:ln w="9525">
              <a:solidFill>
                <a:schemeClr val="tx1"/>
              </a:solidFill>
              <a:miter lim="800000"/>
              <a:headEnd/>
              <a:tailEnd/>
            </a:ln>
            <a:effectLst>
              <a:outerShdw blurRad="50800" dist="38100" dir="18900000" algn="bl" rotWithShape="0">
                <a:prstClr val="black">
                  <a:alpha val="40000"/>
                </a:prstClr>
              </a:outerShdw>
              <a:softEdge rad="12700"/>
            </a:effec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Text Box 15"/>
            <p:cNvSpPr txBox="1">
              <a:spLocks noChangeArrowheads="1"/>
            </p:cNvSpPr>
            <p:nvPr/>
          </p:nvSpPr>
          <p:spPr bwMode="auto">
            <a:xfrm>
              <a:off x="4468" y="934"/>
              <a:ext cx="11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200" b="1" i="0" u="none" strike="noStrike" cap="none" normalizeH="0" baseline="0" smtClean="0">
                  <a:ln>
                    <a:noFill/>
                  </a:ln>
                  <a:solidFill>
                    <a:schemeClr val="tx1"/>
                  </a:solidFill>
                  <a:effectLst/>
                  <a:latin typeface="Arial" pitchFamily="34" charset="0"/>
                  <a:cs typeface="Arial" pitchFamily="34" charset="0"/>
                </a:rPr>
                <a:t>Vocational Education</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ext Box 33"/>
            <p:cNvSpPr txBox="1">
              <a:spLocks noChangeArrowheads="1"/>
            </p:cNvSpPr>
            <p:nvPr/>
          </p:nvSpPr>
          <p:spPr bwMode="auto">
            <a:xfrm>
              <a:off x="4572" y="1069"/>
              <a:ext cx="93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chemeClr val="tx1"/>
                  </a:solidFill>
                  <a:effectLst/>
                  <a:latin typeface="Arial" pitchFamily="34" charset="0"/>
                  <a:cs typeface="Arial" pitchFamily="34" charset="0"/>
                </a:rPr>
                <a:t>Mag. Othmar Friedl</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6" name="Gruppieren 58"/>
            <p:cNvGrpSpPr>
              <a:grpSpLocks/>
            </p:cNvGrpSpPr>
            <p:nvPr/>
          </p:nvGrpSpPr>
          <p:grpSpPr bwMode="auto">
            <a:xfrm>
              <a:off x="4558" y="1225"/>
              <a:ext cx="953" cy="460"/>
              <a:chOff x="1907704" y="3025071"/>
              <a:chExt cx="1512169" cy="729910"/>
            </a:xfrm>
          </p:grpSpPr>
          <p:sp>
            <p:nvSpPr>
              <p:cNvPr id="16" name="Rectangle 17"/>
              <p:cNvSpPr>
                <a:spLocks noChangeArrowheads="1"/>
              </p:cNvSpPr>
              <p:nvPr/>
            </p:nvSpPr>
            <p:spPr bwMode="auto">
              <a:xfrm>
                <a:off x="1907705" y="3025071"/>
                <a:ext cx="1512168" cy="729910"/>
              </a:xfrm>
              <a:prstGeom prst="rect">
                <a:avLst/>
              </a:prstGeom>
              <a:solidFill>
                <a:schemeClr val="tx1"/>
              </a:solidFill>
              <a:ln w="9525">
                <a:solidFill>
                  <a:schemeClr val="tx1"/>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pic>
            <p:nvPicPr>
              <p:cNvPr id="3082" name="Picture 27" descr="Logo BFI_Berufsförderung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4805" y="3056642"/>
                <a:ext cx="795027" cy="28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36"/>
              <p:cNvSpPr txBox="1">
                <a:spLocks noChangeArrowheads="1"/>
              </p:cNvSpPr>
              <p:nvPr/>
            </p:nvSpPr>
            <p:spPr bwMode="auto">
              <a:xfrm>
                <a:off x="1907704" y="3395070"/>
                <a:ext cx="1512169"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404040"/>
                    </a:solidFill>
                    <a:effectLst/>
                    <a:latin typeface="Arial" pitchFamily="34" charset="0"/>
                    <a:cs typeface="Arial" pitchFamily="34" charset="0"/>
                  </a:rPr>
                  <a:t>Dr. Christoph Jungwirth</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7" name="Gruppieren 59"/>
            <p:cNvGrpSpPr>
              <a:grpSpLocks/>
            </p:cNvGrpSpPr>
            <p:nvPr/>
          </p:nvGrpSpPr>
          <p:grpSpPr bwMode="auto">
            <a:xfrm>
              <a:off x="4558" y="1738"/>
              <a:ext cx="998" cy="458"/>
              <a:chOff x="1907705" y="3841652"/>
              <a:chExt cx="1583717" cy="725860"/>
            </a:xfrm>
          </p:grpSpPr>
          <p:sp>
            <p:nvSpPr>
              <p:cNvPr id="14" name="Rectangle 40"/>
              <p:cNvSpPr>
                <a:spLocks noChangeArrowheads="1"/>
              </p:cNvSpPr>
              <p:nvPr/>
            </p:nvSpPr>
            <p:spPr bwMode="auto">
              <a:xfrm>
                <a:off x="1907705" y="3841652"/>
                <a:ext cx="1512168" cy="725860"/>
              </a:xfrm>
              <a:prstGeom prst="rect">
                <a:avLst/>
              </a:prstGeom>
              <a:solidFill>
                <a:schemeClr val="tx1"/>
              </a:solidFill>
              <a:ln w="9525" algn="ctr">
                <a:solidFill>
                  <a:schemeClr val="tx1"/>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pic>
            <p:nvPicPr>
              <p:cNvPr id="3086" name="Picture 41" descr="Logo ABZ_Gmb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8294" y="3910932"/>
                <a:ext cx="811538" cy="344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42"/>
              <p:cNvSpPr txBox="1">
                <a:spLocks noChangeArrowheads="1"/>
              </p:cNvSpPr>
              <p:nvPr/>
            </p:nvSpPr>
            <p:spPr bwMode="auto">
              <a:xfrm>
                <a:off x="1991810" y="4255297"/>
                <a:ext cx="1499612" cy="22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1" i="0" u="none" strike="noStrike" cap="none" normalizeH="0" baseline="0" smtClean="0">
                    <a:ln>
                      <a:noFill/>
                    </a:ln>
                    <a:solidFill>
                      <a:srgbClr val="404040"/>
                    </a:solidFill>
                    <a:effectLst/>
                    <a:latin typeface="Arial" pitchFamily="34" charset="0"/>
                    <a:cs typeface="Arial" pitchFamily="34" charset="0"/>
                  </a:rPr>
                  <a:t>DI Christoph Zelenka</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8" name="Gruppieren 60"/>
            <p:cNvGrpSpPr>
              <a:grpSpLocks/>
            </p:cNvGrpSpPr>
            <p:nvPr/>
          </p:nvGrpSpPr>
          <p:grpSpPr bwMode="auto">
            <a:xfrm>
              <a:off x="4565" y="2241"/>
              <a:ext cx="953" cy="472"/>
              <a:chOff x="1918812" y="4639520"/>
              <a:chExt cx="1512168" cy="749307"/>
            </a:xfrm>
          </p:grpSpPr>
          <p:sp>
            <p:nvSpPr>
              <p:cNvPr id="12" name="Rectangle 18"/>
              <p:cNvSpPr>
                <a:spLocks noChangeArrowheads="1"/>
              </p:cNvSpPr>
              <p:nvPr/>
            </p:nvSpPr>
            <p:spPr bwMode="auto">
              <a:xfrm>
                <a:off x="1918812" y="4639520"/>
                <a:ext cx="1512168" cy="749307"/>
              </a:xfrm>
              <a:prstGeom prst="rect">
                <a:avLst/>
              </a:prstGeom>
              <a:solidFill>
                <a:schemeClr val="tx1"/>
              </a:solidFill>
              <a:ln w="9525" algn="ctr">
                <a:solidFill>
                  <a:schemeClr val="tx1"/>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 Box 43"/>
              <p:cNvSpPr txBox="1">
                <a:spLocks noChangeArrowheads="1"/>
              </p:cNvSpPr>
              <p:nvPr/>
            </p:nvSpPr>
            <p:spPr bwMode="auto">
              <a:xfrm>
                <a:off x="1963738" y="5052111"/>
                <a:ext cx="132462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1" i="0" u="none" strike="noStrike" cap="none" normalizeH="0" baseline="0" smtClean="0">
                    <a:ln>
                      <a:noFill/>
                    </a:ln>
                    <a:solidFill>
                      <a:srgbClr val="404040"/>
                    </a:solidFill>
                    <a:effectLst/>
                    <a:latin typeface="Arial" pitchFamily="34" charset="0"/>
                    <a:cs typeface="Arial" pitchFamily="34" charset="0"/>
                  </a:rPr>
                  <a:t>Rita Frauenhuber</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pic>
            <p:nvPicPr>
              <p:cNvPr id="3091" name="Picture 44" descr="logo_so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4836" y="4753821"/>
                <a:ext cx="1037600" cy="22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uppieren 62"/>
            <p:cNvGrpSpPr>
              <a:grpSpLocks/>
            </p:cNvGrpSpPr>
            <p:nvPr/>
          </p:nvGrpSpPr>
          <p:grpSpPr bwMode="auto">
            <a:xfrm>
              <a:off x="4558" y="3249"/>
              <a:ext cx="953" cy="494"/>
              <a:chOff x="1907704" y="3025071"/>
              <a:chExt cx="1512169" cy="784867"/>
            </a:xfrm>
          </p:grpSpPr>
          <p:sp>
            <p:nvSpPr>
              <p:cNvPr id="10" name="Rectangle 17"/>
              <p:cNvSpPr>
                <a:spLocks noChangeArrowheads="1"/>
              </p:cNvSpPr>
              <p:nvPr/>
            </p:nvSpPr>
            <p:spPr bwMode="auto">
              <a:xfrm>
                <a:off x="1907705" y="3025071"/>
                <a:ext cx="1512168" cy="729910"/>
              </a:xfrm>
              <a:prstGeom prst="rect">
                <a:avLst/>
              </a:prstGeom>
              <a:solidFill>
                <a:schemeClr val="tx1"/>
              </a:solidFill>
              <a:ln w="9525">
                <a:solidFill>
                  <a:schemeClr val="tx1"/>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ext Box 36"/>
              <p:cNvSpPr txBox="1">
                <a:spLocks noChangeArrowheads="1"/>
              </p:cNvSpPr>
              <p:nvPr/>
            </p:nvSpPr>
            <p:spPr bwMode="auto">
              <a:xfrm>
                <a:off x="1907704" y="3504889"/>
                <a:ext cx="1512169" cy="30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700" b="1" i="0" u="none" strike="noStrike" cap="none" normalizeH="0" baseline="0" smtClean="0">
                    <a:ln>
                      <a:noFill/>
                    </a:ln>
                    <a:solidFill>
                      <a:srgbClr val="404040"/>
                    </a:solidFill>
                    <a:effectLst/>
                    <a:latin typeface="Arial" pitchFamily="34" charset="0"/>
                    <a:cs typeface="Arial" pitchFamily="34" charset="0"/>
                  </a:rPr>
                  <a:t>Mag. Eva-Maria Klinglmayer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700" b="1" i="0" u="none" strike="noStrike" cap="none" normalizeH="0" baseline="0" smtClean="0">
                    <a:ln>
                      <a:noFill/>
                    </a:ln>
                    <a:solidFill>
                      <a:srgbClr val="404040"/>
                    </a:solidFill>
                    <a:effectLst/>
                    <a:latin typeface="Arial" pitchFamily="34" charset="0"/>
                    <a:cs typeface="Arial" pitchFamily="34" charset="0"/>
                  </a:rPr>
                  <a:t>Mag. Evelyn Rempelbauer</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309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4" y="2750"/>
              <a:ext cx="961" cy="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6" name="Grafik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76" y="3260"/>
              <a:ext cx="318"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Foliennummernplatzhalter 17"/>
          <p:cNvSpPr>
            <a:spLocks noGrp="1"/>
          </p:cNvSpPr>
          <p:nvPr>
            <p:ph type="sldNum" sz="quarter" idx="12"/>
          </p:nvPr>
        </p:nvSpPr>
        <p:spPr/>
        <p:txBody>
          <a:bodyPr/>
          <a:lstStyle/>
          <a:p>
            <a:pPr>
              <a:defRPr/>
            </a:pPr>
            <a:fld id="{3631C09C-F563-491C-A097-D9F3F44FD7D9}" type="slidenum">
              <a:rPr lang="de-AT" smtClean="0"/>
              <a:pPr>
                <a:defRPr/>
              </a:pPr>
              <a:t>17</a:t>
            </a:fld>
            <a:endParaRPr lang="de-AT"/>
          </a:p>
        </p:txBody>
      </p:sp>
      <p:pic>
        <p:nvPicPr>
          <p:cNvPr id="27"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el 1"/>
          <p:cNvSpPr txBox="1">
            <a:spLocks/>
          </p:cNvSpPr>
          <p:nvPr/>
        </p:nvSpPr>
        <p:spPr>
          <a:xfrm>
            <a:off x="827584" y="548680"/>
            <a:ext cx="4680520" cy="633412"/>
          </a:xfrm>
          <a:prstGeom prst="rect">
            <a:avLst/>
          </a:prstGeom>
          <a:noFill/>
          <a:effectLst>
            <a:glow>
              <a:schemeClr val="accent4">
                <a:satMod val="175000"/>
                <a:alpha val="40000"/>
              </a:schemeClr>
            </a:glow>
          </a:effectLst>
        </p:spPr>
        <p:txBody>
          <a:bodyPr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defRPr/>
            </a:pPr>
            <a:r>
              <a:rPr lang="de-DE" dirty="0" smtClean="0">
                <a:ln w="3175" cmpd="sng">
                  <a:solidFill>
                    <a:schemeClr val="bg1">
                      <a:lumMod val="20000"/>
                      <a:lumOff val="80000"/>
                    </a:schemeClr>
                  </a:solidFill>
                  <a:prstDash val="solid"/>
                </a:ln>
                <a:noFill/>
                <a:effectLst>
                  <a:outerShdw blurRad="63500" dir="3600000" algn="tl" rotWithShape="0">
                    <a:srgbClr val="000000">
                      <a:alpha val="70000"/>
                    </a:srgbClr>
                  </a:outerShdw>
                </a:effectLst>
                <a:latin typeface="Arial Black" pitchFamily="34" charset="0"/>
              </a:rPr>
              <a:t>OVERVIEW</a:t>
            </a:r>
            <a:endParaRPr lang="de-AT" dirty="0">
              <a:ln w="3175" cmpd="sng">
                <a:solidFill>
                  <a:schemeClr val="bg1">
                    <a:lumMod val="20000"/>
                    <a:lumOff val="80000"/>
                  </a:schemeClr>
                </a:solidFill>
                <a:prstDash val="solid"/>
              </a:ln>
              <a:noFill/>
              <a:effectLst>
                <a:outerShdw blurRad="63500" dir="3600000" algn="tl" rotWithShape="0">
                  <a:srgbClr val="000000">
                    <a:alpha val="70000"/>
                  </a:srgbClr>
                </a:outerShdw>
              </a:effectLst>
              <a:latin typeface="Arial Black" pitchFamily="34" charset="0"/>
            </a:endParaRPr>
          </a:p>
        </p:txBody>
      </p:sp>
      <p:sp>
        <p:nvSpPr>
          <p:cNvPr id="2" name="Titel 1"/>
          <p:cNvSpPr>
            <a:spLocks noGrp="1"/>
          </p:cNvSpPr>
          <p:nvPr>
            <p:ph type="title"/>
          </p:nvPr>
        </p:nvSpPr>
        <p:spPr/>
        <p:txBody>
          <a:bodyPr>
            <a:normAutofit fontScale="90000"/>
          </a:bodyPr>
          <a:lstStyle/>
          <a:p>
            <a:r>
              <a:rPr lang="de-DE" sz="4000" smtClean="0"/>
              <a:t>Vocational Education</a:t>
            </a:r>
            <a:endParaRPr lang="de-AT" sz="4000" smtClean="0"/>
          </a:p>
        </p:txBody>
      </p:sp>
      <p:sp>
        <p:nvSpPr>
          <p:cNvPr id="34820" name="Inhaltsplatzhalter 4"/>
          <p:cNvSpPr>
            <a:spLocks noGrp="1"/>
          </p:cNvSpPr>
          <p:nvPr>
            <p:ph idx="1"/>
          </p:nvPr>
        </p:nvSpPr>
        <p:spPr>
          <a:xfrm>
            <a:off x="457200" y="1439863"/>
            <a:ext cx="8229600" cy="4725987"/>
          </a:xfrm>
        </p:spPr>
        <p:txBody>
          <a:bodyPr/>
          <a:lstStyle/>
          <a:p>
            <a:pPr>
              <a:spcBef>
                <a:spcPct val="0"/>
              </a:spcBef>
              <a:spcAft>
                <a:spcPts val="1200"/>
              </a:spcAft>
            </a:pPr>
            <a:r>
              <a:rPr lang="de-AT" sz="2400" dirty="0" err="1" smtClean="0">
                <a:solidFill>
                  <a:schemeClr val="bg1"/>
                </a:solidFill>
              </a:rPr>
              <a:t>Comprehensive</a:t>
            </a:r>
            <a:r>
              <a:rPr lang="de-AT" sz="2400" dirty="0" smtClean="0">
                <a:solidFill>
                  <a:schemeClr val="bg1"/>
                </a:solidFill>
              </a:rPr>
              <a:t> </a:t>
            </a:r>
            <a:r>
              <a:rPr lang="de-AT" sz="2400" dirty="0" err="1" smtClean="0">
                <a:solidFill>
                  <a:schemeClr val="bg1"/>
                </a:solidFill>
              </a:rPr>
              <a:t>provider</a:t>
            </a:r>
            <a:r>
              <a:rPr lang="de-AT" sz="2400" dirty="0" smtClean="0">
                <a:solidFill>
                  <a:schemeClr val="bg1"/>
                </a:solidFill>
              </a:rPr>
              <a:t> in </a:t>
            </a:r>
            <a:r>
              <a:rPr lang="de-AT" sz="2400" dirty="0" err="1" smtClean="0">
                <a:solidFill>
                  <a:schemeClr val="bg1"/>
                </a:solidFill>
              </a:rPr>
              <a:t>the</a:t>
            </a:r>
            <a:r>
              <a:rPr lang="de-AT" sz="2400" dirty="0" smtClean="0">
                <a:solidFill>
                  <a:schemeClr val="bg1"/>
                </a:solidFill>
              </a:rPr>
              <a:t> </a:t>
            </a:r>
            <a:r>
              <a:rPr lang="de-AT" sz="2400" dirty="0" err="1" smtClean="0">
                <a:solidFill>
                  <a:schemeClr val="bg1"/>
                </a:solidFill>
              </a:rPr>
              <a:t>field</a:t>
            </a:r>
            <a:r>
              <a:rPr lang="de-AT" sz="2400" dirty="0" smtClean="0">
                <a:solidFill>
                  <a:schemeClr val="bg1"/>
                </a:solidFill>
              </a:rPr>
              <a:t> of adult </a:t>
            </a:r>
            <a:r>
              <a:rPr lang="de-AT" sz="2400" dirty="0" err="1" smtClean="0">
                <a:solidFill>
                  <a:schemeClr val="bg1"/>
                </a:solidFill>
              </a:rPr>
              <a:t>education</a:t>
            </a:r>
            <a:endParaRPr lang="de-DE" sz="2400" dirty="0" smtClean="0">
              <a:solidFill>
                <a:schemeClr val="bg1"/>
              </a:solidFill>
            </a:endParaRPr>
          </a:p>
          <a:p>
            <a:pPr>
              <a:lnSpc>
                <a:spcPct val="80000"/>
              </a:lnSpc>
              <a:spcAft>
                <a:spcPts val="1200"/>
              </a:spcAft>
            </a:pPr>
            <a:r>
              <a:rPr lang="de-AT" sz="2400" dirty="0" err="1" smtClean="0"/>
              <a:t>Biggest</a:t>
            </a:r>
            <a:r>
              <a:rPr lang="de-AT" sz="2400" dirty="0" smtClean="0"/>
              <a:t> </a:t>
            </a:r>
            <a:r>
              <a:rPr lang="de-AT" sz="2400" dirty="0" err="1" smtClean="0"/>
              <a:t>provider</a:t>
            </a:r>
            <a:r>
              <a:rPr lang="de-AT" sz="2400" dirty="0" smtClean="0"/>
              <a:t> for </a:t>
            </a:r>
            <a:r>
              <a:rPr lang="de-AT" sz="2400" dirty="0" err="1" smtClean="0"/>
              <a:t>second</a:t>
            </a:r>
            <a:r>
              <a:rPr lang="de-AT" sz="2400" dirty="0" smtClean="0"/>
              <a:t> </a:t>
            </a:r>
            <a:r>
              <a:rPr lang="de-AT" sz="2400" dirty="0" err="1" smtClean="0"/>
              <a:t>chance</a:t>
            </a:r>
            <a:r>
              <a:rPr lang="de-AT" sz="2400" dirty="0" smtClean="0"/>
              <a:t> </a:t>
            </a:r>
            <a:r>
              <a:rPr lang="de-AT" sz="2400" dirty="0" err="1" smtClean="0"/>
              <a:t>education</a:t>
            </a:r>
            <a:r>
              <a:rPr lang="de-AT" sz="2400" dirty="0" smtClean="0"/>
              <a:t> in </a:t>
            </a:r>
            <a:r>
              <a:rPr lang="de-AT" sz="2400" dirty="0" err="1" smtClean="0"/>
              <a:t>Upper</a:t>
            </a:r>
            <a:r>
              <a:rPr lang="de-AT" sz="2400" dirty="0" smtClean="0"/>
              <a:t> Austria </a:t>
            </a:r>
            <a:r>
              <a:rPr lang="de-AT" sz="2400" dirty="0" err="1" smtClean="0"/>
              <a:t>and</a:t>
            </a:r>
            <a:r>
              <a:rPr lang="de-AT" sz="2400" dirty="0" smtClean="0"/>
              <a:t> </a:t>
            </a:r>
            <a:r>
              <a:rPr lang="de-AT" sz="2400" dirty="0" err="1" smtClean="0"/>
              <a:t>distance</a:t>
            </a:r>
            <a:r>
              <a:rPr lang="de-AT" sz="2400" dirty="0" smtClean="0"/>
              <a:t> </a:t>
            </a:r>
            <a:r>
              <a:rPr lang="de-AT" sz="2400" dirty="0" err="1" smtClean="0"/>
              <a:t>learning</a:t>
            </a:r>
            <a:r>
              <a:rPr lang="de-AT" sz="2400" dirty="0" smtClean="0"/>
              <a:t> </a:t>
            </a:r>
            <a:r>
              <a:rPr lang="de-AT" sz="2400" dirty="0" err="1" smtClean="0"/>
              <a:t>at</a:t>
            </a:r>
            <a:r>
              <a:rPr lang="de-AT" sz="2400" dirty="0" smtClean="0"/>
              <a:t> </a:t>
            </a:r>
            <a:r>
              <a:rPr lang="de-AT" sz="2400" dirty="0" err="1" smtClean="0"/>
              <a:t>university</a:t>
            </a:r>
            <a:r>
              <a:rPr lang="de-AT" sz="2400" dirty="0" smtClean="0"/>
              <a:t> </a:t>
            </a:r>
            <a:r>
              <a:rPr lang="de-AT" sz="2400" dirty="0" err="1" smtClean="0"/>
              <a:t>level</a:t>
            </a:r>
            <a:endParaRPr lang="de-DE" sz="2400" dirty="0" smtClean="0"/>
          </a:p>
          <a:p>
            <a:pPr>
              <a:lnSpc>
                <a:spcPct val="80000"/>
              </a:lnSpc>
              <a:spcAft>
                <a:spcPts val="1200"/>
              </a:spcAft>
            </a:pPr>
            <a:r>
              <a:rPr lang="de-DE" sz="2400" dirty="0" smtClean="0"/>
              <a:t>Market </a:t>
            </a:r>
            <a:r>
              <a:rPr lang="de-DE" sz="2400" dirty="0" err="1" smtClean="0"/>
              <a:t>leader</a:t>
            </a:r>
            <a:r>
              <a:rPr lang="de-DE" sz="2400" dirty="0" smtClean="0"/>
              <a:t> in </a:t>
            </a:r>
            <a:r>
              <a:rPr lang="de-DE" sz="2400" dirty="0" err="1" smtClean="0"/>
              <a:t>social</a:t>
            </a:r>
            <a:r>
              <a:rPr lang="de-DE" sz="2400" dirty="0" smtClean="0"/>
              <a:t> </a:t>
            </a:r>
            <a:r>
              <a:rPr lang="de-DE" sz="2400" dirty="0" err="1" smtClean="0"/>
              <a:t>services</a:t>
            </a:r>
            <a:r>
              <a:rPr lang="de-DE" sz="2400" dirty="0" smtClean="0"/>
              <a:t> </a:t>
            </a:r>
            <a:r>
              <a:rPr lang="de-DE" sz="2400" dirty="0" err="1" smtClean="0"/>
              <a:t>and</a:t>
            </a:r>
            <a:r>
              <a:rPr lang="de-DE" sz="2400" dirty="0" smtClean="0"/>
              <a:t> </a:t>
            </a:r>
            <a:r>
              <a:rPr lang="de-DE" sz="2400" dirty="0" err="1" smtClean="0"/>
              <a:t>health</a:t>
            </a:r>
            <a:r>
              <a:rPr lang="de-DE" sz="2400" dirty="0" smtClean="0"/>
              <a:t> </a:t>
            </a:r>
            <a:r>
              <a:rPr lang="de-DE" sz="2400" dirty="0" err="1" smtClean="0"/>
              <a:t>care</a:t>
            </a:r>
            <a:r>
              <a:rPr lang="de-DE" sz="2400" dirty="0" smtClean="0"/>
              <a:t> </a:t>
            </a:r>
            <a:r>
              <a:rPr lang="de-DE" sz="2400" dirty="0" err="1" smtClean="0"/>
              <a:t>colleges</a:t>
            </a:r>
            <a:endParaRPr lang="de-DE" sz="2400" dirty="0" smtClean="0"/>
          </a:p>
          <a:p>
            <a:pPr>
              <a:lnSpc>
                <a:spcPct val="80000"/>
              </a:lnSpc>
              <a:spcAft>
                <a:spcPts val="1200"/>
              </a:spcAft>
            </a:pPr>
            <a:r>
              <a:rPr lang="de-AT" sz="2400" dirty="0" err="1" smtClean="0"/>
              <a:t>Reliable</a:t>
            </a:r>
            <a:r>
              <a:rPr lang="de-AT" sz="2400" dirty="0" smtClean="0"/>
              <a:t> </a:t>
            </a:r>
            <a:r>
              <a:rPr lang="de-AT" sz="2400" dirty="0" err="1" smtClean="0"/>
              <a:t>and</a:t>
            </a:r>
            <a:r>
              <a:rPr lang="de-AT" sz="2400" dirty="0" smtClean="0"/>
              <a:t> </a:t>
            </a:r>
            <a:r>
              <a:rPr lang="de-AT" sz="2400" dirty="0" err="1" smtClean="0"/>
              <a:t>compentent</a:t>
            </a:r>
            <a:r>
              <a:rPr lang="de-AT" sz="2400" dirty="0" smtClean="0"/>
              <a:t> </a:t>
            </a:r>
            <a:r>
              <a:rPr lang="de-AT" sz="2400" dirty="0" err="1" smtClean="0"/>
              <a:t>training</a:t>
            </a:r>
            <a:r>
              <a:rPr lang="de-AT" sz="2400" dirty="0" smtClean="0"/>
              <a:t> </a:t>
            </a:r>
            <a:r>
              <a:rPr lang="de-AT" sz="2400" dirty="0" err="1" smtClean="0"/>
              <a:t>organisation</a:t>
            </a:r>
            <a:r>
              <a:rPr lang="de-AT" sz="2400" dirty="0" smtClean="0"/>
              <a:t> for </a:t>
            </a:r>
            <a:r>
              <a:rPr lang="de-AT" sz="2400" dirty="0" err="1" smtClean="0"/>
              <a:t>skilled</a:t>
            </a:r>
            <a:r>
              <a:rPr lang="de-AT" sz="2400" dirty="0" smtClean="0"/>
              <a:t> </a:t>
            </a:r>
            <a:r>
              <a:rPr lang="de-AT" sz="2400" dirty="0" err="1" smtClean="0"/>
              <a:t>workers</a:t>
            </a:r>
            <a:r>
              <a:rPr lang="de-AT" sz="2400" dirty="0" smtClean="0"/>
              <a:t> </a:t>
            </a:r>
            <a:r>
              <a:rPr lang="de-AT" sz="2400" dirty="0" err="1" smtClean="0"/>
              <a:t>and</a:t>
            </a:r>
            <a:r>
              <a:rPr lang="de-AT" sz="2400" dirty="0" smtClean="0"/>
              <a:t> </a:t>
            </a:r>
            <a:r>
              <a:rPr lang="de-AT" sz="2400" dirty="0" err="1" smtClean="0"/>
              <a:t>apprentices</a:t>
            </a:r>
            <a:r>
              <a:rPr lang="de-AT" sz="2400" dirty="0" smtClean="0"/>
              <a:t> in </a:t>
            </a:r>
            <a:r>
              <a:rPr lang="de-AT" sz="2400" dirty="0" err="1" smtClean="0"/>
              <a:t>cooperation</a:t>
            </a:r>
            <a:r>
              <a:rPr lang="de-AT" sz="2400" dirty="0" smtClean="0"/>
              <a:t> </a:t>
            </a:r>
            <a:r>
              <a:rPr lang="de-AT" sz="2400" dirty="0" err="1" smtClean="0"/>
              <a:t>with</a:t>
            </a:r>
            <a:r>
              <a:rPr lang="de-AT" sz="2400" dirty="0" smtClean="0"/>
              <a:t> </a:t>
            </a:r>
            <a:r>
              <a:rPr lang="de-AT" sz="2400" dirty="0" err="1" smtClean="0"/>
              <a:t>companies</a:t>
            </a:r>
            <a:endParaRPr lang="de-DE" sz="2400" dirty="0" smtClean="0"/>
          </a:p>
          <a:p>
            <a:pPr eaLnBrk="1" hangingPunct="1">
              <a:lnSpc>
                <a:spcPct val="80000"/>
              </a:lnSpc>
              <a:spcAft>
                <a:spcPts val="1200"/>
              </a:spcAft>
            </a:pPr>
            <a:r>
              <a:rPr lang="de-AT" sz="2400" dirty="0"/>
              <a:t>Developer </a:t>
            </a:r>
            <a:r>
              <a:rPr lang="de-AT" sz="2400" dirty="0" err="1"/>
              <a:t>and</a:t>
            </a:r>
            <a:r>
              <a:rPr lang="de-AT" sz="2400" dirty="0"/>
              <a:t> </a:t>
            </a:r>
            <a:r>
              <a:rPr lang="de-AT" sz="2400" dirty="0" err="1"/>
              <a:t>promoter</a:t>
            </a:r>
            <a:r>
              <a:rPr lang="de-AT" sz="2400" dirty="0"/>
              <a:t> of innovative </a:t>
            </a:r>
            <a:r>
              <a:rPr lang="de-AT" sz="2400" dirty="0" err="1"/>
              <a:t>projects</a:t>
            </a:r>
            <a:endParaRPr lang="de-DE" sz="2400" dirty="0"/>
          </a:p>
          <a:p>
            <a:pPr>
              <a:lnSpc>
                <a:spcPct val="80000"/>
              </a:lnSpc>
              <a:spcAft>
                <a:spcPts val="1200"/>
              </a:spcAft>
            </a:pPr>
            <a:r>
              <a:rPr lang="de-AT" sz="2400" dirty="0" smtClean="0"/>
              <a:t>Training </a:t>
            </a:r>
            <a:r>
              <a:rPr lang="de-AT" sz="2400" dirty="0" err="1" smtClean="0"/>
              <a:t>center</a:t>
            </a:r>
            <a:r>
              <a:rPr lang="de-AT" sz="2400" dirty="0" smtClean="0"/>
              <a:t> for </a:t>
            </a:r>
            <a:r>
              <a:rPr lang="de-AT" sz="2400" dirty="0" err="1" smtClean="0"/>
              <a:t>people</a:t>
            </a:r>
            <a:r>
              <a:rPr lang="de-AT" sz="2400" dirty="0" smtClean="0"/>
              <a:t> </a:t>
            </a:r>
            <a:r>
              <a:rPr lang="de-AT" sz="2400" dirty="0" err="1" smtClean="0"/>
              <a:t>with</a:t>
            </a:r>
            <a:r>
              <a:rPr lang="de-AT" sz="2400" dirty="0" smtClean="0"/>
              <a:t> </a:t>
            </a:r>
            <a:r>
              <a:rPr lang="de-AT" sz="2400" dirty="0" err="1" smtClean="0"/>
              <a:t>migrant</a:t>
            </a:r>
            <a:r>
              <a:rPr lang="de-AT" sz="2400" dirty="0" smtClean="0"/>
              <a:t> </a:t>
            </a:r>
            <a:r>
              <a:rPr lang="de-AT" sz="2400" dirty="0" err="1" smtClean="0"/>
              <a:t>background</a:t>
            </a:r>
            <a:r>
              <a:rPr lang="de-AT" sz="2400" dirty="0" smtClean="0"/>
              <a:t>, </a:t>
            </a:r>
            <a:r>
              <a:rPr lang="de-AT" sz="2400" dirty="0" err="1" smtClean="0"/>
              <a:t>NEET´s</a:t>
            </a:r>
            <a:r>
              <a:rPr lang="de-AT" sz="2400" dirty="0" smtClean="0"/>
              <a:t> </a:t>
            </a:r>
            <a:r>
              <a:rPr lang="de-AT" sz="2400" dirty="0" err="1" smtClean="0"/>
              <a:t>and</a:t>
            </a:r>
            <a:r>
              <a:rPr lang="de-AT" sz="2400" dirty="0" smtClean="0"/>
              <a:t> </a:t>
            </a:r>
            <a:r>
              <a:rPr lang="de-AT" sz="2400" dirty="0" err="1" smtClean="0"/>
              <a:t>youths</a:t>
            </a:r>
            <a:r>
              <a:rPr lang="de-AT" sz="2400" dirty="0" smtClean="0"/>
              <a:t> in </a:t>
            </a:r>
            <a:r>
              <a:rPr lang="de-AT" sz="2400" dirty="0" err="1" smtClean="0"/>
              <a:t>transiation</a:t>
            </a:r>
            <a:r>
              <a:rPr lang="de-AT" sz="2400" dirty="0" smtClean="0"/>
              <a:t> </a:t>
            </a:r>
            <a:r>
              <a:rPr lang="de-AT" sz="2400" dirty="0" err="1" smtClean="0"/>
              <a:t>from</a:t>
            </a:r>
            <a:r>
              <a:rPr lang="de-AT" sz="2400" dirty="0" smtClean="0"/>
              <a:t> </a:t>
            </a:r>
            <a:r>
              <a:rPr lang="de-AT" sz="2400" dirty="0" err="1" smtClean="0"/>
              <a:t>school</a:t>
            </a:r>
            <a:r>
              <a:rPr lang="de-AT" sz="2400" dirty="0" smtClean="0"/>
              <a:t> </a:t>
            </a:r>
            <a:r>
              <a:rPr lang="de-AT" sz="2400" dirty="0" err="1" smtClean="0"/>
              <a:t>to</a:t>
            </a:r>
            <a:r>
              <a:rPr lang="de-AT" sz="2400" dirty="0" smtClean="0"/>
              <a:t> </a:t>
            </a:r>
            <a:r>
              <a:rPr lang="de-AT" sz="2400" dirty="0" err="1" smtClean="0"/>
              <a:t>work</a:t>
            </a:r>
            <a:endParaRPr lang="de-DE" sz="2400" dirty="0" smtClean="0"/>
          </a:p>
        </p:txBody>
      </p:sp>
      <p:sp>
        <p:nvSpPr>
          <p:cNvPr id="34821"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
        <p:nvSpPr>
          <p:cNvPr id="34822" name="Titel 1"/>
          <p:cNvSpPr txBox="1">
            <a:spLocks/>
          </p:cNvSpPr>
          <p:nvPr/>
        </p:nvSpPr>
        <p:spPr bwMode="auto">
          <a:xfrm>
            <a:off x="3481388" y="6376988"/>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a:latin typeface="Calibri" pitchFamily="34" charset="0"/>
              </a:rPr>
              <a:t>www.abz-braunau.at</a:t>
            </a:r>
          </a:p>
        </p:txBody>
      </p:sp>
      <p:sp>
        <p:nvSpPr>
          <p:cNvPr id="34823" name="Titel 1"/>
          <p:cNvSpPr txBox="1">
            <a:spLocks/>
          </p:cNvSpPr>
          <p:nvPr/>
        </p:nvSpPr>
        <p:spPr bwMode="auto">
          <a:xfrm>
            <a:off x="6208787" y="6370464"/>
            <a:ext cx="21796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de-DE" dirty="0" smtClean="0">
                <a:latin typeface="Calibri" pitchFamily="34" charset="0"/>
              </a:rPr>
              <a:t>www.sob-steyr.at</a:t>
            </a:r>
            <a:endParaRPr lang="de-DE" dirty="0">
              <a:latin typeface="Calibri" pitchFamily="34" charset="0"/>
            </a:endParaRPr>
          </a:p>
        </p:txBody>
      </p:sp>
      <p:sp>
        <p:nvSpPr>
          <p:cNvPr id="3" name="Foliennummernplatzhalter 2"/>
          <p:cNvSpPr>
            <a:spLocks noGrp="1"/>
          </p:cNvSpPr>
          <p:nvPr>
            <p:ph type="sldNum" sz="quarter" idx="12"/>
          </p:nvPr>
        </p:nvSpPr>
        <p:spPr/>
        <p:txBody>
          <a:bodyPr/>
          <a:lstStyle/>
          <a:p>
            <a:pPr>
              <a:defRPr/>
            </a:pPr>
            <a:fld id="{3631C09C-F563-491C-A097-D9F3F44FD7D9}" type="slidenum">
              <a:rPr lang="de-AT" smtClean="0"/>
              <a:pPr>
                <a:defRPr/>
              </a:pPr>
              <a:t>18</a:t>
            </a:fld>
            <a:endParaRPr lang="de-AT"/>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l="17857" t="20677" r="29828" b="10381"/>
          <a:stretch>
            <a:fillRect/>
          </a:stretch>
        </p:blipFill>
        <p:spPr bwMode="auto">
          <a:xfrm>
            <a:off x="395536" y="1588175"/>
            <a:ext cx="5951537"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descr="https://encrypted-tbn0.gstatic.com/images?q=tbn:ANd9GcS8DgOr2T_x_XNvCP7UH7hBKS40ZaoVM3uX7Pfjv8UQoUiMYbiDYZXGZKI">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1843088"/>
            <a:ext cx="2305050" cy="127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feld 5"/>
          <p:cNvSpPr txBox="1">
            <a:spLocks noChangeArrowheads="1"/>
          </p:cNvSpPr>
          <p:nvPr/>
        </p:nvSpPr>
        <p:spPr bwMode="auto">
          <a:xfrm>
            <a:off x="50800" y="5648325"/>
            <a:ext cx="5016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de-AT" altLang="de-DE" sz="1100">
                <a:hlinkClick r:id="rId6"/>
              </a:rPr>
              <a:t>http://www.land-oberoesterreich.gv.at/cps/rde/xbcr/ooe/OOe-Wirtschaft-E.pdf</a:t>
            </a:r>
            <a:r>
              <a:rPr lang="de-AT" altLang="de-DE" sz="1100"/>
              <a:t> </a:t>
            </a:r>
          </a:p>
        </p:txBody>
      </p:sp>
      <p:sp>
        <p:nvSpPr>
          <p:cNvPr id="6" name="Titel 1"/>
          <p:cNvSpPr>
            <a:spLocks noGrp="1"/>
          </p:cNvSpPr>
          <p:nvPr>
            <p:ph type="title"/>
          </p:nvPr>
        </p:nvSpPr>
        <p:spPr>
          <a:xfrm>
            <a:off x="457200" y="274638"/>
            <a:ext cx="6491288" cy="633412"/>
          </a:xfrm>
        </p:spPr>
        <p:txBody>
          <a:bodyPr>
            <a:normAutofit fontScale="90000"/>
          </a:bodyPr>
          <a:lstStyle/>
          <a:p>
            <a:r>
              <a:rPr lang="de-DE" sz="4000" dirty="0" err="1"/>
              <a:t>Upper</a:t>
            </a:r>
            <a:r>
              <a:rPr lang="de-DE" sz="4000" dirty="0"/>
              <a:t> Austria – Economy</a:t>
            </a:r>
          </a:p>
        </p:txBody>
      </p:sp>
      <p:sp>
        <p:nvSpPr>
          <p:cNvPr id="2" name="Foliennummernplatzhalter 1"/>
          <p:cNvSpPr>
            <a:spLocks noGrp="1"/>
          </p:cNvSpPr>
          <p:nvPr>
            <p:ph type="sldNum" sz="quarter" idx="12"/>
          </p:nvPr>
        </p:nvSpPr>
        <p:spPr/>
        <p:txBody>
          <a:bodyPr/>
          <a:lstStyle/>
          <a:p>
            <a:pPr>
              <a:defRPr/>
            </a:pPr>
            <a:fld id="{3631C09C-F563-491C-A097-D9F3F44FD7D9}" type="slidenum">
              <a:rPr lang="de-AT" smtClean="0"/>
              <a:pPr>
                <a:defRPr/>
              </a:pPr>
              <a:t>19</a:t>
            </a:fld>
            <a:endParaRPr lang="de-AT" dirty="0"/>
          </a:p>
        </p:txBody>
      </p:sp>
      <p:pic>
        <p:nvPicPr>
          <p:cNvPr id="7"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20745222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21510" name="Picture 137" descr="http://voieproeurope.onisep.fr/en/files/2012/11/autriche_en.jpg"/>
          <p:cNvPicPr>
            <a:picLocks noChangeAspect="1" noChangeArrowheads="1"/>
          </p:cNvPicPr>
          <p:nvPr/>
        </p:nvPicPr>
        <p:blipFill rotWithShape="1">
          <a:blip r:embed="rId3">
            <a:extLst>
              <a:ext uri="{28A0092B-C50C-407E-A947-70E740481C1C}">
                <a14:useLocalDpi xmlns:a14="http://schemas.microsoft.com/office/drawing/2010/main" val="0"/>
              </a:ext>
            </a:extLst>
          </a:blip>
          <a:srcRect t="56915"/>
          <a:stretch/>
        </p:blipFill>
        <p:spPr bwMode="auto">
          <a:xfrm>
            <a:off x="406121" y="1700808"/>
            <a:ext cx="8543925" cy="323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el 1"/>
          <p:cNvSpPr>
            <a:spLocks noGrp="1"/>
          </p:cNvSpPr>
          <p:nvPr>
            <p:ph type="title"/>
          </p:nvPr>
        </p:nvSpPr>
        <p:spPr>
          <a:xfrm>
            <a:off x="457200" y="274638"/>
            <a:ext cx="6491288" cy="633412"/>
          </a:xfrm>
        </p:spPr>
        <p:txBody>
          <a:bodyPr>
            <a:normAutofit fontScale="90000"/>
          </a:bodyPr>
          <a:lstStyle/>
          <a:p>
            <a:r>
              <a:rPr lang="en-US" dirty="0"/>
              <a:t>The vocational pathway in Austria</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20</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23390208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22534" name="Picture 137" descr="http://voieproeurope.onisep.fr/en/files/2012/11/autriche_en.jpg"/>
          <p:cNvPicPr>
            <a:picLocks noChangeAspect="1" noChangeArrowheads="1"/>
          </p:cNvPicPr>
          <p:nvPr/>
        </p:nvPicPr>
        <p:blipFill>
          <a:blip r:embed="rId3">
            <a:extLst>
              <a:ext uri="{28A0092B-C50C-407E-A947-70E740481C1C}">
                <a14:useLocalDpi xmlns:a14="http://schemas.microsoft.com/office/drawing/2010/main" val="0"/>
              </a:ext>
            </a:extLst>
          </a:blip>
          <a:srcRect t="9222" b="41399"/>
          <a:stretch>
            <a:fillRect/>
          </a:stretch>
        </p:blipFill>
        <p:spPr bwMode="auto">
          <a:xfrm>
            <a:off x="222250" y="1344613"/>
            <a:ext cx="8631238"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hteck 1"/>
          <p:cNvSpPr/>
          <p:nvPr/>
        </p:nvSpPr>
        <p:spPr>
          <a:xfrm>
            <a:off x="1871663" y="5013325"/>
            <a:ext cx="6516687" cy="287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11" name="Titel 1"/>
          <p:cNvSpPr>
            <a:spLocks noGrp="1"/>
          </p:cNvSpPr>
          <p:nvPr>
            <p:ph type="title"/>
          </p:nvPr>
        </p:nvSpPr>
        <p:spPr>
          <a:xfrm>
            <a:off x="457200" y="274638"/>
            <a:ext cx="6491288" cy="633412"/>
          </a:xfrm>
        </p:spPr>
        <p:txBody>
          <a:bodyPr>
            <a:normAutofit fontScale="90000"/>
          </a:bodyPr>
          <a:lstStyle/>
          <a:p>
            <a:r>
              <a:rPr lang="en-US" dirty="0"/>
              <a:t>The vocational pathway in Austria</a:t>
            </a:r>
          </a:p>
        </p:txBody>
      </p:sp>
      <p:sp>
        <p:nvSpPr>
          <p:cNvPr id="3" name="Foliennummernplatzhalter 2"/>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21</a:t>
            </a:fld>
            <a:endParaRPr lang="de-DE" altLang="de-DE" sz="1200" dirty="0">
              <a:solidFill>
                <a:schemeClr val="tx1">
                  <a:tint val="75000"/>
                </a:schemeClr>
              </a:solidFill>
              <a:latin typeface="+mj-lt"/>
              <a:cs typeface="+mn-cs"/>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3026972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sp>
        <p:nvSpPr>
          <p:cNvPr id="2" name="Rechteck 1"/>
          <p:cNvSpPr/>
          <p:nvPr/>
        </p:nvSpPr>
        <p:spPr>
          <a:xfrm>
            <a:off x="1871663" y="5013325"/>
            <a:ext cx="6516687" cy="287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pic>
        <p:nvPicPr>
          <p:cNvPr id="23560" name="Picture 2"/>
          <p:cNvPicPr>
            <a:picLocks noChangeAspect="1" noChangeArrowheads="1"/>
          </p:cNvPicPr>
          <p:nvPr/>
        </p:nvPicPr>
        <p:blipFill>
          <a:blip r:embed="rId3">
            <a:extLst>
              <a:ext uri="{28A0092B-C50C-407E-A947-70E740481C1C}">
                <a14:useLocalDpi xmlns:a14="http://schemas.microsoft.com/office/drawing/2010/main" val="0"/>
              </a:ext>
            </a:extLst>
          </a:blip>
          <a:srcRect l="31363" t="50848" r="32187" b="4080"/>
          <a:stretch>
            <a:fillRect/>
          </a:stretch>
        </p:blipFill>
        <p:spPr bwMode="auto">
          <a:xfrm>
            <a:off x="2541588" y="1843088"/>
            <a:ext cx="5859462" cy="454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1" name="Picture 2"/>
          <p:cNvPicPr>
            <a:picLocks noChangeAspect="1" noChangeArrowheads="1"/>
          </p:cNvPicPr>
          <p:nvPr/>
        </p:nvPicPr>
        <p:blipFill>
          <a:blip r:embed="rId3">
            <a:extLst>
              <a:ext uri="{28A0092B-C50C-407E-A947-70E740481C1C}">
                <a14:useLocalDpi xmlns:a14="http://schemas.microsoft.com/office/drawing/2010/main" val="0"/>
              </a:ext>
            </a:extLst>
          </a:blip>
          <a:srcRect l="34563" t="24841" r="46841" b="49232"/>
          <a:stretch>
            <a:fillRect/>
          </a:stretch>
        </p:blipFill>
        <p:spPr bwMode="auto">
          <a:xfrm>
            <a:off x="620713" y="1501775"/>
            <a:ext cx="2989262" cy="261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liennummernplatzhalter 2"/>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22</a:t>
            </a:fld>
            <a:endParaRPr lang="de-DE" altLang="de-DE" sz="1200" dirty="0">
              <a:solidFill>
                <a:schemeClr val="tx1">
                  <a:tint val="75000"/>
                </a:schemeClr>
              </a:solidFill>
              <a:latin typeface="+mj-lt"/>
              <a:cs typeface="+mn-cs"/>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727979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24584" name="Picture 5"/>
          <p:cNvPicPr>
            <a:picLocks noChangeAspect="1" noChangeArrowheads="1"/>
          </p:cNvPicPr>
          <p:nvPr/>
        </p:nvPicPr>
        <p:blipFill>
          <a:blip r:embed="rId3">
            <a:extLst>
              <a:ext uri="{28A0092B-C50C-407E-A947-70E740481C1C}">
                <a14:useLocalDpi xmlns:a14="http://schemas.microsoft.com/office/drawing/2010/main" val="0"/>
              </a:ext>
            </a:extLst>
          </a:blip>
          <a:srcRect l="38940" t="36926" r="39482" b="30212"/>
          <a:stretch>
            <a:fillRect/>
          </a:stretch>
        </p:blipFill>
        <p:spPr bwMode="auto">
          <a:xfrm>
            <a:off x="2051720" y="1403350"/>
            <a:ext cx="4896842" cy="4053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86" name="Textfeld 4"/>
          <p:cNvSpPr txBox="1">
            <a:spLocks noChangeArrowheads="1"/>
          </p:cNvSpPr>
          <p:nvPr/>
        </p:nvSpPr>
        <p:spPr bwMode="auto">
          <a:xfrm>
            <a:off x="5219700" y="5179147"/>
            <a:ext cx="37671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de-AT" altLang="de-DE" sz="1200" dirty="0">
                <a:solidFill>
                  <a:schemeClr val="bg1"/>
                </a:solidFill>
              </a:rPr>
              <a:t>Source: </a:t>
            </a:r>
            <a:r>
              <a:rPr lang="de-AT" altLang="de-DE" sz="1200" dirty="0" err="1">
                <a:solidFill>
                  <a:schemeClr val="bg1"/>
                </a:solidFill>
              </a:rPr>
              <a:t>Statistics</a:t>
            </a:r>
            <a:r>
              <a:rPr lang="de-AT" altLang="de-DE" sz="1200" dirty="0">
                <a:solidFill>
                  <a:schemeClr val="bg1"/>
                </a:solidFill>
              </a:rPr>
              <a:t> Austria, BMUKK + </a:t>
            </a:r>
            <a:r>
              <a:rPr lang="de-AT" altLang="de-DE" sz="1200" dirty="0" err="1">
                <a:solidFill>
                  <a:schemeClr val="bg1"/>
                </a:solidFill>
              </a:rPr>
              <a:t>ibw</a:t>
            </a:r>
            <a:r>
              <a:rPr lang="de-AT" altLang="de-DE" sz="1200" dirty="0">
                <a:solidFill>
                  <a:schemeClr val="bg1"/>
                </a:solidFill>
              </a:rPr>
              <a:t> </a:t>
            </a:r>
            <a:r>
              <a:rPr lang="de-AT" altLang="de-DE" sz="1200" dirty="0" err="1">
                <a:solidFill>
                  <a:schemeClr val="bg1"/>
                </a:solidFill>
              </a:rPr>
              <a:t>calculations</a:t>
            </a:r>
            <a:endParaRPr lang="de-AT" altLang="de-DE" sz="1200" dirty="0">
              <a:solidFill>
                <a:schemeClr val="bg1"/>
              </a:solidFill>
            </a:endParaRPr>
          </a:p>
        </p:txBody>
      </p:sp>
      <p:sp>
        <p:nvSpPr>
          <p:cNvPr id="12" name="Titel 1"/>
          <p:cNvSpPr>
            <a:spLocks noGrp="1"/>
          </p:cNvSpPr>
          <p:nvPr>
            <p:ph type="title"/>
          </p:nvPr>
        </p:nvSpPr>
        <p:spPr>
          <a:xfrm>
            <a:off x="457200" y="274638"/>
            <a:ext cx="6491288" cy="633412"/>
          </a:xfrm>
        </p:spPr>
        <p:txBody>
          <a:bodyPr>
            <a:normAutofit fontScale="90000"/>
          </a:bodyPr>
          <a:lstStyle/>
          <a:p>
            <a:r>
              <a:rPr lang="en-US" dirty="0"/>
              <a:t>Initial vocational education </a:t>
            </a:r>
            <a:r>
              <a:rPr lang="en-US" dirty="0" smtClean="0"/>
              <a:t/>
            </a:r>
            <a:br>
              <a:rPr lang="en-US" dirty="0" smtClean="0"/>
            </a:br>
            <a:r>
              <a:rPr lang="en-US" dirty="0" smtClean="0"/>
              <a:t>and </a:t>
            </a:r>
            <a:r>
              <a:rPr lang="en-US" dirty="0"/>
              <a:t>training</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23</a:t>
            </a:fld>
            <a:endParaRPr lang="de-DE" altLang="de-DE" sz="1200" dirty="0">
              <a:solidFill>
                <a:schemeClr val="tx1">
                  <a:tint val="75000"/>
                </a:schemeClr>
              </a:solidFill>
              <a:latin typeface="+mj-lt"/>
              <a:cs typeface="+mn-cs"/>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972100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25609" name="Picture 2"/>
          <p:cNvPicPr>
            <a:picLocks noChangeAspect="1" noChangeArrowheads="1"/>
          </p:cNvPicPr>
          <p:nvPr/>
        </p:nvPicPr>
        <p:blipFill>
          <a:blip r:embed="rId3">
            <a:extLst>
              <a:ext uri="{28A0092B-C50C-407E-A947-70E740481C1C}">
                <a14:useLocalDpi xmlns:a14="http://schemas.microsoft.com/office/drawing/2010/main" val="0"/>
              </a:ext>
            </a:extLst>
          </a:blip>
          <a:srcRect l="38062" t="52116" r="39018" b="13477"/>
          <a:stretch>
            <a:fillRect/>
          </a:stretch>
        </p:blipFill>
        <p:spPr bwMode="auto">
          <a:xfrm>
            <a:off x="2374859" y="1474789"/>
            <a:ext cx="4141357" cy="3898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10" name="Textfeld 4"/>
          <p:cNvSpPr txBox="1">
            <a:spLocks noChangeArrowheads="1"/>
          </p:cNvSpPr>
          <p:nvPr/>
        </p:nvSpPr>
        <p:spPr bwMode="auto">
          <a:xfrm>
            <a:off x="5219700" y="5234310"/>
            <a:ext cx="37671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de-AT" altLang="de-DE" sz="1200" dirty="0">
                <a:solidFill>
                  <a:schemeClr val="bg1"/>
                </a:solidFill>
              </a:rPr>
              <a:t>Source: </a:t>
            </a:r>
            <a:r>
              <a:rPr lang="de-AT" altLang="de-DE" sz="1200" dirty="0" err="1">
                <a:solidFill>
                  <a:schemeClr val="bg1"/>
                </a:solidFill>
              </a:rPr>
              <a:t>Statistics</a:t>
            </a:r>
            <a:r>
              <a:rPr lang="de-AT" altLang="de-DE" sz="1200" dirty="0">
                <a:solidFill>
                  <a:schemeClr val="bg1"/>
                </a:solidFill>
              </a:rPr>
              <a:t> Austria, BMUKK + </a:t>
            </a:r>
            <a:r>
              <a:rPr lang="de-AT" altLang="de-DE" sz="1200" dirty="0" err="1">
                <a:solidFill>
                  <a:schemeClr val="bg1"/>
                </a:solidFill>
              </a:rPr>
              <a:t>ibw</a:t>
            </a:r>
            <a:r>
              <a:rPr lang="de-AT" altLang="de-DE" sz="1200" dirty="0">
                <a:solidFill>
                  <a:schemeClr val="bg1"/>
                </a:solidFill>
              </a:rPr>
              <a:t> </a:t>
            </a:r>
            <a:r>
              <a:rPr lang="de-AT" altLang="de-DE" sz="1200" dirty="0" err="1">
                <a:solidFill>
                  <a:schemeClr val="bg1"/>
                </a:solidFill>
              </a:rPr>
              <a:t>calculations</a:t>
            </a:r>
            <a:endParaRPr lang="de-AT" altLang="de-DE" sz="1200" dirty="0">
              <a:solidFill>
                <a:schemeClr val="bg1"/>
              </a:solidFill>
            </a:endParaRPr>
          </a:p>
        </p:txBody>
      </p:sp>
      <p:sp>
        <p:nvSpPr>
          <p:cNvPr id="13" name="Titel 1"/>
          <p:cNvSpPr>
            <a:spLocks noGrp="1"/>
          </p:cNvSpPr>
          <p:nvPr>
            <p:ph type="title"/>
          </p:nvPr>
        </p:nvSpPr>
        <p:spPr>
          <a:xfrm>
            <a:off x="457200" y="274638"/>
            <a:ext cx="6491288" cy="633412"/>
          </a:xfrm>
        </p:spPr>
        <p:txBody>
          <a:bodyPr>
            <a:normAutofit fontScale="90000"/>
          </a:bodyPr>
          <a:lstStyle/>
          <a:p>
            <a:r>
              <a:rPr lang="en-US" dirty="0"/>
              <a:t>Apprenticeship: </a:t>
            </a:r>
            <a:r>
              <a:rPr lang="en-US" dirty="0" smtClean="0"/>
              <a:t/>
            </a:r>
            <a:br>
              <a:rPr lang="en-US" dirty="0" smtClean="0"/>
            </a:br>
            <a:r>
              <a:rPr lang="en-US" dirty="0" smtClean="0"/>
              <a:t>Dual </a:t>
            </a:r>
            <a:r>
              <a:rPr lang="en-US" dirty="0"/>
              <a:t>vocational training</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24</a:t>
            </a:fld>
            <a:endParaRPr lang="de-DE" altLang="de-DE" sz="1200" dirty="0">
              <a:solidFill>
                <a:schemeClr val="tx1">
                  <a:tint val="75000"/>
                </a:schemeClr>
              </a:solidFill>
              <a:latin typeface="+mj-lt"/>
              <a:cs typeface="+mn-cs"/>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2256985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sp>
        <p:nvSpPr>
          <p:cNvPr id="2" name="Rechteck 1"/>
          <p:cNvSpPr/>
          <p:nvPr/>
        </p:nvSpPr>
        <p:spPr>
          <a:xfrm>
            <a:off x="1871663" y="5013325"/>
            <a:ext cx="6516687" cy="287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pic>
        <p:nvPicPr>
          <p:cNvPr id="26633" name="Picture 2" descr="http://wbbw1.bwbx.io/cms/2013-06-06/econ_austria_6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38" y="1268761"/>
            <a:ext cx="7656512"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a:spLocks noGrp="1"/>
          </p:cNvSpPr>
          <p:nvPr>
            <p:ph type="title"/>
          </p:nvPr>
        </p:nvSpPr>
        <p:spPr>
          <a:xfrm>
            <a:off x="457200" y="274638"/>
            <a:ext cx="6491288" cy="633412"/>
          </a:xfrm>
        </p:spPr>
        <p:txBody>
          <a:bodyPr>
            <a:normAutofit fontScale="90000"/>
          </a:bodyPr>
          <a:lstStyle/>
          <a:p>
            <a:r>
              <a:rPr lang="en-US" dirty="0"/>
              <a:t>Why companies train apprentices</a:t>
            </a:r>
          </a:p>
        </p:txBody>
      </p:sp>
      <p:sp>
        <p:nvSpPr>
          <p:cNvPr id="3" name="Foliennummernplatzhalter 2"/>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25</a:t>
            </a:fld>
            <a:endParaRPr lang="de-DE" altLang="de-DE" sz="1200" dirty="0">
              <a:solidFill>
                <a:schemeClr val="tx1">
                  <a:tint val="75000"/>
                </a:schemeClr>
              </a:solidFill>
              <a:latin typeface="+mj-lt"/>
              <a:cs typeface="+mn-cs"/>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41190098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2"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27657" name="Picture 2"/>
          <p:cNvPicPr>
            <a:picLocks noChangeAspect="1" noChangeArrowheads="1"/>
          </p:cNvPicPr>
          <p:nvPr/>
        </p:nvPicPr>
        <p:blipFill>
          <a:blip r:embed="rId3">
            <a:extLst>
              <a:ext uri="{28A0092B-C50C-407E-A947-70E740481C1C}">
                <a14:useLocalDpi xmlns:a14="http://schemas.microsoft.com/office/drawing/2010/main" val="0"/>
              </a:ext>
            </a:extLst>
          </a:blip>
          <a:srcRect l="33395" t="33092" r="34979" b="38145"/>
          <a:stretch>
            <a:fillRect/>
          </a:stretch>
        </p:blipFill>
        <p:spPr bwMode="auto">
          <a:xfrm>
            <a:off x="120333" y="1340768"/>
            <a:ext cx="4091628" cy="2333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8" name="Picture 3"/>
          <p:cNvPicPr>
            <a:picLocks noChangeAspect="1" noChangeArrowheads="1"/>
          </p:cNvPicPr>
          <p:nvPr/>
        </p:nvPicPr>
        <p:blipFill>
          <a:blip r:embed="rId4">
            <a:extLst>
              <a:ext uri="{28A0092B-C50C-407E-A947-70E740481C1C}">
                <a14:useLocalDpi xmlns:a14="http://schemas.microsoft.com/office/drawing/2010/main" val="0"/>
              </a:ext>
            </a:extLst>
          </a:blip>
          <a:srcRect l="28352" t="52480" r="29510" b="26900"/>
          <a:stretch>
            <a:fillRect/>
          </a:stretch>
        </p:blipFill>
        <p:spPr bwMode="auto">
          <a:xfrm>
            <a:off x="2771800" y="3624685"/>
            <a:ext cx="6372200" cy="1954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itel 1"/>
          <p:cNvSpPr>
            <a:spLocks noGrp="1"/>
          </p:cNvSpPr>
          <p:nvPr>
            <p:ph type="title"/>
          </p:nvPr>
        </p:nvSpPr>
        <p:spPr>
          <a:xfrm>
            <a:off x="457200" y="274638"/>
            <a:ext cx="6491288" cy="633412"/>
          </a:xfrm>
        </p:spPr>
        <p:txBody>
          <a:bodyPr>
            <a:normAutofit fontScale="90000"/>
          </a:bodyPr>
          <a:lstStyle/>
          <a:p>
            <a:r>
              <a:rPr lang="en-US" dirty="0"/>
              <a:t>Apprenticeship occupations</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26</a:t>
            </a:fld>
            <a:endParaRPr lang="de-DE" altLang="de-DE" sz="1200" dirty="0">
              <a:solidFill>
                <a:schemeClr val="tx1">
                  <a:tint val="75000"/>
                </a:schemeClr>
              </a:solidFill>
              <a:latin typeface="+mj-lt"/>
              <a:cs typeface="+mn-cs"/>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237443895"/>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28681" name="Picture 2"/>
          <p:cNvPicPr>
            <a:picLocks noChangeAspect="1" noChangeArrowheads="1"/>
          </p:cNvPicPr>
          <p:nvPr/>
        </p:nvPicPr>
        <p:blipFill>
          <a:blip r:embed="rId3">
            <a:extLst>
              <a:ext uri="{28A0092B-C50C-407E-A947-70E740481C1C}">
                <a14:useLocalDpi xmlns:a14="http://schemas.microsoft.com/office/drawing/2010/main" val="0"/>
              </a:ext>
            </a:extLst>
          </a:blip>
          <a:srcRect l="28465" t="58662" r="29828" b="22778"/>
          <a:stretch>
            <a:fillRect/>
          </a:stretch>
        </p:blipFill>
        <p:spPr bwMode="auto">
          <a:xfrm>
            <a:off x="487363" y="2060575"/>
            <a:ext cx="8261350"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el 1"/>
          <p:cNvSpPr>
            <a:spLocks noGrp="1"/>
          </p:cNvSpPr>
          <p:nvPr>
            <p:ph type="title"/>
          </p:nvPr>
        </p:nvSpPr>
        <p:spPr>
          <a:xfrm>
            <a:off x="457200" y="274638"/>
            <a:ext cx="6491288" cy="633412"/>
          </a:xfrm>
        </p:spPr>
        <p:txBody>
          <a:bodyPr>
            <a:normAutofit fontScale="90000"/>
          </a:bodyPr>
          <a:lstStyle/>
          <a:p>
            <a:r>
              <a:rPr lang="en-US" dirty="0"/>
              <a:t>Company-based training</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27</a:t>
            </a:fld>
            <a:endParaRPr lang="de-DE" altLang="de-DE" sz="1200" dirty="0">
              <a:solidFill>
                <a:schemeClr val="tx1">
                  <a:tint val="75000"/>
                </a:schemeClr>
              </a:solidFill>
              <a:latin typeface="+mj-lt"/>
              <a:cs typeface="+mn-cs"/>
            </a:endParaRPr>
          </a:p>
        </p:txBody>
      </p:sp>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376025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700"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29705" name="Picture 2"/>
          <p:cNvPicPr>
            <a:picLocks noChangeAspect="1" noChangeArrowheads="1"/>
          </p:cNvPicPr>
          <p:nvPr/>
        </p:nvPicPr>
        <p:blipFill>
          <a:blip r:embed="rId3">
            <a:extLst>
              <a:ext uri="{28A0092B-C50C-407E-A947-70E740481C1C}">
                <a14:useLocalDpi xmlns:a14="http://schemas.microsoft.com/office/drawing/2010/main" val="0"/>
              </a:ext>
            </a:extLst>
          </a:blip>
          <a:srcRect l="28052" t="36578" r="29277" b="23689"/>
          <a:stretch>
            <a:fillRect/>
          </a:stretch>
        </p:blipFill>
        <p:spPr bwMode="auto">
          <a:xfrm>
            <a:off x="908679" y="1279050"/>
            <a:ext cx="7119705" cy="4154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el 1"/>
          <p:cNvSpPr>
            <a:spLocks noGrp="1"/>
          </p:cNvSpPr>
          <p:nvPr>
            <p:ph type="title"/>
          </p:nvPr>
        </p:nvSpPr>
        <p:spPr>
          <a:xfrm>
            <a:off x="457200" y="274638"/>
            <a:ext cx="6491288" cy="633412"/>
          </a:xfrm>
        </p:spPr>
        <p:txBody>
          <a:bodyPr>
            <a:normAutofit fontScale="90000"/>
          </a:bodyPr>
          <a:lstStyle/>
          <a:p>
            <a:r>
              <a:rPr lang="en-US" dirty="0"/>
              <a:t>Training alliance</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28</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3586415810"/>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3072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316" t="33762" r="11694" b="35836"/>
          <a:stretch/>
        </p:blipFill>
        <p:spPr bwMode="auto">
          <a:xfrm>
            <a:off x="1115616" y="1268760"/>
            <a:ext cx="6742739"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el 1"/>
          <p:cNvSpPr>
            <a:spLocks noGrp="1"/>
          </p:cNvSpPr>
          <p:nvPr>
            <p:ph type="title"/>
          </p:nvPr>
        </p:nvSpPr>
        <p:spPr>
          <a:xfrm>
            <a:off x="457200" y="274638"/>
            <a:ext cx="6491288" cy="633412"/>
          </a:xfrm>
        </p:spPr>
        <p:txBody>
          <a:bodyPr>
            <a:normAutofit fontScale="90000"/>
          </a:bodyPr>
          <a:lstStyle/>
          <a:p>
            <a:r>
              <a:rPr lang="en-US" dirty="0"/>
              <a:t>Competences</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29</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2155028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8"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sp>
        <p:nvSpPr>
          <p:cNvPr id="2" name="Rechteck 1"/>
          <p:cNvSpPr/>
          <p:nvPr/>
        </p:nvSpPr>
        <p:spPr>
          <a:xfrm>
            <a:off x="1871663" y="5013325"/>
            <a:ext cx="6516687" cy="287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pic>
        <p:nvPicPr>
          <p:cNvPr id="31753" name="Picture 2"/>
          <p:cNvPicPr>
            <a:picLocks noChangeAspect="1" noChangeArrowheads="1"/>
          </p:cNvPicPr>
          <p:nvPr/>
        </p:nvPicPr>
        <p:blipFill>
          <a:blip r:embed="rId3">
            <a:extLst>
              <a:ext uri="{28A0092B-C50C-407E-A947-70E740481C1C}">
                <a14:useLocalDpi xmlns:a14="http://schemas.microsoft.com/office/drawing/2010/main" val="0"/>
              </a:ext>
            </a:extLst>
          </a:blip>
          <a:srcRect l="33211" t="42982" r="34402" b="30347"/>
          <a:stretch>
            <a:fillRect/>
          </a:stretch>
        </p:blipFill>
        <p:spPr bwMode="auto">
          <a:xfrm>
            <a:off x="539750" y="1268760"/>
            <a:ext cx="8135938" cy="4198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el 1"/>
          <p:cNvSpPr>
            <a:spLocks noGrp="1"/>
          </p:cNvSpPr>
          <p:nvPr>
            <p:ph type="title"/>
          </p:nvPr>
        </p:nvSpPr>
        <p:spPr>
          <a:xfrm>
            <a:off x="457200" y="274638"/>
            <a:ext cx="6491288" cy="633412"/>
          </a:xfrm>
        </p:spPr>
        <p:txBody>
          <a:bodyPr>
            <a:normAutofit fontScale="90000"/>
          </a:bodyPr>
          <a:lstStyle/>
          <a:p>
            <a:r>
              <a:rPr lang="en-US" dirty="0" err="1"/>
              <a:t>Modularisation</a:t>
            </a:r>
            <a:r>
              <a:rPr lang="en-US" dirty="0"/>
              <a:t> of apprenticeship training</a:t>
            </a:r>
          </a:p>
        </p:txBody>
      </p:sp>
      <p:sp>
        <p:nvSpPr>
          <p:cNvPr id="3" name="Foliennummernplatzhalter 2"/>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30</a:t>
            </a:fld>
            <a:endParaRPr lang="de-DE" altLang="de-DE" sz="1200" dirty="0">
              <a:solidFill>
                <a:schemeClr val="tx1">
                  <a:tint val="75000"/>
                </a:schemeClr>
              </a:solidFill>
              <a:latin typeface="+mj-lt"/>
              <a:cs typeface="+mn-cs"/>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877684556"/>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2"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32777" name="Picture 3"/>
          <p:cNvPicPr>
            <a:picLocks noChangeAspect="1" noChangeArrowheads="1"/>
          </p:cNvPicPr>
          <p:nvPr/>
        </p:nvPicPr>
        <p:blipFill>
          <a:blip r:embed="rId3">
            <a:extLst>
              <a:ext uri="{28A0092B-C50C-407E-A947-70E740481C1C}">
                <a14:useLocalDpi xmlns:a14="http://schemas.microsoft.com/office/drawing/2010/main" val="0"/>
              </a:ext>
            </a:extLst>
          </a:blip>
          <a:srcRect l="33463" t="40366" r="34828" b="18665"/>
          <a:stretch>
            <a:fillRect/>
          </a:stretch>
        </p:blipFill>
        <p:spPr bwMode="auto">
          <a:xfrm>
            <a:off x="1724314" y="1287985"/>
            <a:ext cx="5223950" cy="4229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el 1"/>
          <p:cNvSpPr>
            <a:spLocks noGrp="1"/>
          </p:cNvSpPr>
          <p:nvPr>
            <p:ph type="title"/>
          </p:nvPr>
        </p:nvSpPr>
        <p:spPr>
          <a:xfrm>
            <a:off x="457200" y="274638"/>
            <a:ext cx="6491288" cy="633412"/>
          </a:xfrm>
        </p:spPr>
        <p:txBody>
          <a:bodyPr>
            <a:normAutofit fontScale="90000"/>
          </a:bodyPr>
          <a:lstStyle/>
          <a:p>
            <a:r>
              <a:rPr lang="en-US" dirty="0"/>
              <a:t>Apprenticeship and Matura</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31</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91044717"/>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33801" name="Picture 2"/>
          <p:cNvPicPr>
            <a:picLocks noChangeAspect="1" noChangeArrowheads="1"/>
          </p:cNvPicPr>
          <p:nvPr/>
        </p:nvPicPr>
        <p:blipFill>
          <a:blip r:embed="rId3">
            <a:extLst>
              <a:ext uri="{28A0092B-C50C-407E-A947-70E740481C1C}">
                <a14:useLocalDpi xmlns:a14="http://schemas.microsoft.com/office/drawing/2010/main" val="0"/>
              </a:ext>
            </a:extLst>
          </a:blip>
          <a:srcRect l="32948" t="49074" r="34306" b="15318"/>
          <a:stretch>
            <a:fillRect/>
          </a:stretch>
        </p:blipFill>
        <p:spPr bwMode="auto">
          <a:xfrm>
            <a:off x="1331640" y="1379562"/>
            <a:ext cx="6048722" cy="4121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el 1"/>
          <p:cNvSpPr>
            <a:spLocks noGrp="1"/>
          </p:cNvSpPr>
          <p:nvPr>
            <p:ph type="title"/>
          </p:nvPr>
        </p:nvSpPr>
        <p:spPr>
          <a:xfrm>
            <a:off x="457200" y="274638"/>
            <a:ext cx="6491288" cy="633412"/>
          </a:xfrm>
        </p:spPr>
        <p:txBody>
          <a:bodyPr>
            <a:normAutofit fontScale="90000"/>
          </a:bodyPr>
          <a:lstStyle/>
          <a:p>
            <a:r>
              <a:rPr lang="en-US" dirty="0"/>
              <a:t>Facts &amp; figures</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32</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9229522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20"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pic>
        <p:nvPicPr>
          <p:cNvPr id="34825" name="Picture 2"/>
          <p:cNvPicPr>
            <a:picLocks noChangeAspect="1" noChangeArrowheads="1"/>
          </p:cNvPicPr>
          <p:nvPr/>
        </p:nvPicPr>
        <p:blipFill>
          <a:blip r:embed="rId3">
            <a:extLst>
              <a:ext uri="{28A0092B-C50C-407E-A947-70E740481C1C}">
                <a14:useLocalDpi xmlns:a14="http://schemas.microsoft.com/office/drawing/2010/main" val="0"/>
              </a:ext>
            </a:extLst>
          </a:blip>
          <a:srcRect l="32828" t="48656" r="34428" b="8311"/>
          <a:stretch>
            <a:fillRect/>
          </a:stretch>
        </p:blipFill>
        <p:spPr bwMode="auto">
          <a:xfrm>
            <a:off x="1836414" y="1308960"/>
            <a:ext cx="5111850" cy="4210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itel 1"/>
          <p:cNvSpPr>
            <a:spLocks noGrp="1"/>
          </p:cNvSpPr>
          <p:nvPr>
            <p:ph type="title"/>
          </p:nvPr>
        </p:nvSpPr>
        <p:spPr>
          <a:xfrm>
            <a:off x="457200" y="274638"/>
            <a:ext cx="6491288" cy="633412"/>
          </a:xfrm>
        </p:spPr>
        <p:txBody>
          <a:bodyPr>
            <a:normAutofit fontScale="90000"/>
          </a:bodyPr>
          <a:lstStyle/>
          <a:p>
            <a:r>
              <a:rPr lang="en-US" dirty="0"/>
              <a:t>Occupational status</a:t>
            </a: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33</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2580535090"/>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body" sz="half" idx="1"/>
          </p:nvPr>
        </p:nvSpPr>
        <p:spPr/>
        <p:txBody>
          <a:bodyPr/>
          <a:lstStyle/>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600" smtClean="0">
              <a:latin typeface="Verdana" pitchFamily="34" charset="0"/>
            </a:endParaRPr>
          </a:p>
          <a:p>
            <a:pPr eaLnBrk="1" hangingPunct="1">
              <a:lnSpc>
                <a:spcPct val="90000"/>
              </a:lnSpc>
              <a:buFontTx/>
              <a:buNone/>
            </a:pPr>
            <a:endParaRPr lang="de-DE" altLang="de-DE" sz="1400" smtClean="0">
              <a:latin typeface="Verdana" pitchFamily="34" charset="0"/>
            </a:endParaRPr>
          </a:p>
          <a:p>
            <a:pPr eaLnBrk="1" hangingPunct="1">
              <a:lnSpc>
                <a:spcPct val="90000"/>
              </a:lnSpc>
              <a:buFontTx/>
              <a:buNone/>
            </a:pPr>
            <a:r>
              <a:rPr lang="de-DE" altLang="de-DE" sz="2500" smtClean="0"/>
              <a:t> </a:t>
            </a:r>
          </a:p>
        </p:txBody>
      </p:sp>
      <p:sp>
        <p:nvSpPr>
          <p:cNvPr id="14" name="Titel 1"/>
          <p:cNvSpPr>
            <a:spLocks noGrp="1"/>
          </p:cNvSpPr>
          <p:nvPr>
            <p:ph type="title"/>
          </p:nvPr>
        </p:nvSpPr>
        <p:spPr>
          <a:xfrm>
            <a:off x="457200" y="274638"/>
            <a:ext cx="6491288" cy="633412"/>
          </a:xfrm>
        </p:spPr>
        <p:txBody>
          <a:bodyPr>
            <a:normAutofit fontScale="90000"/>
          </a:bodyPr>
          <a:lstStyle/>
          <a:p>
            <a:r>
              <a:rPr lang="en-US" dirty="0" smtClean="0"/>
              <a:t>Our mission – Dual(Trial) Systems</a:t>
            </a:r>
            <a:endParaRPr lang="en-US" dirty="0"/>
          </a:p>
        </p:txBody>
      </p:sp>
      <p:sp>
        <p:nvSpPr>
          <p:cNvPr id="5" name="Rechteck 4"/>
          <p:cNvSpPr/>
          <p:nvPr/>
        </p:nvSpPr>
        <p:spPr>
          <a:xfrm>
            <a:off x="467544" y="3105835"/>
            <a:ext cx="8352928" cy="1754326"/>
          </a:xfrm>
          <a:prstGeom prst="rect">
            <a:avLst/>
          </a:prstGeom>
        </p:spPr>
        <p:txBody>
          <a:bodyPr wrap="square">
            <a:spAutoFit/>
          </a:bodyPr>
          <a:lstStyle/>
          <a:p>
            <a:pPr algn="ctr"/>
            <a:r>
              <a:rPr lang="en-US" sz="3600" dirty="0" smtClean="0">
                <a:solidFill>
                  <a:schemeClr val="bg1"/>
                </a:solidFill>
                <a:latin typeface="+mj-lt"/>
                <a:ea typeface="+mj-ea"/>
                <a:cs typeface="+mj-cs"/>
              </a:rPr>
              <a:t>(Integrative) </a:t>
            </a:r>
            <a:r>
              <a:rPr lang="en-US" sz="3600" dirty="0">
                <a:solidFill>
                  <a:schemeClr val="bg1"/>
                </a:solidFill>
                <a:latin typeface="+mj-lt"/>
                <a:ea typeface="+mj-ea"/>
                <a:cs typeface="+mj-cs"/>
              </a:rPr>
              <a:t>Vocational Training in </a:t>
            </a:r>
            <a:r>
              <a:rPr lang="en-US" sz="3600" dirty="0" smtClean="0">
                <a:solidFill>
                  <a:schemeClr val="bg1"/>
                </a:solidFill>
                <a:latin typeface="+mj-lt"/>
                <a:ea typeface="+mj-ea"/>
                <a:cs typeface="+mj-cs"/>
              </a:rPr>
              <a:t>Austria</a:t>
            </a:r>
          </a:p>
          <a:p>
            <a:pPr algn="ctr"/>
            <a:endParaRPr lang="en-US" sz="3600" dirty="0">
              <a:solidFill>
                <a:schemeClr val="bg1"/>
              </a:solidFill>
              <a:latin typeface="+mj-lt"/>
              <a:ea typeface="+mj-ea"/>
              <a:cs typeface="+mj-cs"/>
            </a:endParaRPr>
          </a:p>
          <a:p>
            <a:pPr algn="ctr"/>
            <a:r>
              <a:rPr lang="de-AT" sz="3600" b="1" dirty="0">
                <a:solidFill>
                  <a:schemeClr val="bg1"/>
                </a:solidFill>
              </a:rPr>
              <a:t>different </a:t>
            </a:r>
            <a:r>
              <a:rPr lang="de-AT" sz="3600" b="1" dirty="0" err="1">
                <a:solidFill>
                  <a:schemeClr val="bg1"/>
                </a:solidFill>
              </a:rPr>
              <a:t>ways</a:t>
            </a:r>
            <a:r>
              <a:rPr lang="de-AT" sz="3600" b="1" dirty="0">
                <a:solidFill>
                  <a:schemeClr val="bg1"/>
                </a:solidFill>
              </a:rPr>
              <a:t> </a:t>
            </a:r>
            <a:endParaRPr lang="de-AT" sz="3600" dirty="0">
              <a:solidFill>
                <a:schemeClr val="bg1"/>
              </a:solidFill>
              <a:latin typeface="+mj-lt"/>
              <a:ea typeface="+mj-ea"/>
              <a:cs typeface="+mj-cs"/>
            </a:endParaRPr>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34</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21580766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body" sz="half" idx="1"/>
          </p:nvPr>
        </p:nvSpPr>
        <p:spPr/>
        <p:txBody>
          <a:bodyPr/>
          <a:lstStyle/>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400" dirty="0" smtClean="0">
              <a:latin typeface="Verdana" pitchFamily="34" charset="0"/>
            </a:endParaRPr>
          </a:p>
          <a:p>
            <a:pPr eaLnBrk="1" hangingPunct="1">
              <a:lnSpc>
                <a:spcPct val="90000"/>
              </a:lnSpc>
              <a:buFontTx/>
              <a:buNone/>
            </a:pPr>
            <a:r>
              <a:rPr lang="de-DE" altLang="de-DE" sz="2500" dirty="0" smtClean="0"/>
              <a:t> </a:t>
            </a:r>
          </a:p>
        </p:txBody>
      </p:sp>
      <p:sp>
        <p:nvSpPr>
          <p:cNvPr id="14" name="Titel 1"/>
          <p:cNvSpPr>
            <a:spLocks noGrp="1"/>
          </p:cNvSpPr>
          <p:nvPr>
            <p:ph type="title"/>
          </p:nvPr>
        </p:nvSpPr>
        <p:spPr>
          <a:xfrm>
            <a:off x="457200" y="274638"/>
            <a:ext cx="6491288" cy="633412"/>
          </a:xfrm>
        </p:spPr>
        <p:txBody>
          <a:bodyPr>
            <a:normAutofit fontScale="90000"/>
          </a:bodyPr>
          <a:lstStyle/>
          <a:p>
            <a:r>
              <a:rPr lang="en-US" dirty="0" smtClean="0"/>
              <a:t>The Austrian way to apprenticeship</a:t>
            </a:r>
            <a:endParaRPr lang="en-US" dirty="0"/>
          </a:p>
        </p:txBody>
      </p:sp>
      <p:sp>
        <p:nvSpPr>
          <p:cNvPr id="2" name="Rechteck 1"/>
          <p:cNvSpPr/>
          <p:nvPr/>
        </p:nvSpPr>
        <p:spPr>
          <a:xfrm>
            <a:off x="1691680" y="5013176"/>
            <a:ext cx="7163422" cy="360040"/>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a:solidFill>
                  <a:schemeClr val="tx1"/>
                </a:solidFill>
              </a:rPr>
              <a:t>the end of compulsory schooling</a:t>
            </a:r>
            <a:endParaRPr lang="de-AT" b="1" dirty="0">
              <a:solidFill>
                <a:schemeClr val="tx1"/>
              </a:solidFill>
            </a:endParaRPr>
          </a:p>
        </p:txBody>
      </p:sp>
      <p:sp>
        <p:nvSpPr>
          <p:cNvPr id="3" name="Richtungspfeil 2"/>
          <p:cNvSpPr/>
          <p:nvPr/>
        </p:nvSpPr>
        <p:spPr>
          <a:xfrm rot="16200000" flipV="1">
            <a:off x="6910886" y="2852936"/>
            <a:ext cx="2880319" cy="1008112"/>
          </a:xfrm>
          <a:prstGeom prst="homePlat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de-DE" b="1" dirty="0" smtClean="0"/>
              <a:t>The regular way to the apprenticeship 3, 3,5 or 4 years </a:t>
            </a:r>
            <a:endParaRPr lang="de-AT" b="1" dirty="0"/>
          </a:p>
        </p:txBody>
      </p:sp>
      <p:sp>
        <p:nvSpPr>
          <p:cNvPr id="8" name="Rechteck 7"/>
          <p:cNvSpPr/>
          <p:nvPr/>
        </p:nvSpPr>
        <p:spPr>
          <a:xfrm>
            <a:off x="1691680" y="4437112"/>
            <a:ext cx="6014774" cy="360040"/>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US" b="1" dirty="0"/>
              <a:t>educational, vocational and personal guidance</a:t>
            </a:r>
            <a:endParaRPr lang="de-AT" b="1" dirty="0"/>
          </a:p>
        </p:txBody>
      </p:sp>
      <p:sp>
        <p:nvSpPr>
          <p:cNvPr id="10" name="Rechteck 9"/>
          <p:cNvSpPr/>
          <p:nvPr/>
        </p:nvSpPr>
        <p:spPr>
          <a:xfrm>
            <a:off x="1691680" y="3861048"/>
            <a:ext cx="2232249" cy="360040"/>
          </a:xfrm>
          <a:prstGeom prst="rect">
            <a:avLst/>
          </a:prstGeom>
          <a:ln/>
        </p:spPr>
        <p:style>
          <a:lnRef idx="0">
            <a:schemeClr val="dk1"/>
          </a:lnRef>
          <a:fillRef idx="1001">
            <a:schemeClr val="dk2"/>
          </a:fillRef>
          <a:effectRef idx="3">
            <a:schemeClr val="dk1"/>
          </a:effectRef>
          <a:fontRef idx="minor">
            <a:schemeClr val="lt1"/>
          </a:fontRef>
        </p:style>
        <p:txBody>
          <a:bodyPr rtlCol="0" anchor="ctr"/>
          <a:lstStyle/>
          <a:p>
            <a:pPr algn="ctr"/>
            <a:r>
              <a:rPr lang="en-US" b="1" dirty="0">
                <a:solidFill>
                  <a:schemeClr val="tx1"/>
                </a:solidFill>
              </a:rPr>
              <a:t>s</a:t>
            </a:r>
            <a:r>
              <a:rPr lang="en-US" b="1" dirty="0" smtClean="0">
                <a:solidFill>
                  <a:schemeClr val="tx1"/>
                </a:solidFill>
              </a:rPr>
              <a:t>chool of production</a:t>
            </a:r>
            <a:endParaRPr lang="de-AT" b="1" dirty="0">
              <a:solidFill>
                <a:schemeClr val="tx1"/>
              </a:solidFill>
            </a:endParaRPr>
          </a:p>
        </p:txBody>
      </p:sp>
      <p:sp>
        <p:nvSpPr>
          <p:cNvPr id="12" name="Rechteck 11"/>
          <p:cNvSpPr/>
          <p:nvPr/>
        </p:nvSpPr>
        <p:spPr>
          <a:xfrm>
            <a:off x="4067944" y="3873524"/>
            <a:ext cx="3638511" cy="360040"/>
          </a:xfrm>
          <a:prstGeom prst="rect">
            <a:avLst/>
          </a:prstGeom>
          <a:ln/>
        </p:spPr>
        <p:style>
          <a:lnRef idx="0">
            <a:schemeClr val="dk1"/>
          </a:lnRef>
          <a:fillRef idx="1001">
            <a:schemeClr val="lt1"/>
          </a:fillRef>
          <a:effectRef idx="3">
            <a:schemeClr val="dk1"/>
          </a:effectRef>
          <a:fontRef idx="minor">
            <a:schemeClr val="lt1"/>
          </a:fontRef>
        </p:style>
        <p:txBody>
          <a:bodyPr rtlCol="0" anchor="ctr"/>
          <a:lstStyle/>
          <a:p>
            <a:pPr algn="ctr"/>
            <a:r>
              <a:rPr lang="de-AT" b="1" dirty="0" err="1">
                <a:solidFill>
                  <a:schemeClr val="tx1"/>
                </a:solidFill>
              </a:rPr>
              <a:t>vocational</a:t>
            </a:r>
            <a:r>
              <a:rPr lang="de-AT" b="1" dirty="0">
                <a:solidFill>
                  <a:schemeClr val="tx1"/>
                </a:solidFill>
              </a:rPr>
              <a:t> </a:t>
            </a:r>
            <a:r>
              <a:rPr lang="de-AT" b="1" dirty="0" err="1">
                <a:solidFill>
                  <a:schemeClr val="tx1"/>
                </a:solidFill>
              </a:rPr>
              <a:t>guidance</a:t>
            </a:r>
            <a:r>
              <a:rPr lang="de-AT" b="1" dirty="0">
                <a:solidFill>
                  <a:schemeClr val="tx1"/>
                </a:solidFill>
              </a:rPr>
              <a:t> </a:t>
            </a:r>
            <a:r>
              <a:rPr lang="de-AT" b="1" dirty="0" err="1">
                <a:solidFill>
                  <a:schemeClr val="tx1"/>
                </a:solidFill>
              </a:rPr>
              <a:t>and</a:t>
            </a:r>
            <a:r>
              <a:rPr lang="de-AT" b="1" dirty="0">
                <a:solidFill>
                  <a:schemeClr val="tx1"/>
                </a:solidFill>
              </a:rPr>
              <a:t> </a:t>
            </a:r>
            <a:r>
              <a:rPr lang="de-AT" b="1" dirty="0" err="1">
                <a:solidFill>
                  <a:schemeClr val="tx1"/>
                </a:solidFill>
              </a:rPr>
              <a:t>counselling</a:t>
            </a:r>
            <a:r>
              <a:rPr lang="de-AT" b="1" dirty="0">
                <a:solidFill>
                  <a:schemeClr val="tx1"/>
                </a:solidFill>
              </a:rPr>
              <a:t> </a:t>
            </a:r>
          </a:p>
        </p:txBody>
      </p:sp>
      <p:sp>
        <p:nvSpPr>
          <p:cNvPr id="4" name="Rechteck 3"/>
          <p:cNvSpPr/>
          <p:nvPr/>
        </p:nvSpPr>
        <p:spPr>
          <a:xfrm>
            <a:off x="251520" y="1340768"/>
            <a:ext cx="8712968" cy="432048"/>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de-AT" b="1" dirty="0" err="1"/>
              <a:t>a</a:t>
            </a:r>
            <a:r>
              <a:rPr lang="de-AT" b="1" dirty="0" err="1" smtClean="0"/>
              <a:t>pprenticeship</a:t>
            </a:r>
            <a:r>
              <a:rPr lang="de-AT" b="1" dirty="0" smtClean="0"/>
              <a:t> </a:t>
            </a:r>
            <a:r>
              <a:rPr lang="de-AT" b="1" dirty="0" err="1" smtClean="0"/>
              <a:t>examination</a:t>
            </a:r>
            <a:endParaRPr lang="de-AT" b="1" dirty="0"/>
          </a:p>
        </p:txBody>
      </p:sp>
      <p:sp>
        <p:nvSpPr>
          <p:cNvPr id="15" name="Richtungspfeil 14"/>
          <p:cNvSpPr/>
          <p:nvPr/>
        </p:nvSpPr>
        <p:spPr>
          <a:xfrm rot="16200000" flipV="1">
            <a:off x="-513455" y="3358590"/>
            <a:ext cx="3456382" cy="541433"/>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de-AT" b="1" dirty="0" smtClean="0"/>
              <a:t>The VET </a:t>
            </a:r>
            <a:r>
              <a:rPr lang="de-AT" b="1" dirty="0" err="1" smtClean="0"/>
              <a:t>way</a:t>
            </a:r>
            <a:r>
              <a:rPr lang="de-AT" b="1" dirty="0" smtClean="0"/>
              <a:t> </a:t>
            </a:r>
            <a:r>
              <a:rPr lang="de-AT" b="1" dirty="0" err="1" smtClean="0"/>
              <a:t>only</a:t>
            </a:r>
            <a:r>
              <a:rPr lang="de-AT" b="1" dirty="0" smtClean="0"/>
              <a:t> </a:t>
            </a:r>
            <a:r>
              <a:rPr lang="de-AT" b="1" dirty="0" err="1" smtClean="0"/>
              <a:t>for</a:t>
            </a:r>
            <a:r>
              <a:rPr lang="de-AT" b="1" dirty="0" smtClean="0"/>
              <a:t> </a:t>
            </a:r>
            <a:r>
              <a:rPr lang="de-AT" b="1" dirty="0" err="1" smtClean="0"/>
              <a:t>adults</a:t>
            </a:r>
            <a:r>
              <a:rPr lang="de-AT" b="1" dirty="0" smtClean="0"/>
              <a:t> – </a:t>
            </a:r>
          </a:p>
          <a:p>
            <a:pPr algn="ctr"/>
            <a:r>
              <a:rPr lang="de-AT" b="1" dirty="0" smtClean="0"/>
              <a:t>18 </a:t>
            </a:r>
            <a:r>
              <a:rPr lang="de-AT" b="1" dirty="0" err="1" smtClean="0"/>
              <a:t>month</a:t>
            </a:r>
            <a:endParaRPr lang="de-AT" b="1" dirty="0"/>
          </a:p>
        </p:txBody>
      </p:sp>
      <p:sp>
        <p:nvSpPr>
          <p:cNvPr id="16" name="Richtungspfeil 15"/>
          <p:cNvSpPr/>
          <p:nvPr/>
        </p:nvSpPr>
        <p:spPr>
          <a:xfrm rot="16200000" flipV="1">
            <a:off x="4987098" y="2312881"/>
            <a:ext cx="1800203" cy="1008112"/>
          </a:xfrm>
          <a:prstGeom prst="homePlat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de-DE" b="1" dirty="0" smtClean="0"/>
              <a:t>Integrative VET Training</a:t>
            </a:r>
            <a:endParaRPr lang="de-AT" b="1" dirty="0"/>
          </a:p>
        </p:txBody>
      </p:sp>
      <p:sp>
        <p:nvSpPr>
          <p:cNvPr id="17" name="Richtungspfeil 16"/>
          <p:cNvSpPr/>
          <p:nvPr/>
        </p:nvSpPr>
        <p:spPr>
          <a:xfrm rot="16200000" flipV="1">
            <a:off x="6274163" y="2312880"/>
            <a:ext cx="1800203" cy="1008112"/>
          </a:xfrm>
          <a:prstGeom prst="homePlat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de-DE" b="1" dirty="0" smtClean="0"/>
              <a:t>VET Training</a:t>
            </a:r>
            <a:endParaRPr lang="de-AT" b="1" dirty="0"/>
          </a:p>
        </p:txBody>
      </p:sp>
      <p:sp>
        <p:nvSpPr>
          <p:cNvPr id="18" name="Richtungspfeil 17"/>
          <p:cNvSpPr/>
          <p:nvPr/>
        </p:nvSpPr>
        <p:spPr>
          <a:xfrm rot="16200000" flipV="1">
            <a:off x="-1205954" y="3358590"/>
            <a:ext cx="3456382" cy="541433"/>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de-AT" b="1" dirty="0" smtClean="0"/>
              <a:t>„Du kannst was“</a:t>
            </a:r>
            <a:endParaRPr lang="de-AT" b="1" dirty="0"/>
          </a:p>
        </p:txBody>
      </p:sp>
      <p:sp>
        <p:nvSpPr>
          <p:cNvPr id="5" name="Foliennummernplatzhalter 4"/>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35</a:t>
            </a:fld>
            <a:endParaRPr lang="de-DE" altLang="de-DE" sz="1200" dirty="0">
              <a:solidFill>
                <a:schemeClr val="tx1">
                  <a:tint val="75000"/>
                </a:schemeClr>
              </a:solidFill>
              <a:latin typeface="+mj-lt"/>
              <a:cs typeface="+mn-cs"/>
            </a:endParaRPr>
          </a:p>
        </p:txBody>
      </p:sp>
      <p:pic>
        <p:nvPicPr>
          <p:cNvPr id="1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29205094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4" name="Rectangle 2"/>
          <p:cNvSpPr>
            <a:spLocks noGrp="1" noChangeArrowheads="1"/>
          </p:cNvSpPr>
          <p:nvPr>
            <p:ph type="body" sz="half" idx="1"/>
          </p:nvPr>
        </p:nvSpPr>
        <p:spPr/>
        <p:txBody>
          <a:bodyPr/>
          <a:lstStyle/>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400" dirty="0" smtClean="0">
              <a:latin typeface="Verdana" pitchFamily="34" charset="0"/>
            </a:endParaRPr>
          </a:p>
          <a:p>
            <a:pPr eaLnBrk="1" hangingPunct="1">
              <a:lnSpc>
                <a:spcPct val="90000"/>
              </a:lnSpc>
              <a:buFontTx/>
              <a:buNone/>
            </a:pPr>
            <a:r>
              <a:rPr lang="de-DE" altLang="de-DE" sz="2500" dirty="0" smtClean="0"/>
              <a:t> </a:t>
            </a:r>
          </a:p>
        </p:txBody>
      </p:sp>
      <p:sp>
        <p:nvSpPr>
          <p:cNvPr id="14" name="Titel 1"/>
          <p:cNvSpPr>
            <a:spLocks noGrp="1"/>
          </p:cNvSpPr>
          <p:nvPr>
            <p:ph type="title"/>
          </p:nvPr>
        </p:nvSpPr>
        <p:spPr>
          <a:xfrm>
            <a:off x="457200" y="274638"/>
            <a:ext cx="6491288" cy="633412"/>
          </a:xfrm>
        </p:spPr>
        <p:txBody>
          <a:bodyPr>
            <a:normAutofit fontScale="90000"/>
          </a:bodyPr>
          <a:lstStyle/>
          <a:p>
            <a:r>
              <a:rPr lang="en-US" dirty="0"/>
              <a:t>Integrative VET </a:t>
            </a:r>
            <a:r>
              <a:rPr lang="en-US" dirty="0" smtClean="0"/>
              <a:t>Training </a:t>
            </a:r>
            <a:br>
              <a:rPr lang="en-US" dirty="0" smtClean="0"/>
            </a:br>
            <a:r>
              <a:rPr lang="en-US" dirty="0" smtClean="0"/>
              <a:t>for young peoples</a:t>
            </a:r>
            <a:endParaRPr lang="en-US" dirty="0"/>
          </a:p>
        </p:txBody>
      </p:sp>
      <p:graphicFrame>
        <p:nvGraphicFramePr>
          <p:cNvPr id="18" name="Diagramm 17"/>
          <p:cNvGraphicFramePr/>
          <p:nvPr>
            <p:extLst>
              <p:ext uri="{D42A27DB-BD31-4B8C-83A1-F6EECF244321}">
                <p14:modId xmlns:p14="http://schemas.microsoft.com/office/powerpoint/2010/main" val="3400178349"/>
              </p:ext>
            </p:extLst>
          </p:nvPr>
        </p:nvGraphicFramePr>
        <p:xfrm>
          <a:off x="250825" y="1340768"/>
          <a:ext cx="8688983"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ichtungspfeil 18"/>
          <p:cNvSpPr/>
          <p:nvPr/>
        </p:nvSpPr>
        <p:spPr>
          <a:xfrm>
            <a:off x="2771800" y="1916832"/>
            <a:ext cx="4896544" cy="432048"/>
          </a:xfrm>
          <a:prstGeom prst="homePlate">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err="1" smtClean="0"/>
              <a:t>Vocational</a:t>
            </a:r>
            <a:r>
              <a:rPr lang="de-AT" dirty="0" smtClean="0"/>
              <a:t> </a:t>
            </a:r>
            <a:r>
              <a:rPr lang="de-AT" dirty="0" err="1" smtClean="0"/>
              <a:t>school</a:t>
            </a:r>
            <a:endParaRPr lang="de-AT" dirty="0"/>
          </a:p>
        </p:txBody>
      </p:sp>
      <p:sp>
        <p:nvSpPr>
          <p:cNvPr id="21" name="Richtungspfeil 20"/>
          <p:cNvSpPr/>
          <p:nvPr/>
        </p:nvSpPr>
        <p:spPr>
          <a:xfrm>
            <a:off x="250825" y="4365104"/>
            <a:ext cx="7442638" cy="432048"/>
          </a:xfrm>
          <a:prstGeom prst="homePlate">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err="1" smtClean="0"/>
              <a:t>Vocational</a:t>
            </a:r>
            <a:r>
              <a:rPr lang="de-AT" dirty="0" smtClean="0"/>
              <a:t> </a:t>
            </a:r>
            <a:r>
              <a:rPr lang="de-AT" dirty="0" err="1" smtClean="0"/>
              <a:t>training</a:t>
            </a:r>
            <a:endParaRPr lang="de-AT" dirty="0"/>
          </a:p>
        </p:txBody>
      </p:sp>
      <p:sp>
        <p:nvSpPr>
          <p:cNvPr id="2" name="Richtungspfeil 1"/>
          <p:cNvSpPr/>
          <p:nvPr/>
        </p:nvSpPr>
        <p:spPr>
          <a:xfrm>
            <a:off x="1547664" y="4941168"/>
            <a:ext cx="6120680" cy="432048"/>
          </a:xfrm>
          <a:prstGeom prst="homePlat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de-DE" dirty="0"/>
              <a:t>real-life working </a:t>
            </a:r>
            <a:endParaRPr lang="de-AT" dirty="0"/>
          </a:p>
        </p:txBody>
      </p:sp>
      <p:sp>
        <p:nvSpPr>
          <p:cNvPr id="3" name="Foliennummernplatzhalter 2"/>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36</a:t>
            </a:fld>
            <a:endParaRPr lang="de-DE" altLang="de-DE" sz="1200" dirty="0">
              <a:solidFill>
                <a:schemeClr val="tx1">
                  <a:tint val="75000"/>
                </a:schemeClr>
              </a:solidFill>
              <a:latin typeface="+mj-lt"/>
              <a:cs typeface="+mn-cs"/>
            </a:endParaRPr>
          </a:p>
        </p:txBody>
      </p:sp>
      <p:pic>
        <p:nvPicPr>
          <p:cNvPr id="1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3442520338"/>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4" name="Rectangle 2"/>
          <p:cNvSpPr>
            <a:spLocks noGrp="1" noChangeArrowheads="1"/>
          </p:cNvSpPr>
          <p:nvPr>
            <p:ph type="body" sz="half" idx="1"/>
          </p:nvPr>
        </p:nvSpPr>
        <p:spPr/>
        <p:txBody>
          <a:bodyPr/>
          <a:lstStyle/>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400" dirty="0" smtClean="0">
              <a:latin typeface="Verdana" pitchFamily="34" charset="0"/>
            </a:endParaRPr>
          </a:p>
          <a:p>
            <a:pPr eaLnBrk="1" hangingPunct="1">
              <a:lnSpc>
                <a:spcPct val="90000"/>
              </a:lnSpc>
              <a:buFontTx/>
              <a:buNone/>
            </a:pPr>
            <a:r>
              <a:rPr lang="de-DE" altLang="de-DE" sz="2500" dirty="0" smtClean="0"/>
              <a:t> </a:t>
            </a:r>
          </a:p>
        </p:txBody>
      </p:sp>
      <p:sp>
        <p:nvSpPr>
          <p:cNvPr id="14" name="Titel 1"/>
          <p:cNvSpPr>
            <a:spLocks noGrp="1"/>
          </p:cNvSpPr>
          <p:nvPr>
            <p:ph type="title"/>
          </p:nvPr>
        </p:nvSpPr>
        <p:spPr>
          <a:xfrm>
            <a:off x="457200" y="274638"/>
            <a:ext cx="6491288" cy="633412"/>
          </a:xfrm>
        </p:spPr>
        <p:txBody>
          <a:bodyPr>
            <a:normAutofit fontScale="90000"/>
          </a:bodyPr>
          <a:lstStyle/>
          <a:p>
            <a:r>
              <a:rPr lang="en-US" dirty="0" smtClean="0"/>
              <a:t>VET Training </a:t>
            </a:r>
            <a:br>
              <a:rPr lang="en-US" dirty="0" smtClean="0"/>
            </a:br>
            <a:r>
              <a:rPr lang="en-US" dirty="0" smtClean="0"/>
              <a:t>for young peoples</a:t>
            </a:r>
            <a:endParaRPr lang="en-US" dirty="0"/>
          </a:p>
        </p:txBody>
      </p:sp>
      <p:graphicFrame>
        <p:nvGraphicFramePr>
          <p:cNvPr id="18" name="Diagramm 17"/>
          <p:cNvGraphicFramePr/>
          <p:nvPr>
            <p:extLst>
              <p:ext uri="{D42A27DB-BD31-4B8C-83A1-F6EECF244321}">
                <p14:modId xmlns:p14="http://schemas.microsoft.com/office/powerpoint/2010/main" val="2666476875"/>
              </p:ext>
            </p:extLst>
          </p:nvPr>
        </p:nvGraphicFramePr>
        <p:xfrm>
          <a:off x="250825" y="1340768"/>
          <a:ext cx="8688983"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ichtungspfeil 18"/>
          <p:cNvSpPr/>
          <p:nvPr/>
        </p:nvSpPr>
        <p:spPr>
          <a:xfrm>
            <a:off x="1691680" y="1916832"/>
            <a:ext cx="5832648" cy="432048"/>
          </a:xfrm>
          <a:prstGeom prst="homePlate">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err="1" smtClean="0"/>
              <a:t>Vocational</a:t>
            </a:r>
            <a:r>
              <a:rPr lang="de-AT" dirty="0" smtClean="0"/>
              <a:t> </a:t>
            </a:r>
            <a:r>
              <a:rPr lang="de-AT" dirty="0" err="1" smtClean="0"/>
              <a:t>school</a:t>
            </a:r>
            <a:endParaRPr lang="de-AT" dirty="0"/>
          </a:p>
        </p:txBody>
      </p:sp>
      <p:sp>
        <p:nvSpPr>
          <p:cNvPr id="21" name="Richtungspfeil 20"/>
          <p:cNvSpPr/>
          <p:nvPr/>
        </p:nvSpPr>
        <p:spPr>
          <a:xfrm>
            <a:off x="250825" y="4365104"/>
            <a:ext cx="7273503" cy="432048"/>
          </a:xfrm>
          <a:prstGeom prst="homePlate">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err="1" smtClean="0"/>
              <a:t>Vocational</a:t>
            </a:r>
            <a:r>
              <a:rPr lang="de-AT" dirty="0" smtClean="0"/>
              <a:t> </a:t>
            </a:r>
            <a:r>
              <a:rPr lang="de-AT" dirty="0" err="1" smtClean="0"/>
              <a:t>training</a:t>
            </a:r>
            <a:endParaRPr lang="de-AT" dirty="0"/>
          </a:p>
        </p:txBody>
      </p:sp>
      <p:sp>
        <p:nvSpPr>
          <p:cNvPr id="8" name="Richtungspfeil 7"/>
          <p:cNvSpPr/>
          <p:nvPr/>
        </p:nvSpPr>
        <p:spPr>
          <a:xfrm>
            <a:off x="1691680" y="4941168"/>
            <a:ext cx="5832648" cy="432048"/>
          </a:xfrm>
          <a:prstGeom prst="homePlat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de-DE" dirty="0"/>
              <a:t>real-life working </a:t>
            </a:r>
            <a:endParaRPr lang="de-AT" dirty="0"/>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37</a:t>
            </a:fld>
            <a:endParaRPr lang="de-DE" altLang="de-DE" sz="1200" dirty="0">
              <a:solidFill>
                <a:schemeClr val="tx1">
                  <a:tint val="75000"/>
                </a:schemeClr>
              </a:solidFill>
              <a:latin typeface="+mj-lt"/>
              <a:cs typeface="+mn-cs"/>
            </a:endParaRPr>
          </a:p>
        </p:txBody>
      </p:sp>
      <p:pic>
        <p:nvPicPr>
          <p:cNvPr id="1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188406535"/>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4" name="Rectangle 2"/>
          <p:cNvSpPr>
            <a:spLocks noGrp="1" noChangeArrowheads="1"/>
          </p:cNvSpPr>
          <p:nvPr>
            <p:ph type="body" sz="half" idx="1"/>
          </p:nvPr>
        </p:nvSpPr>
        <p:spPr/>
        <p:txBody>
          <a:bodyPr/>
          <a:lstStyle/>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400" dirty="0" smtClean="0">
              <a:latin typeface="Verdana" pitchFamily="34" charset="0"/>
            </a:endParaRPr>
          </a:p>
          <a:p>
            <a:pPr eaLnBrk="1" hangingPunct="1">
              <a:lnSpc>
                <a:spcPct val="90000"/>
              </a:lnSpc>
              <a:buFontTx/>
              <a:buNone/>
            </a:pPr>
            <a:r>
              <a:rPr lang="de-DE" altLang="de-DE" sz="2500" dirty="0" smtClean="0"/>
              <a:t> </a:t>
            </a:r>
          </a:p>
        </p:txBody>
      </p:sp>
      <p:sp>
        <p:nvSpPr>
          <p:cNvPr id="14" name="Titel 1"/>
          <p:cNvSpPr>
            <a:spLocks noGrp="1"/>
          </p:cNvSpPr>
          <p:nvPr>
            <p:ph type="title"/>
          </p:nvPr>
        </p:nvSpPr>
        <p:spPr>
          <a:xfrm>
            <a:off x="457200" y="274638"/>
            <a:ext cx="6491288" cy="633412"/>
          </a:xfrm>
        </p:spPr>
        <p:txBody>
          <a:bodyPr>
            <a:normAutofit fontScale="90000"/>
          </a:bodyPr>
          <a:lstStyle/>
          <a:p>
            <a:r>
              <a:rPr lang="en-US" dirty="0"/>
              <a:t>skilled-worker training</a:t>
            </a:r>
          </a:p>
        </p:txBody>
      </p:sp>
      <p:graphicFrame>
        <p:nvGraphicFramePr>
          <p:cNvPr id="18" name="Diagramm 17"/>
          <p:cNvGraphicFramePr/>
          <p:nvPr>
            <p:extLst>
              <p:ext uri="{D42A27DB-BD31-4B8C-83A1-F6EECF244321}">
                <p14:modId xmlns:p14="http://schemas.microsoft.com/office/powerpoint/2010/main" val="613438229"/>
              </p:ext>
            </p:extLst>
          </p:nvPr>
        </p:nvGraphicFramePr>
        <p:xfrm>
          <a:off x="250825" y="1340768"/>
          <a:ext cx="8688983"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Richtungspfeil 20"/>
          <p:cNvSpPr/>
          <p:nvPr/>
        </p:nvSpPr>
        <p:spPr>
          <a:xfrm>
            <a:off x="250825" y="4365104"/>
            <a:ext cx="6553423" cy="432048"/>
          </a:xfrm>
          <a:prstGeom prst="homePlate">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err="1" smtClean="0"/>
              <a:t>Vocational</a:t>
            </a:r>
            <a:r>
              <a:rPr lang="de-AT" dirty="0" smtClean="0"/>
              <a:t> </a:t>
            </a:r>
            <a:r>
              <a:rPr lang="de-AT" dirty="0" err="1" smtClean="0"/>
              <a:t>training</a:t>
            </a:r>
            <a:endParaRPr lang="de-AT" dirty="0"/>
          </a:p>
        </p:txBody>
      </p:sp>
      <p:sp>
        <p:nvSpPr>
          <p:cNvPr id="9" name="Richtungspfeil 8"/>
          <p:cNvSpPr/>
          <p:nvPr/>
        </p:nvSpPr>
        <p:spPr>
          <a:xfrm>
            <a:off x="250825" y="4941168"/>
            <a:ext cx="8641655" cy="432048"/>
          </a:xfrm>
          <a:prstGeom prst="homePlat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de-DE" dirty="0"/>
              <a:t>real-life working </a:t>
            </a:r>
            <a:endParaRPr lang="de-AT" dirty="0"/>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38</a:t>
            </a:fld>
            <a:endParaRPr lang="de-DE" altLang="de-DE" sz="1200" dirty="0">
              <a:solidFill>
                <a:schemeClr val="tx1">
                  <a:tint val="75000"/>
                </a:schemeClr>
              </a:solidFill>
              <a:latin typeface="+mj-lt"/>
              <a:cs typeface="+mn-cs"/>
            </a:endParaRPr>
          </a:p>
        </p:txBody>
      </p:sp>
      <p:pic>
        <p:nvPicPr>
          <p:cNvPr id="1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4125010175"/>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4" name="Rectangle 2"/>
          <p:cNvSpPr>
            <a:spLocks noGrp="1" noChangeArrowheads="1"/>
          </p:cNvSpPr>
          <p:nvPr>
            <p:ph type="body" sz="half" idx="1"/>
          </p:nvPr>
        </p:nvSpPr>
        <p:spPr/>
        <p:txBody>
          <a:bodyPr/>
          <a:lstStyle/>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400" dirty="0" smtClean="0">
              <a:latin typeface="Verdana" pitchFamily="34" charset="0"/>
            </a:endParaRPr>
          </a:p>
          <a:p>
            <a:pPr eaLnBrk="1" hangingPunct="1">
              <a:lnSpc>
                <a:spcPct val="90000"/>
              </a:lnSpc>
              <a:buFontTx/>
              <a:buNone/>
            </a:pPr>
            <a:r>
              <a:rPr lang="de-DE" altLang="de-DE" sz="2500" dirty="0" smtClean="0"/>
              <a:t> </a:t>
            </a:r>
          </a:p>
        </p:txBody>
      </p:sp>
      <p:sp>
        <p:nvSpPr>
          <p:cNvPr id="14" name="Titel 1"/>
          <p:cNvSpPr>
            <a:spLocks noGrp="1"/>
          </p:cNvSpPr>
          <p:nvPr>
            <p:ph type="title"/>
          </p:nvPr>
        </p:nvSpPr>
        <p:spPr>
          <a:xfrm>
            <a:off x="457200" y="274638"/>
            <a:ext cx="6491288" cy="633412"/>
          </a:xfrm>
        </p:spPr>
        <p:txBody>
          <a:bodyPr>
            <a:normAutofit fontScale="90000"/>
          </a:bodyPr>
          <a:lstStyle/>
          <a:p>
            <a:r>
              <a:rPr lang="en-US" dirty="0" smtClean="0"/>
              <a:t>“Du </a:t>
            </a:r>
            <a:r>
              <a:rPr lang="en-US" dirty="0" err="1" smtClean="0"/>
              <a:t>kannst</a:t>
            </a:r>
            <a:r>
              <a:rPr lang="en-US" dirty="0" smtClean="0"/>
              <a:t> was”</a:t>
            </a:r>
            <a:endParaRPr lang="en-US" dirty="0"/>
          </a:p>
        </p:txBody>
      </p:sp>
      <p:graphicFrame>
        <p:nvGraphicFramePr>
          <p:cNvPr id="18" name="Diagramm 17"/>
          <p:cNvGraphicFramePr/>
          <p:nvPr>
            <p:extLst>
              <p:ext uri="{D42A27DB-BD31-4B8C-83A1-F6EECF244321}">
                <p14:modId xmlns:p14="http://schemas.microsoft.com/office/powerpoint/2010/main" val="3378604533"/>
              </p:ext>
            </p:extLst>
          </p:nvPr>
        </p:nvGraphicFramePr>
        <p:xfrm>
          <a:off x="250825" y="1340768"/>
          <a:ext cx="8688983"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Richtungspfeil 20"/>
          <p:cNvSpPr/>
          <p:nvPr/>
        </p:nvSpPr>
        <p:spPr>
          <a:xfrm>
            <a:off x="3203848" y="4365104"/>
            <a:ext cx="4320480" cy="432048"/>
          </a:xfrm>
          <a:prstGeom prst="homePlate">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err="1" smtClean="0"/>
              <a:t>Vocational</a:t>
            </a:r>
            <a:r>
              <a:rPr lang="de-AT" dirty="0" smtClean="0"/>
              <a:t> </a:t>
            </a:r>
            <a:r>
              <a:rPr lang="de-AT" dirty="0" err="1" smtClean="0"/>
              <a:t>training</a:t>
            </a:r>
            <a:endParaRPr lang="de-AT" dirty="0"/>
          </a:p>
        </p:txBody>
      </p:sp>
      <p:sp>
        <p:nvSpPr>
          <p:cNvPr id="7" name="Richtungspfeil 6"/>
          <p:cNvSpPr/>
          <p:nvPr/>
        </p:nvSpPr>
        <p:spPr>
          <a:xfrm>
            <a:off x="250825" y="4941168"/>
            <a:ext cx="8641655" cy="432048"/>
          </a:xfrm>
          <a:prstGeom prst="homePlat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de-DE" dirty="0"/>
              <a:t>real-life working </a:t>
            </a:r>
            <a:endParaRPr lang="de-AT" dirty="0"/>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39</a:t>
            </a:fld>
            <a:endParaRPr lang="de-DE" altLang="de-DE" sz="1200" dirty="0">
              <a:solidFill>
                <a:schemeClr val="tx1">
                  <a:tint val="75000"/>
                </a:schemeClr>
              </a:solidFill>
              <a:latin typeface="+mj-lt"/>
              <a:cs typeface="+mn-cs"/>
            </a:endParaRPr>
          </a:p>
        </p:txBody>
      </p:sp>
      <p:pic>
        <p:nvPicPr>
          <p:cNvPr id="9"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3065609622"/>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body" sz="half" idx="1"/>
          </p:nvPr>
        </p:nvSpPr>
        <p:spPr/>
        <p:txBody>
          <a:bodyPr/>
          <a:lstStyle/>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400" dirty="0" smtClean="0">
              <a:latin typeface="Verdana" pitchFamily="34" charset="0"/>
            </a:endParaRPr>
          </a:p>
          <a:p>
            <a:pPr eaLnBrk="1" hangingPunct="1">
              <a:lnSpc>
                <a:spcPct val="90000"/>
              </a:lnSpc>
              <a:buFontTx/>
              <a:buNone/>
            </a:pPr>
            <a:r>
              <a:rPr lang="de-DE" altLang="de-DE" sz="2500" dirty="0" smtClean="0"/>
              <a:t> </a:t>
            </a:r>
          </a:p>
        </p:txBody>
      </p:sp>
      <p:sp>
        <p:nvSpPr>
          <p:cNvPr id="20487" name="Textfeld 1"/>
          <p:cNvSpPr txBox="1">
            <a:spLocks noChangeArrowheads="1"/>
          </p:cNvSpPr>
          <p:nvPr/>
        </p:nvSpPr>
        <p:spPr bwMode="auto">
          <a:xfrm>
            <a:off x="468312" y="2132856"/>
            <a:ext cx="82073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2400" b="1" dirty="0">
                <a:solidFill>
                  <a:schemeClr val="bg1"/>
                </a:solidFill>
              </a:rPr>
              <a:t>“No educational path in Austria ends in a blind alley,” </a:t>
            </a:r>
          </a:p>
          <a:p>
            <a:pPr eaLnBrk="1" hangingPunct="1">
              <a:spcBef>
                <a:spcPct val="0"/>
              </a:spcBef>
              <a:buFontTx/>
              <a:buNone/>
            </a:pPr>
            <a:r>
              <a:rPr lang="en-US" altLang="de-DE" sz="1800" b="1" dirty="0">
                <a:solidFill>
                  <a:schemeClr val="bg1"/>
                </a:solidFill>
              </a:rPr>
              <a:t>summarizes the Federal Minister for Education. </a:t>
            </a:r>
            <a:endParaRPr lang="de-AT" altLang="de-DE" sz="1800" dirty="0">
              <a:solidFill>
                <a:schemeClr val="bg1"/>
              </a:solidFill>
            </a:endParaRPr>
          </a:p>
        </p:txBody>
      </p:sp>
      <p:sp>
        <p:nvSpPr>
          <p:cNvPr id="5" name="Titel 1"/>
          <p:cNvSpPr>
            <a:spLocks noGrp="1"/>
          </p:cNvSpPr>
          <p:nvPr>
            <p:ph type="title"/>
          </p:nvPr>
        </p:nvSpPr>
        <p:spPr>
          <a:xfrm>
            <a:off x="457200" y="274638"/>
            <a:ext cx="6491288" cy="633412"/>
          </a:xfrm>
        </p:spPr>
        <p:txBody>
          <a:bodyPr>
            <a:normAutofit fontScale="90000"/>
          </a:bodyPr>
          <a:lstStyle/>
          <a:p>
            <a:r>
              <a:rPr lang="en-US" altLang="de-DE" dirty="0"/>
              <a:t>Vocational education and </a:t>
            </a:r>
            <a:r>
              <a:rPr lang="en-US" altLang="de-DE" dirty="0" smtClean="0"/>
              <a:t>training</a:t>
            </a:r>
            <a:endParaRPr lang="en-US" dirty="0"/>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40</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2355073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body" sz="half" idx="1"/>
          </p:nvPr>
        </p:nvSpPr>
        <p:spPr/>
        <p:txBody>
          <a:bodyPr/>
          <a:lstStyle/>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600" dirty="0" smtClean="0">
              <a:latin typeface="Verdana" pitchFamily="34" charset="0"/>
            </a:endParaRPr>
          </a:p>
          <a:p>
            <a:pPr eaLnBrk="1" hangingPunct="1">
              <a:lnSpc>
                <a:spcPct val="90000"/>
              </a:lnSpc>
              <a:buFontTx/>
              <a:buNone/>
            </a:pPr>
            <a:endParaRPr lang="de-DE" altLang="de-DE" sz="1400" dirty="0" smtClean="0">
              <a:latin typeface="Verdana" pitchFamily="34" charset="0"/>
            </a:endParaRPr>
          </a:p>
          <a:p>
            <a:pPr eaLnBrk="1" hangingPunct="1">
              <a:lnSpc>
                <a:spcPct val="90000"/>
              </a:lnSpc>
              <a:buFontTx/>
              <a:buNone/>
            </a:pPr>
            <a:r>
              <a:rPr lang="de-DE" altLang="de-DE" sz="2500" dirty="0" smtClean="0"/>
              <a:t> </a:t>
            </a:r>
          </a:p>
        </p:txBody>
      </p:sp>
      <p:sp>
        <p:nvSpPr>
          <p:cNvPr id="20487" name="Textfeld 1"/>
          <p:cNvSpPr txBox="1">
            <a:spLocks noChangeArrowheads="1"/>
          </p:cNvSpPr>
          <p:nvPr/>
        </p:nvSpPr>
        <p:spPr bwMode="auto">
          <a:xfrm>
            <a:off x="468312" y="2132856"/>
            <a:ext cx="82073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2400" b="1" dirty="0">
                <a:solidFill>
                  <a:schemeClr val="bg1"/>
                </a:solidFill>
              </a:rPr>
              <a:t>b</a:t>
            </a:r>
            <a:r>
              <a:rPr lang="en-US" altLang="de-DE" sz="2400" b="1" dirty="0" smtClean="0">
                <a:solidFill>
                  <a:schemeClr val="bg1"/>
                </a:solidFill>
              </a:rPr>
              <a:t>enchmarking analysis</a:t>
            </a:r>
          </a:p>
          <a:p>
            <a:pPr eaLnBrk="1" hangingPunct="1">
              <a:spcBef>
                <a:spcPct val="0"/>
              </a:spcBef>
              <a:buFontTx/>
              <a:buNone/>
            </a:pPr>
            <a:r>
              <a:rPr lang="en-US" altLang="de-DE" sz="2400" b="1" dirty="0">
                <a:solidFill>
                  <a:schemeClr val="bg1"/>
                </a:solidFill>
              </a:rPr>
              <a:t>a</a:t>
            </a:r>
            <a:r>
              <a:rPr lang="en-US" altLang="de-DE" sz="2400" b="1" dirty="0" smtClean="0">
                <a:solidFill>
                  <a:schemeClr val="bg1"/>
                </a:solidFill>
              </a:rPr>
              <a:t>pproach/education-to-</a:t>
            </a:r>
            <a:r>
              <a:rPr lang="en-US" altLang="de-DE" sz="2400" b="1" dirty="0" err="1" smtClean="0">
                <a:solidFill>
                  <a:schemeClr val="bg1"/>
                </a:solidFill>
              </a:rPr>
              <a:t>labour</a:t>
            </a:r>
            <a:r>
              <a:rPr lang="en-US" altLang="de-DE" sz="2400" b="1" dirty="0" smtClean="0">
                <a:solidFill>
                  <a:schemeClr val="bg1"/>
                </a:solidFill>
              </a:rPr>
              <a:t>-market transition model</a:t>
            </a:r>
          </a:p>
          <a:p>
            <a:pPr eaLnBrk="1" hangingPunct="1">
              <a:spcBef>
                <a:spcPct val="0"/>
              </a:spcBef>
              <a:buFontTx/>
              <a:buNone/>
            </a:pPr>
            <a:r>
              <a:rPr lang="en-US" altLang="de-DE" sz="2400" b="1" dirty="0">
                <a:solidFill>
                  <a:schemeClr val="bg1"/>
                </a:solidFill>
              </a:rPr>
              <a:t>p</a:t>
            </a:r>
            <a:r>
              <a:rPr lang="en-US" altLang="de-DE" sz="2400" b="1" dirty="0" smtClean="0">
                <a:solidFill>
                  <a:schemeClr val="bg1"/>
                </a:solidFill>
              </a:rPr>
              <a:t>athways and tools</a:t>
            </a:r>
          </a:p>
          <a:p>
            <a:pPr eaLnBrk="1" hangingPunct="1">
              <a:spcBef>
                <a:spcPct val="0"/>
              </a:spcBef>
              <a:buFontTx/>
              <a:buNone/>
            </a:pPr>
            <a:r>
              <a:rPr lang="en-US" altLang="de-DE" sz="2400" b="1" dirty="0">
                <a:solidFill>
                  <a:schemeClr val="bg1"/>
                </a:solidFill>
              </a:rPr>
              <a:t>d</a:t>
            </a:r>
            <a:r>
              <a:rPr lang="en-US" altLang="de-DE" sz="2400" b="1" dirty="0" smtClean="0">
                <a:solidFill>
                  <a:schemeClr val="bg1"/>
                </a:solidFill>
              </a:rPr>
              <a:t>rawing up of the manual</a:t>
            </a:r>
          </a:p>
          <a:p>
            <a:pPr eaLnBrk="1" hangingPunct="1">
              <a:spcBef>
                <a:spcPct val="0"/>
              </a:spcBef>
              <a:buFontTx/>
              <a:buNone/>
            </a:pPr>
            <a:r>
              <a:rPr lang="en-US" altLang="de-DE" sz="2400" b="1" dirty="0">
                <a:solidFill>
                  <a:schemeClr val="bg1"/>
                </a:solidFill>
              </a:rPr>
              <a:t>s</a:t>
            </a:r>
            <a:r>
              <a:rPr lang="en-US" altLang="de-DE" sz="2400" b="1" dirty="0" smtClean="0">
                <a:solidFill>
                  <a:schemeClr val="bg1"/>
                </a:solidFill>
              </a:rPr>
              <a:t>tudy visit organization in </a:t>
            </a:r>
            <a:r>
              <a:rPr lang="en-US" altLang="de-DE" sz="2400" b="1" dirty="0" err="1" smtClean="0">
                <a:solidFill>
                  <a:schemeClr val="bg1"/>
                </a:solidFill>
              </a:rPr>
              <a:t>austria</a:t>
            </a:r>
            <a:endParaRPr lang="de-AT" altLang="de-DE" sz="1800" dirty="0">
              <a:solidFill>
                <a:schemeClr val="bg1"/>
              </a:solidFill>
            </a:endParaRPr>
          </a:p>
        </p:txBody>
      </p:sp>
      <p:sp>
        <p:nvSpPr>
          <p:cNvPr id="5" name="Titel 1"/>
          <p:cNvSpPr>
            <a:spLocks noGrp="1"/>
          </p:cNvSpPr>
          <p:nvPr>
            <p:ph type="title"/>
          </p:nvPr>
        </p:nvSpPr>
        <p:spPr>
          <a:xfrm>
            <a:off x="457200" y="274638"/>
            <a:ext cx="6491288" cy="633412"/>
          </a:xfrm>
        </p:spPr>
        <p:txBody>
          <a:bodyPr>
            <a:normAutofit fontScale="90000"/>
          </a:bodyPr>
          <a:lstStyle/>
          <a:p>
            <a:r>
              <a:rPr lang="de-AT" dirty="0" err="1" smtClean="0"/>
              <a:t>expectations</a:t>
            </a:r>
            <a:r>
              <a:rPr lang="de-AT" dirty="0" smtClean="0"/>
              <a:t> </a:t>
            </a:r>
            <a:r>
              <a:rPr lang="de-AT" dirty="0"/>
              <a:t>/ </a:t>
            </a:r>
            <a:r>
              <a:rPr lang="de-AT" dirty="0" err="1"/>
              <a:t>role</a:t>
            </a:r>
            <a:r>
              <a:rPr lang="de-AT" dirty="0"/>
              <a:t> </a:t>
            </a:r>
            <a:r>
              <a:rPr lang="de-AT" dirty="0" smtClean="0"/>
              <a:t>in </a:t>
            </a:r>
            <a:r>
              <a:rPr lang="de-AT" dirty="0" err="1" smtClean="0"/>
              <a:t>the</a:t>
            </a:r>
            <a:r>
              <a:rPr lang="de-AT" dirty="0" smtClean="0"/>
              <a:t> </a:t>
            </a:r>
            <a:r>
              <a:rPr lang="de-AT" dirty="0" err="1" smtClean="0"/>
              <a:t>project</a:t>
            </a:r>
            <a:endParaRPr lang="en-US" dirty="0"/>
          </a:p>
        </p:txBody>
      </p:sp>
      <p:sp>
        <p:nvSpPr>
          <p:cNvPr id="2" name="Foliennummernplatzhalter 1"/>
          <p:cNvSpPr>
            <a:spLocks noGrp="1"/>
          </p:cNvSpPr>
          <p:nvPr>
            <p:ph type="sldNum" sz="quarter" idx="12"/>
          </p:nvPr>
        </p:nvSpPr>
        <p:spPr/>
        <p:txBody>
          <a:bodyPr/>
          <a:lstStyle/>
          <a:p>
            <a:pPr algn="r">
              <a:defRPr/>
            </a:pPr>
            <a:fld id="{0A04E6D2-5452-47C9-953E-20166DCB8EF6}" type="slidenum">
              <a:rPr lang="de-DE" altLang="de-DE" sz="1200">
                <a:solidFill>
                  <a:schemeClr val="tx1">
                    <a:tint val="75000"/>
                  </a:schemeClr>
                </a:solidFill>
                <a:latin typeface="+mj-lt"/>
                <a:cs typeface="+mn-cs"/>
              </a:rPr>
              <a:pPr algn="r">
                <a:defRPr/>
              </a:pPr>
              <a:t>41</a:t>
            </a:fld>
            <a:endParaRPr lang="de-DE" altLang="de-DE" sz="1200" dirty="0">
              <a:solidFill>
                <a:schemeClr val="tx1">
                  <a:tint val="75000"/>
                </a:schemeClr>
              </a:solidFill>
              <a:latin typeface="+mj-lt"/>
              <a:cs typeface="+mn-cs"/>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18033775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507" y="1268760"/>
            <a:ext cx="8275949" cy="4217200"/>
          </a:xfrm>
          <a:prstGeom prst="rect">
            <a:avLst/>
          </a:prstGeom>
          <a:ln>
            <a:noFill/>
          </a:ln>
          <a:effectLst>
            <a:softEdge rad="112500"/>
          </a:effec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532" t="15782" r="50905" b="76382"/>
          <a:stretch/>
        </p:blipFill>
        <p:spPr bwMode="auto">
          <a:xfrm>
            <a:off x="6804248" y="140906"/>
            <a:ext cx="2269358" cy="91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el 1"/>
          <p:cNvSpPr txBox="1">
            <a:spLocks/>
          </p:cNvSpPr>
          <p:nvPr/>
        </p:nvSpPr>
        <p:spPr bwMode="auto">
          <a:xfrm>
            <a:off x="250825" y="6381750"/>
            <a:ext cx="2181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dirty="0">
                <a:latin typeface="Calibri" pitchFamily="34" charset="0"/>
              </a:rPr>
              <a:t>www.bfi-ooe.at</a:t>
            </a:r>
          </a:p>
        </p:txBody>
      </p:sp>
    </p:spTree>
    <p:extLst>
      <p:ext uri="{BB962C8B-B14F-4D97-AF65-F5344CB8AC3E}">
        <p14:creationId xmlns:p14="http://schemas.microsoft.com/office/powerpoint/2010/main" val="2038899649"/>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Larissa">
  <a:themeElements>
    <a:clrScheme name="BBRZ GRUPPE">
      <a:dk1>
        <a:srgbClr val="FFFFFF"/>
      </a:dk1>
      <a:lt1>
        <a:srgbClr val="404040"/>
      </a:lt1>
      <a:dk2>
        <a:srgbClr val="800080"/>
      </a:dk2>
      <a:lt2>
        <a:srgbClr val="FFFFFF"/>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nutzerdefiniertes Design">
  <a:themeElements>
    <a:clrScheme name="BBRZ GRUPPE">
      <a:dk1>
        <a:srgbClr val="FFFFFF"/>
      </a:dk1>
      <a:lt1>
        <a:srgbClr val="404040"/>
      </a:lt1>
      <a:dk2>
        <a:srgbClr val="800080"/>
      </a:dk2>
      <a:lt2>
        <a:srgbClr val="FFFFFF"/>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enutzerdefiniertes Design">
  <a:themeElements>
    <a:clrScheme name="BBRZ GRUPPE">
      <a:dk1>
        <a:srgbClr val="FFFFFF"/>
      </a:dk1>
      <a:lt1>
        <a:srgbClr val="404040"/>
      </a:lt1>
      <a:dk2>
        <a:srgbClr val="800080"/>
      </a:dk2>
      <a:lt2>
        <a:srgbClr val="FFFFFF"/>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36B031657072E44383D1E152DB5EDDA2" ma:contentTypeVersion="0" ma:contentTypeDescription="Ein neues Dokument erstellen." ma:contentTypeScope="" ma:versionID="a7e4f528d38f1ef3bd45ffdabbd8dc4e">
  <xsd:schema xmlns:xsd="http://www.w3.org/2001/XMLSchema" xmlns:p="http://schemas.microsoft.com/office/2006/metadata/properties" targetNamespace="http://schemas.microsoft.com/office/2006/metadata/properties" ma:root="true" ma:fieldsID="246f02dd96380beb4f7cdcce14d77fd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ma:readOnly="tru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44764E55-F826-4678-8585-12E8DFA11D0C}">
  <ds:schemaRefs>
    <ds:schemaRef ds:uri="http://schemas.microsoft.com/office/2006/documentManagement/types"/>
    <ds:schemaRef ds:uri="http://purl.org/dc/elements/1.1/"/>
    <ds:schemaRef ds:uri="http://schemas.microsoft.com/office/2006/metadata/properties"/>
    <ds:schemaRef ds:uri="http://purl.org/dc/dcmitype/"/>
    <ds:schemaRef ds:uri="http://www.w3.org/XML/1998/namespace"/>
    <ds:schemaRef ds:uri="http://purl.org/dc/terms/"/>
    <ds:schemaRef ds:uri="http://schemas.openxmlformats.org/package/2006/metadata/core-properties"/>
  </ds:schemaRefs>
</ds:datastoreItem>
</file>

<file path=customXml/itemProps2.xml><?xml version="1.0" encoding="utf-8"?>
<ds:datastoreItem xmlns:ds="http://schemas.openxmlformats.org/officeDocument/2006/customXml" ds:itemID="{B826A6DD-1837-4E63-95C3-4DC47A779F03}">
  <ds:schemaRefs>
    <ds:schemaRef ds:uri="http://schemas.microsoft.com/sharepoint/v3/contenttype/forms"/>
  </ds:schemaRefs>
</ds:datastoreItem>
</file>

<file path=customXml/itemProps3.xml><?xml version="1.0" encoding="utf-8"?>
<ds:datastoreItem xmlns:ds="http://schemas.openxmlformats.org/officeDocument/2006/customXml" ds:itemID="{2674118D-967F-4F0B-AC51-32B6FAEB0F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0</TotalTime>
  <Words>3848</Words>
  <Application>Microsoft Office PowerPoint</Application>
  <PresentationFormat>Bildschirmpräsentation (4:3)</PresentationFormat>
  <Paragraphs>727</Paragraphs>
  <Slides>42</Slides>
  <Notes>42</Notes>
  <HiddenSlides>9</HiddenSlides>
  <MMClips>0</MMClips>
  <ScaleCrop>false</ScaleCrop>
  <HeadingPairs>
    <vt:vector size="4" baseType="variant">
      <vt:variant>
        <vt:lpstr>Design</vt:lpstr>
      </vt:variant>
      <vt:variant>
        <vt:i4>3</vt:i4>
      </vt:variant>
      <vt:variant>
        <vt:lpstr>Folientitel</vt:lpstr>
      </vt:variant>
      <vt:variant>
        <vt:i4>42</vt:i4>
      </vt:variant>
    </vt:vector>
  </HeadingPairs>
  <TitlesOfParts>
    <vt:vector size="45" baseType="lpstr">
      <vt:lpstr>Larissa</vt:lpstr>
      <vt:lpstr>Benutzerdefiniertes Design</vt:lpstr>
      <vt:lpstr>1_Benutzerdefiniertes Design</vt:lpstr>
      <vt:lpstr>BFI Upper Austria  </vt:lpstr>
      <vt:lpstr>Overview</vt:lpstr>
      <vt:lpstr>… new perspectives</vt:lpstr>
      <vt:lpstr>Our mission</vt:lpstr>
      <vt:lpstr>Austria´s biggest provider for VET and social services</vt:lpstr>
      <vt:lpstr>Structure</vt:lpstr>
      <vt:lpstr>Structure</vt:lpstr>
      <vt:lpstr>Figures</vt:lpstr>
      <vt:lpstr>Regions / Sites</vt:lpstr>
      <vt:lpstr>Services</vt:lpstr>
      <vt:lpstr>Internationally connected</vt:lpstr>
      <vt:lpstr>International / Projects</vt:lpstr>
      <vt:lpstr>Partnerships</vt:lpstr>
      <vt:lpstr>International Networks</vt:lpstr>
      <vt:lpstr>Example: EVBB</vt:lpstr>
      <vt:lpstr>Vocational Education and Training</vt:lpstr>
      <vt:lpstr>Vocational Education</vt:lpstr>
      <vt:lpstr>Vocational Education</vt:lpstr>
      <vt:lpstr>Upper Austria – Economy</vt:lpstr>
      <vt:lpstr>The vocational pathway in Austria</vt:lpstr>
      <vt:lpstr>The vocational pathway in Austria</vt:lpstr>
      <vt:lpstr>PowerPoint-Präsentation</vt:lpstr>
      <vt:lpstr>Initial vocational education  and training</vt:lpstr>
      <vt:lpstr>Apprenticeship:  Dual vocational training</vt:lpstr>
      <vt:lpstr>Why companies train apprentices</vt:lpstr>
      <vt:lpstr>Apprenticeship occupations</vt:lpstr>
      <vt:lpstr>Company-based training</vt:lpstr>
      <vt:lpstr>Training alliance</vt:lpstr>
      <vt:lpstr>Competences</vt:lpstr>
      <vt:lpstr>Modularisation of apprenticeship training</vt:lpstr>
      <vt:lpstr>Apprenticeship and Matura</vt:lpstr>
      <vt:lpstr>Facts &amp; figures</vt:lpstr>
      <vt:lpstr>Occupational status</vt:lpstr>
      <vt:lpstr>Our mission – Dual(Trial) Systems</vt:lpstr>
      <vt:lpstr>The Austrian way to apprenticeship</vt:lpstr>
      <vt:lpstr>Integrative VET Training  for young peoples</vt:lpstr>
      <vt:lpstr>VET Training  for young peoples</vt:lpstr>
      <vt:lpstr>skilled-worker training</vt:lpstr>
      <vt:lpstr>“Du kannst was”</vt:lpstr>
      <vt:lpstr>Vocational education and training</vt:lpstr>
      <vt:lpstr>expectations / role in the project</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Gerhard Hagn</dc:creator>
  <cp:lastModifiedBy>Hinterberger Wilhelm, MBA</cp:lastModifiedBy>
  <cp:revision>179</cp:revision>
  <cp:lastPrinted>2013-12-05T16:45:36Z</cp:lastPrinted>
  <dcterms:created xsi:type="dcterms:W3CDTF">2012-05-20T16:05:22Z</dcterms:created>
  <dcterms:modified xsi:type="dcterms:W3CDTF">2014-12-16T09:21:28Z</dcterms:modified>
</cp:coreProperties>
</file>