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86" r:id="rId2"/>
    <p:sldId id="298" r:id="rId3"/>
    <p:sldId id="299" r:id="rId4"/>
    <p:sldId id="300" r:id="rId5"/>
    <p:sldId id="301" r:id="rId6"/>
    <p:sldId id="310" r:id="rId7"/>
    <p:sldId id="317" r:id="rId8"/>
    <p:sldId id="322" r:id="rId9"/>
    <p:sldId id="309" r:id="rId10"/>
  </p:sldIdLst>
  <p:sldSz cx="9144000" cy="6858000" type="screen4x3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262086"/>
    <a:srgbClr val="506926"/>
    <a:srgbClr val="FFFF66"/>
    <a:srgbClr val="CC0099"/>
    <a:srgbClr val="CC3300"/>
    <a:srgbClr val="FF0000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660" autoAdjust="0"/>
  </p:normalViewPr>
  <p:slideViewPr>
    <p:cSldViewPr>
      <p:cViewPr varScale="1">
        <p:scale>
          <a:sx n="79" d="100"/>
          <a:sy n="79" d="100"/>
        </p:scale>
        <p:origin x="-96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282" y="-90"/>
      </p:cViewPr>
      <p:guideLst>
        <p:guide orient="horz" pos="3128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>
            <a:lvl1pPr algn="l" defTabSz="922338" eaLnBrk="0" hangingPunct="0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>
            <a:lvl1pPr algn="r" defTabSz="922338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E36C5B5-42FC-438C-A2FA-3C498252CB87}" type="datetimeFigureOut">
              <a:rPr lang="it-IT"/>
              <a:pPr>
                <a:defRPr/>
              </a:pPr>
              <a:t>23/04/2017</a:t>
            </a:fld>
            <a:endParaRPr lang="it-IT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b" anchorCtr="0" compatLnSpc="1">
            <a:prstTxWarp prst="textNoShape">
              <a:avLst/>
            </a:prstTxWarp>
          </a:bodyPr>
          <a:lstStyle>
            <a:lvl1pPr algn="l" defTabSz="922338" eaLnBrk="0" hangingPunct="0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b" anchorCtr="0" compatLnSpc="1">
            <a:prstTxWarp prst="textNoShape">
              <a:avLst/>
            </a:prstTxWarp>
          </a:bodyPr>
          <a:lstStyle>
            <a:lvl1pPr algn="r" defTabSz="922338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2B07F9B-2175-49D8-938D-A9CE8D9E956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4875"/>
            <a:ext cx="544195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C153156D-665E-42C6-B958-4F9520AC71E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7EF78-2065-4FA2-9E7F-133D499D361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51C49-91AA-4749-A5C1-ACAFFA8E142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87CFD-D9AC-44D8-91CC-184A2E2B78B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00113" y="1341438"/>
            <a:ext cx="3559175" cy="4176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11688" y="1341438"/>
            <a:ext cx="3560762" cy="4176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84FEE-89F3-4D47-A020-DDE20A75C61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C7ECD-CF98-4DF8-9BA6-C483A6F09B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F3AC9-1153-43C2-AB7E-F3BF58F1796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40777-42CA-4F00-8D7F-7DE445F1B3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14038-53AF-4BE7-BB94-5ED3BFABC0B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69896-959D-4C17-AB70-24597DCF8D9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61DFF-1A3A-4F1C-A061-7309C3F4E85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10325" y="333375"/>
            <a:ext cx="1835150" cy="51847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00113" y="333375"/>
            <a:ext cx="5357812" cy="51847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524625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22B34-D431-4A99-A0E8-4971136120B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7" name="Object 13"/>
          <p:cNvGraphicFramePr>
            <a:graphicFrameLocks/>
          </p:cNvGraphicFramePr>
          <p:nvPr/>
        </p:nvGraphicFramePr>
        <p:xfrm>
          <a:off x="0" y="1341438"/>
          <a:ext cx="9144000" cy="5516562"/>
        </p:xfrm>
        <a:graphic>
          <a:graphicData uri="http://schemas.openxmlformats.org/presentationml/2006/ole">
            <p:oleObj spid="_x0000_s1037" name="Immagine bitmap" r:id="rId14" imgW="1542857" imgH="980952" progId="PBrush">
              <p:embed/>
            </p:oleObj>
          </a:graphicData>
        </a:graphic>
      </p:graphicFrame>
      <p:pic>
        <p:nvPicPr>
          <p:cNvPr id="1039" name="Picture 9" descr="Sfondo_slide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692150"/>
            <a:ext cx="9144000" cy="55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24"/>
          <p:cNvSpPr>
            <a:spLocks noChangeArrowheads="1"/>
          </p:cNvSpPr>
          <p:nvPr userDrawn="1"/>
        </p:nvSpPr>
        <p:spPr bwMode="auto">
          <a:xfrm rot="5400000">
            <a:off x="3887787" y="-3887787"/>
            <a:ext cx="1368425" cy="91440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it-IT">
              <a:latin typeface="Arial" pitchFamily="34" charset="0"/>
              <a:cs typeface="+mn-cs"/>
            </a:endParaRPr>
          </a:p>
        </p:txBody>
      </p:sp>
      <p:sp>
        <p:nvSpPr>
          <p:cNvPr id="104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341438"/>
            <a:ext cx="7272337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9563" y="61658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689D6323-7B88-4627-8CBD-136B5DA3682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7185" name="Text Box 17"/>
          <p:cNvSpPr txBox="1">
            <a:spLocks noChangeArrowheads="1"/>
          </p:cNvSpPr>
          <p:nvPr userDrawn="1"/>
        </p:nvSpPr>
        <p:spPr bwMode="auto">
          <a:xfrm>
            <a:off x="8208963" y="6553200"/>
            <a:ext cx="9350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96167C4A-1498-4E23-9D70-FE8528C1C1CA}" type="slidenum">
              <a:rPr lang="it-IT" sz="1200" b="1">
                <a:latin typeface="Arial" pitchFamily="34" charset="0"/>
                <a:cs typeface="+mn-cs"/>
              </a:rPr>
              <a:pPr algn="r">
                <a:spcBef>
                  <a:spcPct val="50000"/>
                </a:spcBef>
                <a:defRPr/>
              </a:pPr>
              <a:t>‹N›</a:t>
            </a:fld>
            <a:endParaRPr lang="it-IT" sz="1200" b="1">
              <a:latin typeface="Arial" pitchFamily="34" charset="0"/>
              <a:cs typeface="+mn-cs"/>
            </a:endParaRPr>
          </a:p>
        </p:txBody>
      </p:sp>
      <p:sp>
        <p:nvSpPr>
          <p:cNvPr id="1033" name="Rectangle 10"/>
          <p:cNvSpPr>
            <a:spLocks noChangeArrowheads="1"/>
          </p:cNvSpPr>
          <p:nvPr userDrawn="1"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it-IT">
              <a:latin typeface="Arial" pitchFamily="34" charset="0"/>
              <a:cs typeface="+mn-cs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047" name="Picture 7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8" name="Picture 8" descr="image003b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9" name="Picture 9" descr="SWORD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2"/>
          <p:cNvSpPr txBox="1">
            <a:spLocks noChangeArrowheads="1"/>
          </p:cNvSpPr>
          <p:nvPr userDrawn="1"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900" b="1">
                <a:latin typeface="Tahoma" pitchFamily="34" charset="0"/>
                <a:cs typeface="+mn-cs"/>
              </a:rPr>
              <a:t>PROVINCIA AUTONOMA DI TRENTO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it-IT" sz="2800" b="1" dirty="0">
          <a:solidFill>
            <a:schemeClr val="accent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entury Gothic" pitchFamily="34" charset="0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entury Gothic" pitchFamily="34" charset="0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entury Gothic" pitchFamily="34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entury Gothic" pitchFamily="34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entury Gothic" pitchFamily="34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1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700213"/>
            <a:ext cx="9144000" cy="1800225"/>
          </a:xfrm>
        </p:spPr>
        <p:txBody>
          <a:bodyPr/>
          <a:lstStyle/>
          <a:p>
            <a:pPr eaLnBrk="1" hangingPunct="1">
              <a:defRPr/>
            </a:pPr>
            <a:r>
              <a:rPr lang="en-GB" sz="4800" smtClean="0"/>
              <a:t>SWOT Analysis</a:t>
            </a:r>
            <a:endParaRPr lang="en-GB" kern="1200"/>
          </a:p>
        </p:txBody>
      </p:sp>
      <p:sp>
        <p:nvSpPr>
          <p:cNvPr id="15363" name="Text Box 7"/>
          <p:cNvSpPr txBox="1">
            <a:spLocks noChangeArrowheads="1"/>
          </p:cNvSpPr>
          <p:nvPr/>
        </p:nvSpPr>
        <p:spPr bwMode="auto">
          <a:xfrm>
            <a:off x="0" y="3716338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 smtClean="0">
                <a:solidFill>
                  <a:schemeClr val="accent2"/>
                </a:solidFill>
              </a:rPr>
              <a:t/>
            </a:r>
            <a:br>
              <a:rPr lang="en-GB" b="1" smtClean="0">
                <a:solidFill>
                  <a:schemeClr val="accent2"/>
                </a:solidFill>
              </a:rPr>
            </a:br>
            <a:r>
              <a:rPr lang="en-GB" b="1" smtClean="0">
                <a:solidFill>
                  <a:schemeClr val="accent2"/>
                </a:solidFill>
              </a:rPr>
              <a:t>First Results in the Autonomous Province of Trento</a:t>
            </a:r>
          </a:p>
          <a:p>
            <a:pPr algn="ctr"/>
            <a:endParaRPr lang="en-GB" b="1" smtClean="0">
              <a:solidFill>
                <a:schemeClr val="accent2"/>
              </a:solidFill>
            </a:endParaRPr>
          </a:p>
          <a:p>
            <a:pPr algn="ctr"/>
            <a:endParaRPr lang="en-GB" b="1" smtClean="0">
              <a:solidFill>
                <a:schemeClr val="accent2"/>
              </a:solidFill>
            </a:endParaRPr>
          </a:p>
          <a:p>
            <a:pPr algn="ctr">
              <a:defRPr/>
            </a:pPr>
            <a:r>
              <a:rPr lang="en-GB" b="1" smtClean="0">
                <a:solidFill>
                  <a:schemeClr val="accent2"/>
                </a:solidFill>
              </a:rPr>
              <a:t>Daniela Carlini</a:t>
            </a: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2800" b="1" smtClean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SWORD (School and WOrk-Related Dual learning)</a:t>
            </a:r>
            <a:endParaRPr lang="en-GB" sz="2800" b="1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03938"/>
            <a:ext cx="2627313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8" descr="image00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8388" y="6121400"/>
            <a:ext cx="43973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SWO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6091238"/>
            <a:ext cx="1296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Text Box 12"/>
          <p:cNvSpPr txBox="1">
            <a:spLocks noChangeArrowheads="1"/>
          </p:cNvSpPr>
          <p:nvPr/>
        </p:nvSpPr>
        <p:spPr bwMode="auto">
          <a:xfrm>
            <a:off x="6659563" y="6564313"/>
            <a:ext cx="2374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900" b="1" smtClean="0">
                <a:latin typeface="Tahoma" pitchFamily="34" charset="0"/>
              </a:rPr>
              <a:t>PROVINCIA AUTONOMA DI TRENTO</a:t>
            </a:r>
            <a:endParaRPr lang="en-GB" sz="900" b="1"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A6D8F1F-EA42-4EFD-A502-9FBD6269D204}" type="slidenum">
              <a:rPr lang="it-IT" smtClean="0">
                <a:latin typeface="Arial" charset="0"/>
              </a:rPr>
              <a:pPr/>
              <a:t>2</a:t>
            </a:fld>
            <a:endParaRPr lang="it-IT" smtClean="0">
              <a:latin typeface="Arial" charset="0"/>
            </a:endParaRPr>
          </a:p>
        </p:txBody>
      </p:sp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smtClean="0">
                <a:solidFill>
                  <a:schemeClr val="accent2"/>
                </a:solidFill>
              </a:rPr>
              <a:t>Reminder: the Pilot Action in Trento</a:t>
            </a:r>
            <a:endParaRPr lang="en-US" sz="2800" b="1" i="1"/>
          </a:p>
        </p:txBody>
      </p:sp>
      <p:sp>
        <p:nvSpPr>
          <p:cNvPr id="19459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smtClean="0">
                <a:solidFill>
                  <a:schemeClr val="accent2"/>
                </a:solidFill>
              </a:rPr>
              <a:t>The pilot in the PAT "I Fuoriclasse: Success </a:t>
            </a:r>
            <a:br>
              <a:rPr lang="en-US" sz="2400" smtClean="0">
                <a:solidFill>
                  <a:schemeClr val="accent2"/>
                </a:solidFill>
              </a:rPr>
            </a:br>
            <a:r>
              <a:rPr lang="en-US" sz="2400" smtClean="0">
                <a:solidFill>
                  <a:schemeClr val="accent2"/>
                </a:solidFill>
              </a:rPr>
              <a:t>stories" wants to build a inter-disciplinary scheme,</a:t>
            </a:r>
            <a:br>
              <a:rPr lang="en-US" sz="2400" smtClean="0">
                <a:solidFill>
                  <a:schemeClr val="accent2"/>
                </a:solidFill>
              </a:rPr>
            </a:br>
            <a:r>
              <a:rPr lang="en-US" sz="2400" smtClean="0">
                <a:solidFill>
                  <a:schemeClr val="accent2"/>
                </a:solidFill>
              </a:rPr>
              <a:t>based on problem-solving models. </a:t>
            </a:r>
            <a:br>
              <a:rPr lang="en-US" sz="2400" smtClean="0">
                <a:solidFill>
                  <a:schemeClr val="accent2"/>
                </a:solidFill>
              </a:rPr>
            </a:br>
            <a:r>
              <a:rPr lang="en-US" sz="2400" smtClean="0">
                <a:solidFill>
                  <a:schemeClr val="accent2"/>
                </a:solidFill>
              </a:rPr>
              <a:t>It aims to let young participants (NEETs) increase their skills through the development of a real project including internship periods in a company. </a:t>
            </a:r>
            <a:br>
              <a:rPr lang="en-US" sz="2400" smtClean="0">
                <a:solidFill>
                  <a:schemeClr val="accent2"/>
                </a:solidFill>
              </a:rPr>
            </a:br>
            <a:r>
              <a:rPr lang="en-US" sz="2400" smtClean="0">
                <a:solidFill>
                  <a:schemeClr val="accent2"/>
                </a:solidFill>
              </a:rPr>
              <a:t>The overall goal is the acquisition of cross-disciplinary skills all along the planned activities (teaching, laboratory and apprenticeship), and give young people the opportunity to continue their training through a “standard” apprenticeship or complete their training at school.</a:t>
            </a:r>
            <a:endParaRPr lang="en-US" sz="2400">
              <a:solidFill>
                <a:schemeClr val="accent2"/>
              </a:solidFill>
            </a:endParaRPr>
          </a:p>
        </p:txBody>
      </p:sp>
      <p:pic>
        <p:nvPicPr>
          <p:cNvPr id="6" name="Picture 5" descr="http://nuke.casamiariva.it/Portals/0/LOGO%20Provincia%20Autonoma%20di%20Tren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340769"/>
            <a:ext cx="2123728" cy="114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1F7B54A-87A0-46B3-B53C-AE7B71C44335}" type="slidenum">
              <a:rPr lang="it-IT" smtClean="0">
                <a:latin typeface="Arial" charset="0"/>
              </a:rPr>
              <a:pPr/>
              <a:t>3</a:t>
            </a:fld>
            <a:endParaRPr lang="it-IT" smtClean="0">
              <a:latin typeface="Arial" charset="0"/>
            </a:endParaRPr>
          </a:p>
        </p:txBody>
      </p:sp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smtClean="0">
                <a:solidFill>
                  <a:schemeClr val="accent2"/>
                </a:solidFill>
              </a:rPr>
              <a:t>The SWOT Analysis</a:t>
            </a:r>
            <a:endParaRPr lang="en-US" sz="2800" b="1" i="1"/>
          </a:p>
        </p:txBody>
      </p:sp>
      <p:cxnSp>
        <p:nvCxnSpPr>
          <p:cNvPr id="6" name="Connettore 1 5"/>
          <p:cNvCxnSpPr/>
          <p:nvPr/>
        </p:nvCxnSpPr>
        <p:spPr>
          <a:xfrm>
            <a:off x="4427984" y="1412776"/>
            <a:ext cx="72008" cy="460851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H="1">
            <a:off x="1043608" y="3501008"/>
            <a:ext cx="6984776" cy="7200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2020331" y="1628800"/>
            <a:ext cx="23358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smtClean="0">
                <a:solidFill>
                  <a:srgbClr val="00B050"/>
                </a:solidFill>
              </a:rPr>
              <a:t>S</a:t>
            </a:r>
            <a:r>
              <a:rPr lang="en-US" sz="3200" b="1" smtClean="0">
                <a:solidFill>
                  <a:srgbClr val="00B050"/>
                </a:solidFill>
              </a:rPr>
              <a:t>trengths</a:t>
            </a:r>
            <a:endParaRPr lang="en-US" sz="3200" b="1">
              <a:solidFill>
                <a:srgbClr val="00B05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782537" y="1628800"/>
            <a:ext cx="29819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smtClean="0">
                <a:solidFill>
                  <a:srgbClr val="FF0000"/>
                </a:solidFill>
              </a:rPr>
              <a:t>W</a:t>
            </a:r>
            <a:r>
              <a:rPr lang="en-US" sz="3200" b="1" smtClean="0">
                <a:solidFill>
                  <a:srgbClr val="FF0000"/>
                </a:solidFill>
              </a:rPr>
              <a:t>eaknesses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259162" y="4077072"/>
            <a:ext cx="31486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smtClean="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3200" b="1" smtClean="0">
                <a:solidFill>
                  <a:schemeClr val="accent6">
                    <a:lumMod val="75000"/>
                  </a:schemeClr>
                </a:solidFill>
              </a:rPr>
              <a:t>pportunities</a:t>
            </a:r>
            <a:endParaRPr lang="en-US" sz="32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0019" y="4077072"/>
            <a:ext cx="18838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smtClean="0"/>
              <a:t>T</a:t>
            </a:r>
            <a:r>
              <a:rPr lang="en-US" sz="3200" b="1" smtClean="0"/>
              <a:t>hreats</a:t>
            </a:r>
            <a:endParaRPr lang="en-US" sz="32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AF4B494-4EBD-4D18-8781-9B3278ED736D}" type="slidenum">
              <a:rPr lang="it-IT" smtClean="0">
                <a:latin typeface="Arial" charset="0"/>
              </a:rPr>
              <a:pPr/>
              <a:t>4</a:t>
            </a:fld>
            <a:endParaRPr lang="it-IT" smtClean="0">
              <a:latin typeface="Arial" charset="0"/>
            </a:endParaRPr>
          </a:p>
        </p:txBody>
      </p:sp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</a:rPr>
              <a:t>W</a:t>
            </a:r>
            <a:r>
              <a:rPr lang="en-GB" sz="2800" b="1" dirty="0" smtClean="0">
                <a:solidFill>
                  <a:srgbClr val="FF0000"/>
                </a:solidFill>
              </a:rPr>
              <a:t>eaknesses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1507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Small number of participants (only 10)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Difficult families, often unable to be involved in the project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Difficult integration with standard training courses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The structure of the pilot is rather rigid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Trainers and tutors are prepared for standard training courses, it is the first time they work in a multidimensional action (training, social, job placement)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Difficult connection with other services (social, employment, other training centers and school institutions)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Few companies willing to host trainees with the </a:t>
            </a:r>
            <a:br>
              <a:rPr lang="en-US" sz="2400" dirty="0" smtClean="0">
                <a:solidFill>
                  <a:schemeClr val="accent2"/>
                </a:solidFill>
              </a:rPr>
            </a:br>
            <a:r>
              <a:rPr lang="en-US" sz="2400" dirty="0" smtClean="0">
                <a:solidFill>
                  <a:schemeClr val="accent2"/>
                </a:solidFill>
              </a:rPr>
              <a:t>perspective of further apprenticeships for qualification </a:t>
            </a:r>
            <a:br>
              <a:rPr lang="en-US" sz="2400" dirty="0" smtClean="0">
                <a:solidFill>
                  <a:schemeClr val="accent2"/>
                </a:solidFill>
              </a:rPr>
            </a:br>
            <a:r>
              <a:rPr lang="en-US" sz="2400" dirty="0" smtClean="0">
                <a:solidFill>
                  <a:schemeClr val="accent2"/>
                </a:solidFill>
              </a:rPr>
              <a:t>(we need companies socially sensitive)</a:t>
            </a:r>
            <a:endParaRPr lang="it-IT" sz="2400" dirty="0">
              <a:solidFill>
                <a:schemeClr val="accent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8759" y="4581128"/>
            <a:ext cx="154524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Identifying &amp; involving companies. For social enterprises, as we have the "Family audit" model, we can work on “Company audit"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Risk of students leaving the scheme. We must work on:</a:t>
            </a:r>
          </a:p>
          <a:p>
            <a:pPr marL="107950"/>
            <a:r>
              <a:rPr lang="en-US" sz="2000" i="1" dirty="0" smtClean="0">
                <a:solidFill>
                  <a:schemeClr val="accent2"/>
                </a:solidFill>
              </a:rPr>
              <a:t>- concentration: learn to stay focused on what you are studying or doing;</a:t>
            </a:r>
          </a:p>
          <a:p>
            <a:pPr marL="107950"/>
            <a:r>
              <a:rPr lang="en-US" sz="2000" i="1" dirty="0" smtClean="0">
                <a:solidFill>
                  <a:schemeClr val="accent2"/>
                </a:solidFill>
              </a:rPr>
              <a:t>- motivation: learn how to handle moments in which they are ready to leave </a:t>
            </a:r>
            <a:br>
              <a:rPr lang="en-US" sz="2000" i="1" dirty="0" smtClean="0">
                <a:solidFill>
                  <a:schemeClr val="accent2"/>
                </a:solidFill>
              </a:rPr>
            </a:br>
            <a:r>
              <a:rPr lang="en-US" sz="2000" i="1" dirty="0" smtClean="0">
                <a:solidFill>
                  <a:schemeClr val="accent2"/>
                </a:solidFill>
              </a:rPr>
              <a:t>("I cannot do it"), as well as moments of start again and euphoria ("I do it");</a:t>
            </a:r>
          </a:p>
          <a:p>
            <a:pPr marL="107950"/>
            <a:r>
              <a:rPr lang="en-US" sz="2000" i="1" dirty="0" smtClean="0">
                <a:solidFill>
                  <a:schemeClr val="accent2"/>
                </a:solidFill>
              </a:rPr>
              <a:t>- keeping - resilience: learning how to handle moments of difficulty in the different phases of training and job placement;</a:t>
            </a:r>
          </a:p>
          <a:p>
            <a:pPr marL="107950"/>
            <a:r>
              <a:rPr lang="en-US" sz="2000" i="1" dirty="0" smtClean="0">
                <a:solidFill>
                  <a:schemeClr val="accent2"/>
                </a:solidFill>
              </a:rPr>
              <a:t>- mastering soft-skills (learning their importance to study, to work, and more generally to live);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Training the  trainers: their skills must be extended, </a:t>
            </a:r>
            <a:br>
              <a:rPr lang="en-US" sz="2400" dirty="0" smtClean="0">
                <a:solidFill>
                  <a:schemeClr val="accent2"/>
                </a:solidFill>
              </a:rPr>
            </a:br>
            <a:r>
              <a:rPr lang="en-US" sz="2400" dirty="0" smtClean="0">
                <a:solidFill>
                  <a:schemeClr val="accent2"/>
                </a:solidFill>
              </a:rPr>
              <a:t>it Is important to collect more information concerning </a:t>
            </a:r>
            <a:br>
              <a:rPr lang="en-US" sz="2400" dirty="0" smtClean="0">
                <a:solidFill>
                  <a:schemeClr val="accent2"/>
                </a:solidFill>
              </a:rPr>
            </a:br>
            <a:r>
              <a:rPr lang="en-US" sz="2400" dirty="0" smtClean="0">
                <a:solidFill>
                  <a:schemeClr val="accent2"/>
                </a:solidFill>
              </a:rPr>
              <a:t>similar experiences.</a:t>
            </a:r>
            <a:endParaRPr lang="it-IT" sz="2400" dirty="0">
              <a:solidFill>
                <a:schemeClr val="accent2"/>
              </a:solidFill>
            </a:endParaRPr>
          </a:p>
          <a:p>
            <a:pPr marL="107950"/>
            <a:endParaRPr lang="it-IT" sz="2400" dirty="0">
              <a:solidFill>
                <a:schemeClr val="accent2"/>
              </a:solidFill>
            </a:endParaRPr>
          </a:p>
          <a:p>
            <a:pPr marL="107950"/>
            <a:endParaRPr lang="it-IT" sz="2400" dirty="0">
              <a:solidFill>
                <a:schemeClr val="accent2"/>
              </a:solidFill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/>
              <a:t>T</a:t>
            </a:r>
            <a:r>
              <a:rPr lang="en-GB" sz="2800" b="1" dirty="0" smtClean="0"/>
              <a:t>hreats</a:t>
            </a:r>
            <a:endParaRPr lang="en-GB" sz="2800" b="1" dirty="0"/>
          </a:p>
        </p:txBody>
      </p:sp>
      <p:sp>
        <p:nvSpPr>
          <p:cNvPr id="22532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6E0D0C4-B91A-4CCC-9C28-1B3BA25D57D5}" type="slidenum">
              <a:rPr lang="it-IT" smtClean="0">
                <a:latin typeface="Arial" charset="0"/>
              </a:rPr>
              <a:pPr/>
              <a:t>5</a:t>
            </a:fld>
            <a:endParaRPr lang="it-IT" smtClean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8759" y="4581128"/>
            <a:ext cx="154524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4581128"/>
            <a:ext cx="144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rgbClr val="00B050"/>
                </a:solidFill>
              </a:rPr>
              <a:t>S</a:t>
            </a:r>
            <a:r>
              <a:rPr lang="en-GB" sz="2800" b="1" dirty="0" smtClean="0">
                <a:solidFill>
                  <a:srgbClr val="00B050"/>
                </a:solidFill>
              </a:rPr>
              <a:t>trengths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23554" name="CasellaDiTesto 1"/>
          <p:cNvSpPr txBox="1">
            <a:spLocks noChangeArrowheads="1"/>
          </p:cNvSpPr>
          <p:nvPr/>
        </p:nvSpPr>
        <p:spPr bwMode="auto">
          <a:xfrm>
            <a:off x="1" y="1484313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Using didactic methodologies different from the traditional ones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Focus on real tasks, more clear to be understood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</a:t>
            </a:r>
            <a:r>
              <a:rPr lang="en-US" sz="2400" dirty="0" err="1" smtClean="0">
                <a:solidFill>
                  <a:schemeClr val="accent2"/>
                </a:solidFill>
              </a:rPr>
              <a:t>Organisation</a:t>
            </a:r>
            <a:r>
              <a:rPr lang="en-US" sz="2400" dirty="0" smtClean="0">
                <a:solidFill>
                  <a:schemeClr val="accent2"/>
                </a:solidFill>
              </a:rPr>
              <a:t> of company visits, verification of projects and tasks on the field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Identification of companies with a social sensibility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Flexibility in the training course, overcoming students’ difficulties: alternation between internships and laboratories, as well as time for being attentive and for learning</a:t>
            </a:r>
          </a:p>
          <a:p>
            <a:pPr marL="107950">
              <a:buFontTx/>
              <a:buChar char="-"/>
            </a:pPr>
            <a:r>
              <a:rPr lang="en-US" sz="2400" dirty="0" smtClean="0">
                <a:solidFill>
                  <a:schemeClr val="accent2"/>
                </a:solidFill>
              </a:rPr>
              <a:t> Effective support from external professionals and</a:t>
            </a:r>
            <a:br>
              <a:rPr lang="en-US" sz="2400" dirty="0" smtClean="0">
                <a:solidFill>
                  <a:schemeClr val="accent2"/>
                </a:solidFill>
              </a:rPr>
            </a:br>
            <a:r>
              <a:rPr lang="en-US" sz="2400" dirty="0" smtClean="0">
                <a:solidFill>
                  <a:schemeClr val="accent2"/>
                </a:solidFill>
              </a:rPr>
              <a:t>trainers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Tutor support for both students and families</a:t>
            </a:r>
            <a:endParaRPr lang="it-IT" sz="2400" dirty="0">
              <a:solidFill>
                <a:schemeClr val="accent2"/>
              </a:solidFill>
            </a:endParaRPr>
          </a:p>
        </p:txBody>
      </p:sp>
      <p:sp>
        <p:nvSpPr>
          <p:cNvPr id="23555" name="Segnaposto numero diapos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C5883DC-068B-42B7-B6E5-33F727021372}" type="slidenum">
              <a:rPr lang="it-IT" smtClean="0">
                <a:latin typeface="Arial" charset="0"/>
              </a:rPr>
              <a:pPr/>
              <a:t>6</a:t>
            </a:fld>
            <a:endParaRPr lang="it-IT" smtClean="0">
              <a:latin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8759" y="4581128"/>
            <a:ext cx="154524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5093" y="4581288"/>
            <a:ext cx="146140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4581128"/>
            <a:ext cx="144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0777-42CA-4F00-8D7F-7DE445F1B3C0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</a:rPr>
              <a:t>pportunities</a:t>
            </a:r>
            <a:endParaRPr lang="en-GB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Increase contacts with institutional networks (social services, employment services) and other training </a:t>
            </a:r>
            <a:r>
              <a:rPr lang="en-US" sz="2400" dirty="0" err="1" smtClean="0">
                <a:solidFill>
                  <a:schemeClr val="accent2"/>
                </a:solidFill>
              </a:rPr>
              <a:t>centres</a:t>
            </a:r>
            <a:endParaRPr lang="en-US" sz="2400" dirty="0" smtClean="0">
              <a:solidFill>
                <a:schemeClr val="accent2"/>
              </a:solidFill>
            </a:endParaRP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Extend the model to other courses in the pilot training center and with other training institutions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Increase contacts with companies (awareness actions to business, trade associations, social partners)</a:t>
            </a:r>
          </a:p>
          <a:p>
            <a:pPr marL="107950"/>
            <a:r>
              <a:rPr lang="en-US" sz="2400" dirty="0" smtClean="0">
                <a:solidFill>
                  <a:schemeClr val="accent2"/>
                </a:solidFill>
              </a:rPr>
              <a:t>- Customize the courses taking into account the small number of participants, to meet the special constraints (e.g. flexibility in time, integration between training and social actions</a:t>
            </a:r>
            <a:endParaRPr lang="it-IT" sz="2400" dirty="0">
              <a:solidFill>
                <a:schemeClr val="accent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8759" y="4581128"/>
            <a:ext cx="154524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4581128"/>
            <a:ext cx="144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5093" y="4581288"/>
            <a:ext cx="146140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7923" y="4581128"/>
            <a:ext cx="155857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0777-42CA-4F00-8D7F-7DE445F1B3C0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smtClean="0">
                <a:solidFill>
                  <a:schemeClr val="accent2"/>
                </a:solidFill>
              </a:rPr>
              <a:t>Conclusions</a:t>
            </a:r>
            <a:endParaRPr lang="en-GB" sz="2800" b="1">
              <a:solidFill>
                <a:schemeClr val="accent2"/>
              </a:solidFill>
            </a:endParaRPr>
          </a:p>
        </p:txBody>
      </p:sp>
      <p:pic>
        <p:nvPicPr>
          <p:cNvPr id="2050" name="Picture 2" descr="Confuci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7856" y="3789040"/>
            <a:ext cx="1296144" cy="2254163"/>
          </a:xfrm>
          <a:prstGeom prst="rect">
            <a:avLst/>
          </a:prstGeom>
          <a:noFill/>
        </p:spPr>
      </p:pic>
      <p:sp>
        <p:nvSpPr>
          <p:cNvPr id="5" name="CasellaDiTesto 1"/>
          <p:cNvSpPr txBox="1">
            <a:spLocks noChangeArrowheads="1"/>
          </p:cNvSpPr>
          <p:nvPr/>
        </p:nvSpPr>
        <p:spPr bwMode="auto">
          <a:xfrm>
            <a:off x="0" y="1484313"/>
            <a:ext cx="9144001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en-GB" sz="2000" dirty="0" smtClean="0">
                <a:solidFill>
                  <a:schemeClr val="accent2"/>
                </a:solidFill>
              </a:rPr>
              <a:t>With reference to the 20 guiding principles set up by the European Commission, High-performance apprenticeships &amp; work-based learning, the pilot responds to:</a:t>
            </a:r>
          </a:p>
          <a:p>
            <a:pPr marL="107950"/>
            <a:endParaRPr lang="en-GB" sz="2000" dirty="0" smtClean="0">
              <a:solidFill>
                <a:schemeClr val="accent2"/>
              </a:solidFill>
            </a:endParaRPr>
          </a:p>
          <a:p>
            <a:pPr marL="107950"/>
            <a:r>
              <a:rPr lang="en-GB" sz="2000" dirty="0" smtClean="0">
                <a:solidFill>
                  <a:schemeClr val="accent2"/>
                </a:solidFill>
              </a:rPr>
              <a:t>Principle 4:	Systematic cooperation between VET schools or training 		centres and companies</a:t>
            </a:r>
          </a:p>
          <a:p>
            <a:pPr marL="107950"/>
            <a:endParaRPr lang="en-GB" sz="2000" dirty="0" smtClean="0">
              <a:solidFill>
                <a:schemeClr val="accent2"/>
              </a:solidFill>
            </a:endParaRPr>
          </a:p>
          <a:p>
            <a:pPr marL="107950"/>
            <a:r>
              <a:rPr lang="en-GB" sz="2000" dirty="0" smtClean="0">
                <a:solidFill>
                  <a:schemeClr val="accent2"/>
                </a:solidFill>
              </a:rPr>
              <a:t>Principle 9:	Supporting companies providing apprenticeships 			for disadvantaged learners</a:t>
            </a:r>
          </a:p>
          <a:p>
            <a:pPr marL="107950"/>
            <a:endParaRPr lang="en-GB" sz="2000" dirty="0" smtClean="0">
              <a:solidFill>
                <a:schemeClr val="accent2"/>
              </a:solidFill>
            </a:endParaRPr>
          </a:p>
          <a:p>
            <a:pPr marL="107950"/>
            <a:r>
              <a:rPr lang="en-GB" sz="2000" dirty="0" smtClean="0">
                <a:solidFill>
                  <a:schemeClr val="accent2"/>
                </a:solidFill>
              </a:rPr>
              <a:t>Principle 11:	Promoting the permeability between VET and </a:t>
            </a:r>
            <a:br>
              <a:rPr lang="en-GB" sz="2000" dirty="0" smtClean="0">
                <a:solidFill>
                  <a:schemeClr val="accent2"/>
                </a:solidFill>
              </a:rPr>
            </a:br>
            <a:r>
              <a:rPr lang="en-GB" sz="2000" dirty="0" smtClean="0">
                <a:solidFill>
                  <a:schemeClr val="accent2"/>
                </a:solidFill>
              </a:rPr>
              <a:t>		other educational and career pathways</a:t>
            </a:r>
          </a:p>
          <a:p>
            <a:pPr marL="107950"/>
            <a:endParaRPr lang="en-GB" sz="20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it-IT" sz="2800" b="1" dirty="0">
              <a:solidFill>
                <a:schemeClr val="accent2"/>
              </a:solidFill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2800" b="1" dirty="0" err="1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Thanks</a:t>
            </a:r>
            <a:r>
              <a:rPr lang="it-IT" sz="2800" b="1" dirty="0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2800" b="1" dirty="0" err="1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for</a:t>
            </a:r>
            <a:r>
              <a:rPr lang="it-IT" sz="2800" b="1" dirty="0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2800" b="1" dirty="0" err="1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your</a:t>
            </a:r>
            <a:r>
              <a:rPr lang="it-IT" sz="2800" b="1" dirty="0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2800" b="1" dirty="0" err="1" smtClean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attention</a:t>
            </a:r>
            <a:endParaRPr lang="it-IT" sz="2800" b="1" dirty="0" smtClean="0">
              <a:solidFill>
                <a:schemeClr val="accent2"/>
              </a:solidFill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en-US" sz="2800" b="1" dirty="0">
              <a:solidFill>
                <a:schemeClr val="accent2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34818" name="CasellaDiTesto 3"/>
          <p:cNvSpPr txBox="1">
            <a:spLocks noChangeArrowheads="1"/>
          </p:cNvSpPr>
          <p:nvPr/>
        </p:nvSpPr>
        <p:spPr bwMode="auto">
          <a:xfrm>
            <a:off x="755650" y="1988840"/>
            <a:ext cx="7777163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</a:rPr>
              <a:t>To bridge </a:t>
            </a:r>
            <a:r>
              <a:rPr lang="en-US" sz="2000" dirty="0">
                <a:solidFill>
                  <a:schemeClr val="accent2"/>
                </a:solidFill>
              </a:rPr>
              <a:t>the gap between learning and </a:t>
            </a:r>
            <a:r>
              <a:rPr lang="en-US" sz="2000" dirty="0" err="1">
                <a:solidFill>
                  <a:schemeClr val="accent2"/>
                </a:solidFill>
              </a:rPr>
              <a:t>labour</a:t>
            </a:r>
            <a:r>
              <a:rPr lang="en-US" sz="2000" dirty="0">
                <a:solidFill>
                  <a:schemeClr val="accent2"/>
                </a:solidFill>
              </a:rPr>
              <a:t> market, companies have to play an active role in the vocational education system. 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In short, there is no dual system without companies</a:t>
            </a:r>
            <a:r>
              <a:rPr lang="en-US" sz="2000" dirty="0" smtClean="0">
                <a:solidFill>
                  <a:schemeClr val="accent2"/>
                </a:solidFill>
              </a:rPr>
              <a:t>.</a:t>
            </a:r>
            <a:endParaRPr lang="en-US" sz="2000" dirty="0">
              <a:solidFill>
                <a:schemeClr val="accent2"/>
              </a:solidFill>
            </a:endParaRPr>
          </a:p>
          <a:p>
            <a:pPr algn="r"/>
            <a:r>
              <a:rPr lang="en-US" sz="2000" dirty="0" smtClean="0">
                <a:solidFill>
                  <a:schemeClr val="accent2"/>
                </a:solidFill>
              </a:rPr>
              <a:t>Bertelsmann Foundation</a:t>
            </a:r>
          </a:p>
          <a:p>
            <a:pPr algn="r"/>
            <a:endParaRPr lang="en-US" sz="2000" dirty="0" smtClean="0">
              <a:solidFill>
                <a:schemeClr val="accent2"/>
              </a:solidFill>
            </a:endParaRPr>
          </a:p>
          <a:p>
            <a:r>
              <a:rPr lang="en-US" sz="2000" dirty="0" smtClean="0">
                <a:solidFill>
                  <a:schemeClr val="accent2"/>
                </a:solidFill>
              </a:rPr>
              <a:t>There </a:t>
            </a:r>
            <a:r>
              <a:rPr lang="en-US" sz="2000" dirty="0" smtClean="0">
                <a:solidFill>
                  <a:schemeClr val="accent2"/>
                </a:solidFill>
              </a:rPr>
              <a:t>is no dual system without </a:t>
            </a:r>
            <a:r>
              <a:rPr lang="en-US" sz="2000" dirty="0" smtClean="0">
                <a:solidFill>
                  <a:schemeClr val="accent2"/>
                </a:solidFill>
              </a:rPr>
              <a:t>schools</a:t>
            </a:r>
            <a:r>
              <a:rPr lang="en-US" sz="2000" dirty="0" smtClean="0">
                <a:solidFill>
                  <a:schemeClr val="accent2"/>
                </a:solidFill>
              </a:rPr>
              <a:t>. </a:t>
            </a:r>
            <a:endParaRPr lang="en-US" sz="2000" dirty="0" smtClean="0">
              <a:solidFill>
                <a:schemeClr val="accent2"/>
              </a:solidFill>
            </a:endParaRPr>
          </a:p>
          <a:p>
            <a:pPr algn="r"/>
            <a:r>
              <a:rPr lang="en-US" sz="2000" dirty="0" smtClean="0">
                <a:solidFill>
                  <a:schemeClr val="accent2"/>
                </a:solidFill>
              </a:rPr>
              <a:t>Export of the Dual Model of </a:t>
            </a:r>
          </a:p>
          <a:p>
            <a:pPr algn="r"/>
            <a:r>
              <a:rPr lang="en-US" sz="2000" dirty="0" smtClean="0">
                <a:solidFill>
                  <a:schemeClr val="accent2"/>
                </a:solidFill>
              </a:rPr>
              <a:t>Vocational Education and Training 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endParaRPr lang="en-US" sz="2000" dirty="0" smtClean="0">
              <a:solidFill>
                <a:schemeClr val="accent2"/>
              </a:solidFill>
            </a:endParaRPr>
          </a:p>
          <a:p>
            <a:pPr algn="r"/>
            <a:r>
              <a:rPr lang="en-US" sz="2000" dirty="0" smtClean="0">
                <a:solidFill>
                  <a:schemeClr val="accent2"/>
                </a:solidFill>
              </a:rPr>
              <a:t>Promises and Pitfalls</a:t>
            </a:r>
          </a:p>
          <a:p>
            <a:pPr algn="r"/>
            <a:r>
              <a:rPr lang="en-US" sz="2000" dirty="0" smtClean="0">
                <a:solidFill>
                  <a:schemeClr val="accent2"/>
                </a:solidFill>
              </a:rPr>
              <a:t>Prof. Dr. </a:t>
            </a:r>
            <a:r>
              <a:rPr lang="en-US" sz="2000" dirty="0" smtClean="0">
                <a:solidFill>
                  <a:schemeClr val="accent2"/>
                </a:solidFill>
              </a:rPr>
              <a:t>Philipp </a:t>
            </a:r>
            <a:r>
              <a:rPr lang="en-US" sz="2000" dirty="0" err="1" smtClean="0">
                <a:solidFill>
                  <a:schemeClr val="accent2"/>
                </a:solidFill>
              </a:rPr>
              <a:t>Gonon</a:t>
            </a:r>
            <a:endParaRPr lang="en-US" sz="2000" dirty="0" smtClean="0">
              <a:solidFill>
                <a:schemeClr val="accent2"/>
              </a:solidFill>
            </a:endParaRPr>
          </a:p>
          <a:p>
            <a:pPr algn="r"/>
            <a:r>
              <a:rPr lang="en-US" sz="2000" dirty="0" smtClean="0">
                <a:solidFill>
                  <a:schemeClr val="accent2"/>
                </a:solidFill>
              </a:rPr>
              <a:t>University </a:t>
            </a:r>
            <a:r>
              <a:rPr lang="en-US" sz="2000" dirty="0" smtClean="0">
                <a:solidFill>
                  <a:schemeClr val="accent2"/>
                </a:solidFill>
              </a:rPr>
              <a:t>of Zurich, </a:t>
            </a:r>
          </a:p>
        </p:txBody>
      </p:sp>
      <p:pic>
        <p:nvPicPr>
          <p:cNvPr id="10" name="Picture 5" descr="http://nuke.casamiariva.it/Portals/0/LOGO%20Provincia%20Autonoma%20di%20Tren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7777163" cy="419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Struttura predefinita">
  <a:themeElements>
    <a:clrScheme name="1_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8900</TotalTime>
  <Words>434</Words>
  <Application>Microsoft Office PowerPoint</Application>
  <PresentationFormat>Presentazione su schermo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1" baseType="lpstr">
      <vt:lpstr>1_Struttura predefinita</vt:lpstr>
      <vt:lpstr>Immagine bitmap</vt:lpstr>
      <vt:lpstr>SWOT Analysis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Company>Provincia Autonoma di Trento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politica di coesione e i fondi strutturali</dc:title>
  <dc:creator>PR38796</dc:creator>
  <cp:lastModifiedBy>utente</cp:lastModifiedBy>
  <cp:revision>494</cp:revision>
  <dcterms:created xsi:type="dcterms:W3CDTF">2011-03-21T10:26:53Z</dcterms:created>
  <dcterms:modified xsi:type="dcterms:W3CDTF">2017-04-23T19:04:15Z</dcterms:modified>
</cp:coreProperties>
</file>