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33"/>
  </p:notesMasterIdLst>
  <p:handoutMasterIdLst>
    <p:handoutMasterId r:id="rId34"/>
  </p:handoutMasterIdLst>
  <p:sldIdLst>
    <p:sldId id="286" r:id="rId2"/>
    <p:sldId id="298" r:id="rId3"/>
    <p:sldId id="323" r:id="rId4"/>
    <p:sldId id="310" r:id="rId5"/>
    <p:sldId id="325" r:id="rId6"/>
    <p:sldId id="324" r:id="rId7"/>
    <p:sldId id="326" r:id="rId8"/>
    <p:sldId id="327" r:id="rId9"/>
    <p:sldId id="328" r:id="rId10"/>
    <p:sldId id="300" r:id="rId11"/>
    <p:sldId id="329" r:id="rId12"/>
    <p:sldId id="330" r:id="rId13"/>
    <p:sldId id="331" r:id="rId14"/>
    <p:sldId id="332" r:id="rId15"/>
    <p:sldId id="333" r:id="rId16"/>
    <p:sldId id="317" r:id="rId17"/>
    <p:sldId id="334" r:id="rId18"/>
    <p:sldId id="335" r:id="rId19"/>
    <p:sldId id="336" r:id="rId20"/>
    <p:sldId id="337" r:id="rId21"/>
    <p:sldId id="338" r:id="rId22"/>
    <p:sldId id="301" r:id="rId23"/>
    <p:sldId id="339" r:id="rId24"/>
    <p:sldId id="340" r:id="rId25"/>
    <p:sldId id="341" r:id="rId26"/>
    <p:sldId id="342" r:id="rId27"/>
    <p:sldId id="343" r:id="rId28"/>
    <p:sldId id="322" r:id="rId29"/>
    <p:sldId id="344" r:id="rId30"/>
    <p:sldId id="345" r:id="rId31"/>
    <p:sldId id="309" r:id="rId32"/>
  </p:sldIdLst>
  <p:sldSz cx="9144000" cy="6858000" type="screen4x3"/>
  <p:notesSz cx="6797675" cy="9928225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262086"/>
    <a:srgbClr val="506926"/>
    <a:srgbClr val="FFFF66"/>
    <a:srgbClr val="CC0099"/>
    <a:srgbClr val="CC3300"/>
    <a:srgbClr val="FF0000"/>
    <a:srgbClr val="FF99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65" autoAdjust="0"/>
    <p:restoredTop sz="94660" autoAdjust="0"/>
  </p:normalViewPr>
  <p:slideViewPr>
    <p:cSldViewPr>
      <p:cViewPr varScale="1">
        <p:scale>
          <a:sx n="79" d="100"/>
          <a:sy n="79" d="100"/>
        </p:scale>
        <p:origin x="-96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7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3282" y="-90"/>
      </p:cViewPr>
      <p:guideLst>
        <p:guide orient="horz" pos="3128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90" tIns="46095" rIns="92190" bIns="46095" numCol="1" anchor="t" anchorCtr="0" compatLnSpc="1">
            <a:prstTxWarp prst="textNoShape">
              <a:avLst/>
            </a:prstTxWarp>
          </a:bodyPr>
          <a:lstStyle>
            <a:lvl1pPr algn="l" defTabSz="922338" eaLnBrk="0" hangingPunct="0">
              <a:defRPr sz="120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90" tIns="46095" rIns="92190" bIns="46095" numCol="1" anchor="t" anchorCtr="0" compatLnSpc="1">
            <a:prstTxWarp prst="textNoShape">
              <a:avLst/>
            </a:prstTxWarp>
          </a:bodyPr>
          <a:lstStyle>
            <a:lvl1pPr algn="r" defTabSz="922338" eaLnBrk="0" hangingPunct="0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1E36C5B5-42FC-438C-A2FA-3C498252CB87}" type="datetimeFigureOut">
              <a:rPr lang="it-IT"/>
              <a:pPr>
                <a:defRPr/>
              </a:pPr>
              <a:t>25/04/2017</a:t>
            </a:fld>
            <a:endParaRPr lang="it-IT"/>
          </a:p>
        </p:txBody>
      </p:sp>
      <p:sp>
        <p:nvSpPr>
          <p:cNvPr id="553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90" tIns="46095" rIns="92190" bIns="46095" numCol="1" anchor="b" anchorCtr="0" compatLnSpc="1">
            <a:prstTxWarp prst="textNoShape">
              <a:avLst/>
            </a:prstTxWarp>
          </a:bodyPr>
          <a:lstStyle>
            <a:lvl1pPr algn="l" defTabSz="922338" eaLnBrk="0" hangingPunct="0">
              <a:defRPr sz="120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90" tIns="46095" rIns="92190" bIns="46095" numCol="1" anchor="b" anchorCtr="0" compatLnSpc="1">
            <a:prstTxWarp prst="textNoShape">
              <a:avLst/>
            </a:prstTxWarp>
          </a:bodyPr>
          <a:lstStyle>
            <a:lvl1pPr algn="r" defTabSz="922338" eaLnBrk="0" hangingPunct="0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F2B07F9B-2175-49D8-938D-A9CE8D9E956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4001993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14" tIns="45957" rIns="91914" bIns="45957" numCol="1" anchor="t" anchorCtr="0" compatLnSpc="1">
            <a:prstTxWarp prst="textNoShape">
              <a:avLst/>
            </a:prstTxWarp>
          </a:bodyPr>
          <a:lstStyle>
            <a:lvl1pPr algn="l" defTabSz="919163">
              <a:defRPr sz="120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14" tIns="45957" rIns="91914" bIns="45957" numCol="1" anchor="t" anchorCtr="0" compatLnSpc="1">
            <a:prstTxWarp prst="textNoShape">
              <a:avLst/>
            </a:prstTxWarp>
          </a:bodyPr>
          <a:lstStyle>
            <a:lvl1pPr algn="r" defTabSz="919163">
              <a:defRPr sz="120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7863" y="4714875"/>
            <a:ext cx="5441950" cy="446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14" tIns="45957" rIns="91914" bIns="4595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14" tIns="45957" rIns="91914" bIns="45957" numCol="1" anchor="b" anchorCtr="0" compatLnSpc="1">
            <a:prstTxWarp prst="textNoShape">
              <a:avLst/>
            </a:prstTxWarp>
          </a:bodyPr>
          <a:lstStyle>
            <a:lvl1pPr algn="l" defTabSz="919163">
              <a:defRPr sz="120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22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14" tIns="45957" rIns="91914" bIns="45957" numCol="1" anchor="b" anchorCtr="0" compatLnSpc="1">
            <a:prstTxWarp prst="textNoShape">
              <a:avLst/>
            </a:prstTxWarp>
          </a:bodyPr>
          <a:lstStyle>
            <a:lvl1pPr algn="r" defTabSz="919163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C153156D-665E-42C6-B958-4F9520AC71E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9415938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010400" y="6524625"/>
            <a:ext cx="2133600" cy="333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97EF78-2065-4FA2-9E7F-133D499D361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010400" y="6524625"/>
            <a:ext cx="2133600" cy="333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A51C49-91AA-4749-A5C1-ACAFFA8E142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010400" y="6524625"/>
            <a:ext cx="2133600" cy="333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487CFD-D9AC-44D8-91CC-184A2E2B78B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900113" y="1341438"/>
            <a:ext cx="3559175" cy="4176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11688" y="1341438"/>
            <a:ext cx="3560762" cy="4176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010400" y="6524625"/>
            <a:ext cx="2133600" cy="333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B84FEE-89F3-4D47-A020-DDE20A75C61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010400" y="6524625"/>
            <a:ext cx="2133600" cy="333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FC7ECD-CF98-4DF8-9BA6-C483A6F09BC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010400" y="6524625"/>
            <a:ext cx="2133600" cy="333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8F3AC9-1153-43C2-AB7E-F3BF58F1796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010400" y="6524625"/>
            <a:ext cx="2133600" cy="333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340777-42CA-4F00-8D7F-7DE445F1B3C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010400" y="6524625"/>
            <a:ext cx="2133600" cy="333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914038-53AF-4BE7-BB94-5ED3BFABC0B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010400" y="6524625"/>
            <a:ext cx="2133600" cy="333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D69896-959D-4C17-AB70-24597DCF8D9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010400" y="6524625"/>
            <a:ext cx="2133600" cy="333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D61DFF-1A3A-4F1C-A061-7309C3F4E85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410325" y="333375"/>
            <a:ext cx="1835150" cy="518477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900113" y="333375"/>
            <a:ext cx="5357812" cy="518477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010400" y="6524625"/>
            <a:ext cx="2133600" cy="333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222B34-D431-4A99-A0E8-4971136120B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18" Type="http://schemas.openxmlformats.org/officeDocument/2006/relationships/image" Target="../media/image5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7" name="Object 13"/>
          <p:cNvGraphicFramePr>
            <a:graphicFrameLocks/>
          </p:cNvGraphicFramePr>
          <p:nvPr/>
        </p:nvGraphicFramePr>
        <p:xfrm>
          <a:off x="0" y="1341438"/>
          <a:ext cx="9144000" cy="5516562"/>
        </p:xfrm>
        <a:graphic>
          <a:graphicData uri="http://schemas.openxmlformats.org/presentationml/2006/ole">
            <p:oleObj spid="_x0000_s1041" name="Immagine bitmap" r:id="rId14" imgW="1542857" imgH="980952" progId="PBrush">
              <p:embed/>
            </p:oleObj>
          </a:graphicData>
        </a:graphic>
      </p:graphicFrame>
      <p:pic>
        <p:nvPicPr>
          <p:cNvPr id="1039" name="Picture 9" descr="Sfondo_slide2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692150"/>
            <a:ext cx="9144000" cy="551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AutoShape 24"/>
          <p:cNvSpPr>
            <a:spLocks noChangeArrowheads="1"/>
          </p:cNvSpPr>
          <p:nvPr userDrawn="1"/>
        </p:nvSpPr>
        <p:spPr bwMode="auto">
          <a:xfrm rot="5400000">
            <a:off x="3887787" y="-3887787"/>
            <a:ext cx="1368425" cy="9144000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it-IT">
              <a:latin typeface="Arial" pitchFamily="34" charset="0"/>
              <a:cs typeface="+mn-cs"/>
            </a:endParaRPr>
          </a:p>
        </p:txBody>
      </p:sp>
      <p:sp>
        <p:nvSpPr>
          <p:cNvPr id="104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260350"/>
            <a:ext cx="91440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04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0113" y="1341438"/>
            <a:ext cx="7272337" cy="417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59563" y="61658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689D6323-7B88-4627-8CBD-136B5DA3682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7185" name="Text Box 17"/>
          <p:cNvSpPr txBox="1">
            <a:spLocks noChangeArrowheads="1"/>
          </p:cNvSpPr>
          <p:nvPr userDrawn="1"/>
        </p:nvSpPr>
        <p:spPr bwMode="auto">
          <a:xfrm>
            <a:off x="8208963" y="6553200"/>
            <a:ext cx="93503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fld id="{96167C4A-1498-4E23-9D70-FE8528C1C1CA}" type="slidenum">
              <a:rPr lang="it-IT" sz="1200" b="1">
                <a:latin typeface="Arial" pitchFamily="34" charset="0"/>
                <a:cs typeface="+mn-cs"/>
              </a:rPr>
              <a:pPr algn="r">
                <a:spcBef>
                  <a:spcPct val="50000"/>
                </a:spcBef>
                <a:defRPr/>
              </a:pPr>
              <a:t>‹N›</a:t>
            </a:fld>
            <a:endParaRPr lang="it-IT" sz="1200" b="1">
              <a:latin typeface="Arial" pitchFamily="34" charset="0"/>
              <a:cs typeface="+mn-cs"/>
            </a:endParaRPr>
          </a:p>
        </p:txBody>
      </p:sp>
      <p:sp>
        <p:nvSpPr>
          <p:cNvPr id="1033" name="Rectangle 10"/>
          <p:cNvSpPr>
            <a:spLocks noChangeArrowheads="1"/>
          </p:cNvSpPr>
          <p:nvPr userDrawn="1"/>
        </p:nvSpPr>
        <p:spPr bwMode="auto">
          <a:xfrm>
            <a:off x="0" y="6021388"/>
            <a:ext cx="9144000" cy="8366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it-IT">
              <a:latin typeface="Arial" pitchFamily="34" charset="0"/>
              <a:cs typeface="+mn-cs"/>
            </a:endParaRPr>
          </a:p>
        </p:txBody>
      </p:sp>
      <p:sp>
        <p:nvSpPr>
          <p:cNvPr id="11" name="Rectangle 11"/>
          <p:cNvSpPr>
            <a:spLocks noChangeArrowheads="1"/>
          </p:cNvSpPr>
          <p:nvPr userDrawn="1"/>
        </p:nvSpPr>
        <p:spPr bwMode="auto">
          <a:xfrm>
            <a:off x="0" y="6021388"/>
            <a:ext cx="9144000" cy="8366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  <p:pic>
        <p:nvPicPr>
          <p:cNvPr id="1047" name="Picture 7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6103938"/>
            <a:ext cx="2627313" cy="75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8" name="Picture 8" descr="image003b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148388" y="6121400"/>
            <a:ext cx="439737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9" name="Picture 9" descr="SWORD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3851275" y="6091238"/>
            <a:ext cx="1296988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 Box 12"/>
          <p:cNvSpPr txBox="1">
            <a:spLocks noChangeArrowheads="1"/>
          </p:cNvSpPr>
          <p:nvPr userDrawn="1"/>
        </p:nvSpPr>
        <p:spPr bwMode="auto">
          <a:xfrm>
            <a:off x="6659563" y="6564313"/>
            <a:ext cx="23749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it-IT" sz="900" b="1">
                <a:latin typeface="Tahoma" pitchFamily="34" charset="0"/>
                <a:cs typeface="+mn-cs"/>
              </a:rPr>
              <a:t>PROVINCIA AUTONOMA DI TRENTO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it-IT" sz="2800" b="1" dirty="0">
          <a:solidFill>
            <a:schemeClr val="accent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itchFamily="34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Century Gothic" pitchFamily="34" charset="0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Century Gothic" pitchFamily="34" charset="0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Century Gothic" pitchFamily="34" charset="0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entury Gothic" pitchFamily="34" charset="0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entury Gothic" pitchFamily="34" charset="0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1"/>
          <p:cNvSpPr>
            <a:spLocks noChangeArrowheads="1"/>
          </p:cNvSpPr>
          <p:nvPr/>
        </p:nvSpPr>
        <p:spPr bwMode="auto">
          <a:xfrm>
            <a:off x="0" y="6021388"/>
            <a:ext cx="9144000" cy="8366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GB"/>
          </a:p>
        </p:txBody>
      </p:sp>
      <p:sp>
        <p:nvSpPr>
          <p:cNvPr id="2051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700213"/>
            <a:ext cx="9144000" cy="1800225"/>
          </a:xfrm>
        </p:spPr>
        <p:txBody>
          <a:bodyPr/>
          <a:lstStyle/>
          <a:p>
            <a:pPr eaLnBrk="1" hangingPunct="1">
              <a:defRPr/>
            </a:pPr>
            <a:r>
              <a:rPr lang="en-GB" sz="4800" dirty="0" smtClean="0"/>
              <a:t>SWOT Compared Analysis</a:t>
            </a:r>
            <a:endParaRPr lang="en-GB" kern="1200" dirty="0"/>
          </a:p>
        </p:txBody>
      </p:sp>
      <p:sp>
        <p:nvSpPr>
          <p:cNvPr id="15363" name="Text Box 7"/>
          <p:cNvSpPr txBox="1">
            <a:spLocks noChangeArrowheads="1"/>
          </p:cNvSpPr>
          <p:nvPr/>
        </p:nvSpPr>
        <p:spPr bwMode="auto">
          <a:xfrm>
            <a:off x="0" y="3716338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b="1" dirty="0" smtClean="0">
                <a:solidFill>
                  <a:schemeClr val="accent2"/>
                </a:solidFill>
              </a:rPr>
              <a:t/>
            </a:r>
            <a:br>
              <a:rPr lang="en-GB" b="1" dirty="0" smtClean="0">
                <a:solidFill>
                  <a:schemeClr val="accent2"/>
                </a:solidFill>
              </a:rPr>
            </a:br>
            <a:r>
              <a:rPr lang="en-GB" b="1" dirty="0" smtClean="0">
                <a:solidFill>
                  <a:schemeClr val="accent2"/>
                </a:solidFill>
              </a:rPr>
              <a:t>Some Preliminary Remarks</a:t>
            </a:r>
          </a:p>
        </p:txBody>
      </p:sp>
      <p:sp>
        <p:nvSpPr>
          <p:cNvPr id="2053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GB" sz="2800" b="1" smtClean="0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SWORD (School and WOrk-Related Dual learning)</a:t>
            </a:r>
            <a:endParaRPr lang="en-GB" sz="2800" b="1">
              <a:solidFill>
                <a:schemeClr val="accent2"/>
              </a:solidFill>
              <a:latin typeface="+mj-lt"/>
              <a:ea typeface="ＭＳ Ｐゴシック" charset="0"/>
              <a:cs typeface="ＭＳ Ｐゴシック" charset="0"/>
            </a:endParaRPr>
          </a:p>
        </p:txBody>
      </p:sp>
      <p:pic>
        <p:nvPicPr>
          <p:cNvPr id="15365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03938"/>
            <a:ext cx="2627313" cy="75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8" descr="image003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8388" y="6121400"/>
            <a:ext cx="439737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9" descr="SWOR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275" y="6091238"/>
            <a:ext cx="1296988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8" name="Text Box 12"/>
          <p:cNvSpPr txBox="1">
            <a:spLocks noChangeArrowheads="1"/>
          </p:cNvSpPr>
          <p:nvPr/>
        </p:nvSpPr>
        <p:spPr bwMode="auto">
          <a:xfrm>
            <a:off x="6659563" y="6564313"/>
            <a:ext cx="23749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900" b="1" smtClean="0">
                <a:latin typeface="Tahoma" pitchFamily="34" charset="0"/>
              </a:rPr>
              <a:t>PROVINCIA AUTONOMA DI TRENTO</a:t>
            </a:r>
            <a:endParaRPr lang="en-GB" sz="900" b="1">
              <a:latin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egnaposto numero diapositiva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8A6D8F1F-EA42-4EFD-A502-9FBD6269D204}" type="slidenum">
              <a:rPr lang="it-IT" smtClean="0">
                <a:latin typeface="Arial" charset="0"/>
              </a:rPr>
              <a:pPr/>
              <a:t>2</a:t>
            </a:fld>
            <a:endParaRPr lang="it-IT" smtClean="0">
              <a:latin typeface="Arial" charset="0"/>
            </a:endParaRPr>
          </a:p>
        </p:txBody>
      </p:sp>
      <p:sp>
        <p:nvSpPr>
          <p:cNvPr id="19458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 smtClean="0">
                <a:solidFill>
                  <a:schemeClr val="accent2"/>
                </a:solidFill>
              </a:rPr>
              <a:t>Reminder: the Pilot Actions</a:t>
            </a:r>
            <a:endParaRPr lang="en-US" sz="2800" b="1" i="1" dirty="0"/>
          </a:p>
        </p:txBody>
      </p:sp>
      <p:sp>
        <p:nvSpPr>
          <p:cNvPr id="19459" name="CasellaDiTesto 1"/>
          <p:cNvSpPr txBox="1">
            <a:spLocks noChangeArrowheads="1"/>
          </p:cNvSpPr>
          <p:nvPr/>
        </p:nvSpPr>
        <p:spPr bwMode="auto">
          <a:xfrm>
            <a:off x="0" y="1484313"/>
            <a:ext cx="91440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</a:rPr>
              <a:t>Germany: </a:t>
            </a:r>
            <a:r>
              <a:rPr lang="en-US" sz="2400" dirty="0" smtClean="0">
                <a:solidFill>
                  <a:schemeClr val="accent2"/>
                </a:solidFill>
              </a:rPr>
              <a:t>	networking/teachers as “salesmen” / promoters of the dual system towards companies. </a:t>
            </a:r>
            <a:endParaRPr lang="it-IT" sz="2400" dirty="0" smtClean="0">
              <a:solidFill>
                <a:schemeClr val="accent2"/>
              </a:solidFill>
            </a:endParaRPr>
          </a:p>
          <a:p>
            <a:r>
              <a:rPr lang="en-US" sz="2400" b="1" dirty="0" smtClean="0">
                <a:solidFill>
                  <a:schemeClr val="accent2"/>
                </a:solidFill>
              </a:rPr>
              <a:t>Austria: </a:t>
            </a:r>
            <a:r>
              <a:rPr lang="en-US" sz="2400" dirty="0" smtClean="0">
                <a:solidFill>
                  <a:schemeClr val="accent2"/>
                </a:solidFill>
              </a:rPr>
              <a:t>	dealing with apprenticeship drop-out / strengthen the collaboration with companies for optimizing the learning process. </a:t>
            </a:r>
            <a:endParaRPr lang="it-IT" sz="2400" dirty="0" smtClean="0">
              <a:solidFill>
                <a:schemeClr val="accent2"/>
              </a:solidFill>
            </a:endParaRPr>
          </a:p>
          <a:p>
            <a:r>
              <a:rPr lang="en-US" sz="2400" b="1" dirty="0" smtClean="0">
                <a:solidFill>
                  <a:schemeClr val="accent2"/>
                </a:solidFill>
              </a:rPr>
              <a:t>Poland: 	</a:t>
            </a:r>
            <a:r>
              <a:rPr lang="en-US" sz="2400" dirty="0" smtClean="0">
                <a:solidFill>
                  <a:schemeClr val="accent2"/>
                </a:solidFill>
              </a:rPr>
              <a:t>school - company cooperation model - benefits and incentives; quality assurance in school-company projects.</a:t>
            </a:r>
          </a:p>
          <a:p>
            <a:r>
              <a:rPr lang="en-US" sz="2400" b="1" dirty="0" smtClean="0">
                <a:solidFill>
                  <a:schemeClr val="accent2"/>
                </a:solidFill>
              </a:rPr>
              <a:t>PAB:	</a:t>
            </a:r>
            <a:r>
              <a:rPr lang="en-US" sz="2400" dirty="0" smtClean="0">
                <a:solidFill>
                  <a:schemeClr val="accent2"/>
                </a:solidFill>
              </a:rPr>
              <a:t>	learning outcomes defined together with companies regarding soft-skills (hospitality industry).</a:t>
            </a:r>
            <a:endParaRPr lang="it-IT" sz="2400" dirty="0" smtClean="0">
              <a:solidFill>
                <a:schemeClr val="accent2"/>
              </a:solidFill>
            </a:endParaRPr>
          </a:p>
          <a:p>
            <a:r>
              <a:rPr lang="en-US" sz="2400" b="1" dirty="0" smtClean="0">
                <a:solidFill>
                  <a:schemeClr val="accent2"/>
                </a:solidFill>
              </a:rPr>
              <a:t>FVG:	</a:t>
            </a:r>
            <a:r>
              <a:rPr lang="en-US" sz="2400" dirty="0" smtClean="0">
                <a:solidFill>
                  <a:schemeClr val="accent2"/>
                </a:solidFill>
              </a:rPr>
              <a:t>	coordinate career guidance at school and job orientation through internship in companies.</a:t>
            </a:r>
            <a:endParaRPr lang="it-IT" sz="2400" dirty="0" smtClean="0">
              <a:solidFill>
                <a:schemeClr val="accent2"/>
              </a:solidFill>
            </a:endParaRPr>
          </a:p>
          <a:p>
            <a:r>
              <a:rPr lang="en-US" sz="2400" b="1" dirty="0" smtClean="0">
                <a:solidFill>
                  <a:schemeClr val="accent2"/>
                </a:solidFill>
              </a:rPr>
              <a:t>PAT:</a:t>
            </a:r>
            <a:r>
              <a:rPr lang="en-US" sz="2400" dirty="0" smtClean="0">
                <a:solidFill>
                  <a:schemeClr val="accent2"/>
                </a:solidFill>
              </a:rPr>
              <a:t>		training NEETS to prepare them for a return to school or an apprenticeship that leads them to a qualification.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egnaposto numero diapositiva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8A6D8F1F-EA42-4EFD-A502-9FBD6269D204}" type="slidenum">
              <a:rPr lang="it-IT" smtClean="0">
                <a:latin typeface="Arial" charset="0"/>
              </a:rPr>
              <a:pPr/>
              <a:t>3</a:t>
            </a:fld>
            <a:endParaRPr lang="it-IT" smtClean="0">
              <a:latin typeface="Arial" charset="0"/>
            </a:endParaRPr>
          </a:p>
        </p:txBody>
      </p:sp>
      <p:sp>
        <p:nvSpPr>
          <p:cNvPr id="19458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800" b="1" dirty="0" smtClean="0">
                <a:solidFill>
                  <a:schemeClr val="accent2"/>
                </a:solidFill>
              </a:rPr>
              <a:t>The 20 guiding principles of high-performance apprenticeships and work based learning</a:t>
            </a:r>
            <a:endParaRPr lang="en-US" sz="2800" b="1" dirty="0">
              <a:solidFill>
                <a:schemeClr val="accent2"/>
              </a:solidFill>
            </a:endParaRPr>
          </a:p>
        </p:txBody>
      </p:sp>
      <p:graphicFrame>
        <p:nvGraphicFramePr>
          <p:cNvPr id="5" name="Tabella 4"/>
          <p:cNvGraphicFramePr>
            <a:graphicFrameLocks noGrp="1"/>
          </p:cNvGraphicFramePr>
          <p:nvPr/>
        </p:nvGraphicFramePr>
        <p:xfrm>
          <a:off x="179513" y="1196752"/>
          <a:ext cx="8784976" cy="4725770"/>
        </p:xfrm>
        <a:graphic>
          <a:graphicData uri="http://schemas.openxmlformats.org/drawingml/2006/table">
            <a:tbl>
              <a:tblPr/>
              <a:tblGrid>
                <a:gridCol w="6152020"/>
                <a:gridCol w="438826"/>
                <a:gridCol w="438826"/>
                <a:gridCol w="438826"/>
                <a:gridCol w="438826"/>
                <a:gridCol w="438826"/>
                <a:gridCol w="438826"/>
              </a:tblGrid>
              <a:tr h="18546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latin typeface="Calibri"/>
                          <a:ea typeface="Calibri"/>
                          <a:cs typeface="Times New Roman"/>
                        </a:rPr>
                        <a:t>Partner</a:t>
                      </a:r>
                      <a:endParaRPr lang="it-I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PAT</a:t>
                      </a:r>
                      <a:endParaRPr lang="it-IT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PAB</a:t>
                      </a:r>
                      <a:endParaRPr lang="it-IT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FVG</a:t>
                      </a:r>
                      <a:endParaRPr lang="it-IT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DE</a:t>
                      </a:r>
                      <a:endParaRPr lang="it-IT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AT</a:t>
                      </a:r>
                      <a:endParaRPr lang="it-I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PL</a:t>
                      </a:r>
                      <a:endParaRPr lang="it-I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9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Principle 1: A clear and consistent legal framework enabling apprenticeship partners to act effectively and guaranteeing mutual rights and responsibilities </a:t>
                      </a:r>
                      <a:endParaRPr lang="it-IT" sz="10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9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Principle 2: A structured, continuous dialogue between all apprenticeship partners including a transparent way of coordination and decision-making </a:t>
                      </a:r>
                      <a:endParaRPr lang="it-IT" sz="1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DE</a:t>
                      </a:r>
                      <a:endParaRPr lang="it-I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9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Principle 3: Strengthening the role of social partners by capacity building, assuming ownership and taking on responsibility for implementation </a:t>
                      </a:r>
                      <a:endParaRPr lang="it-IT" sz="10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4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Principle 4:Systematic cooperation between VET schools or training centres and companies </a:t>
                      </a:r>
                      <a:endParaRPr lang="it-IT" sz="1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PAT</a:t>
                      </a:r>
                      <a:endParaRPr lang="it-IT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PAB</a:t>
                      </a:r>
                      <a:endParaRPr lang="it-IT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DE</a:t>
                      </a:r>
                      <a:endParaRPr lang="it-IT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2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Principle 5: Sharing costs and benefits to the mutual advantage of companies, VET providers and learners </a:t>
                      </a:r>
                      <a:endParaRPr lang="it-IT" sz="1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2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Principle 6: Supporting measures that make apprenticeships more attractive and accessible to SMEs </a:t>
                      </a:r>
                      <a:endParaRPr lang="it-IT" sz="10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9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Principle 7:Finding the right balance between the specific skill needs of training companies and the general need to improve the employability of apprentices</a:t>
                      </a:r>
                      <a:endParaRPr lang="it-IT" sz="10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PAB</a:t>
                      </a:r>
                      <a:endParaRPr lang="it-IT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DE</a:t>
                      </a:r>
                      <a:endParaRPr lang="it-IT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AT</a:t>
                      </a:r>
                      <a:endParaRPr lang="it-IT" sz="10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GB" sz="10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4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Principle 8: Focusing on companies having no experience with apprenticeships</a:t>
                      </a:r>
                      <a:endParaRPr lang="it-IT" sz="1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DE</a:t>
                      </a:r>
                      <a:endParaRPr lang="it-IT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4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Principle 9:Supporting companies providing apprenticeships for disadvantaged learners . </a:t>
                      </a:r>
                      <a:endParaRPr lang="it-IT" sz="10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PAT</a:t>
                      </a:r>
                      <a:endParaRPr lang="it-IT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DE</a:t>
                      </a:r>
                      <a:endParaRPr lang="it-IT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AT</a:t>
                      </a:r>
                      <a:endParaRPr lang="it-IT" sz="10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2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Principle 10: Motivating and supporting companies to assign qualified trainers and tutors </a:t>
                      </a:r>
                      <a:endParaRPr lang="it-IT" sz="1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4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Principle 11: Promoting the permeability between VET and other educational and career pathways </a:t>
                      </a:r>
                      <a:endParaRPr lang="it-IT" sz="10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PAT</a:t>
                      </a:r>
                      <a:endParaRPr lang="it-IT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PAB</a:t>
                      </a:r>
                      <a:endParaRPr lang="it-IT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2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Principle 12: Improving the image of VET and apprenticeships by promoting excellence </a:t>
                      </a:r>
                      <a:endParaRPr lang="it-IT" sz="1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2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Principle 13: Career guidance to empower young people to make well-founded choices</a:t>
                      </a:r>
                      <a:endParaRPr lang="it-IT" sz="1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2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Principle 14: Enhancing the attractiveness of apprenticeships by raising the quality of VET teachers </a:t>
                      </a:r>
                      <a:endParaRPr lang="it-IT" sz="1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9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Principle 15: Promoting the attractiveness of VET and apprenticeships through a broad range of awareness-raising activities </a:t>
                      </a:r>
                      <a:endParaRPr lang="it-IT" sz="1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9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Principle 16: Providing a clear framework for quality assurance of apprenticeship at system, provider and company level ensuring systematic feedback </a:t>
                      </a:r>
                      <a:endParaRPr lang="it-IT" sz="1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AT</a:t>
                      </a:r>
                      <a:endParaRPr lang="it-IT" sz="10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4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Principle 17: Ensuring the content of VET programmes is responsive to changing skill needs in companies and the society </a:t>
                      </a:r>
                      <a:endParaRPr lang="it-IT" sz="1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PAB</a:t>
                      </a:r>
                      <a:endParaRPr lang="it-IT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2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Principle 18: Fostering mutual trust and respect through regular cooperation between the apprenticeship partners </a:t>
                      </a:r>
                      <a:endParaRPr lang="it-IT" sz="1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AT</a:t>
                      </a:r>
                      <a:endParaRPr lang="it-IT" sz="10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4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Principle 19: Ensuring fair, valid, and authentic assessment of learning outcomes </a:t>
                      </a:r>
                      <a:endParaRPr lang="it-IT" sz="1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PAB</a:t>
                      </a:r>
                      <a:endParaRPr lang="it-IT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4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Calibri"/>
                          <a:ea typeface="Calibri"/>
                          <a:cs typeface="Times New Roman"/>
                        </a:rPr>
                        <a:t>Principle 20: Supporting the continuous professional development of in-company trainers and improving their working conditions </a:t>
                      </a:r>
                      <a:endParaRPr lang="it-IT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38" marR="30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82597" y="0"/>
            <a:ext cx="1461403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553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5400" b="1" dirty="0" smtClean="0">
                <a:solidFill>
                  <a:srgbClr val="00B050"/>
                </a:solidFill>
              </a:rPr>
              <a:t>S</a:t>
            </a:r>
            <a:r>
              <a:rPr lang="en-GB" sz="2800" b="1" dirty="0" smtClean="0">
                <a:solidFill>
                  <a:srgbClr val="00B050"/>
                </a:solidFill>
              </a:rPr>
              <a:t>trengths</a:t>
            </a:r>
            <a:endParaRPr lang="en-GB" sz="2800" b="1" dirty="0">
              <a:solidFill>
                <a:srgbClr val="00B050"/>
              </a:solidFill>
            </a:endParaRPr>
          </a:p>
        </p:txBody>
      </p:sp>
      <p:sp>
        <p:nvSpPr>
          <p:cNvPr id="23554" name="CasellaDiTesto 1"/>
          <p:cNvSpPr txBox="1">
            <a:spLocks noChangeArrowheads="1"/>
          </p:cNvSpPr>
          <p:nvPr/>
        </p:nvSpPr>
        <p:spPr bwMode="auto">
          <a:xfrm>
            <a:off x="1" y="1484313"/>
            <a:ext cx="91440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accent2"/>
                </a:solidFill>
              </a:rPr>
              <a:t>PAT: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lvl="0"/>
            <a:r>
              <a:rPr lang="en-US" sz="2400" dirty="0" smtClean="0">
                <a:solidFill>
                  <a:schemeClr val="accent2"/>
                </a:solidFill>
              </a:rPr>
              <a:t>Using didactic methodologies different from the traditional ones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lvl="0"/>
            <a:r>
              <a:rPr lang="en-US" sz="2400" dirty="0" smtClean="0">
                <a:solidFill>
                  <a:schemeClr val="accent2"/>
                </a:solidFill>
              </a:rPr>
              <a:t>Focus on real tasks, more clear to be understood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lvl="0"/>
            <a:r>
              <a:rPr lang="en-US" sz="2400" dirty="0" err="1" smtClean="0">
                <a:solidFill>
                  <a:schemeClr val="accent2"/>
                </a:solidFill>
              </a:rPr>
              <a:t>Organisation</a:t>
            </a:r>
            <a:r>
              <a:rPr lang="en-US" sz="2400" dirty="0" smtClean="0">
                <a:solidFill>
                  <a:schemeClr val="accent2"/>
                </a:solidFill>
              </a:rPr>
              <a:t> of company visits, verification of projects and tasks on the field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lvl="0"/>
            <a:r>
              <a:rPr lang="en-US" sz="2400" dirty="0" smtClean="0">
                <a:solidFill>
                  <a:schemeClr val="accent2"/>
                </a:solidFill>
              </a:rPr>
              <a:t>Identification of companies with a social sensibility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lvl="0"/>
            <a:r>
              <a:rPr lang="en-US" sz="2400" dirty="0" smtClean="0">
                <a:solidFill>
                  <a:schemeClr val="accent2"/>
                </a:solidFill>
              </a:rPr>
              <a:t>Flexibility in the training course, overcoming students’ difficulties: alternation between internships and laboratories, as well as time for being attentive and for learning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lvl="0"/>
            <a:r>
              <a:rPr lang="en-US" sz="2400" dirty="0" smtClean="0">
                <a:solidFill>
                  <a:schemeClr val="accent2"/>
                </a:solidFill>
              </a:rPr>
              <a:t> Effective support from external professionals and trainers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lvl="0"/>
            <a:r>
              <a:rPr lang="en-US" sz="2400" dirty="0" smtClean="0">
                <a:solidFill>
                  <a:schemeClr val="accent2"/>
                </a:solidFill>
              </a:rPr>
              <a:t>Tutor support for both students and families </a:t>
            </a:r>
            <a:endParaRPr lang="it-IT" sz="2400" dirty="0" smtClean="0">
              <a:solidFill>
                <a:schemeClr val="accent2"/>
              </a:solidFill>
            </a:endParaRPr>
          </a:p>
        </p:txBody>
      </p:sp>
      <p:sp>
        <p:nvSpPr>
          <p:cNvPr id="23555" name="Segnaposto numero diapositiva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0C5883DC-068B-42B7-B6E5-33F727021372}" type="slidenum">
              <a:rPr lang="it-IT" smtClean="0">
                <a:latin typeface="Arial" charset="0"/>
              </a:rPr>
              <a:pPr/>
              <a:t>4</a:t>
            </a:fld>
            <a:endParaRPr lang="it-IT" smtClean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82597" y="0"/>
            <a:ext cx="1461403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553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5400" b="1" dirty="0" smtClean="0">
                <a:solidFill>
                  <a:srgbClr val="00B050"/>
                </a:solidFill>
              </a:rPr>
              <a:t>S</a:t>
            </a:r>
            <a:r>
              <a:rPr lang="en-GB" sz="2800" b="1" dirty="0" smtClean="0">
                <a:solidFill>
                  <a:srgbClr val="00B050"/>
                </a:solidFill>
              </a:rPr>
              <a:t>trengths</a:t>
            </a:r>
            <a:endParaRPr lang="en-GB" sz="2800" b="1" dirty="0">
              <a:solidFill>
                <a:srgbClr val="00B050"/>
              </a:solidFill>
            </a:endParaRPr>
          </a:p>
        </p:txBody>
      </p:sp>
      <p:sp>
        <p:nvSpPr>
          <p:cNvPr id="23554" name="CasellaDiTesto 1"/>
          <p:cNvSpPr txBox="1">
            <a:spLocks noChangeArrowheads="1"/>
          </p:cNvSpPr>
          <p:nvPr/>
        </p:nvSpPr>
        <p:spPr bwMode="auto">
          <a:xfrm>
            <a:off x="1" y="1484313"/>
            <a:ext cx="91440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accent2"/>
                </a:solidFill>
              </a:rPr>
              <a:t>PAB: 	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lvl="0"/>
            <a:r>
              <a:rPr lang="en-US" sz="2400" dirty="0" smtClean="0">
                <a:solidFill>
                  <a:schemeClr val="accent2"/>
                </a:solidFill>
              </a:rPr>
              <a:t>The vocational school is in direct relation with the companies with which it has a continuous exchange of information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lvl="0"/>
            <a:r>
              <a:rPr lang="en-US" sz="2400" dirty="0" smtClean="0">
                <a:solidFill>
                  <a:schemeClr val="accent2"/>
                </a:solidFill>
              </a:rPr>
              <a:t>Vocational school operates supporting meaningful learning through authentic and real situations tasks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lvl="0"/>
            <a:r>
              <a:rPr lang="en-US" sz="2400" dirty="0" smtClean="0">
                <a:solidFill>
                  <a:schemeClr val="accent2"/>
                </a:solidFill>
              </a:rPr>
              <a:t>Teachers have a deep knowledge of soft skills necessary for a particular profession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lvl="0"/>
            <a:r>
              <a:rPr lang="en-US" sz="2400" dirty="0" smtClean="0">
                <a:solidFill>
                  <a:schemeClr val="accent2"/>
                </a:solidFill>
              </a:rPr>
              <a:t>Teachers work in teams and promote a synergistic approach to the competence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lvl="0"/>
            <a:r>
              <a:rPr lang="en-US" sz="2400" dirty="0" smtClean="0">
                <a:solidFill>
                  <a:schemeClr val="accent2"/>
                </a:solidFill>
              </a:rPr>
              <a:t>The paths of vocational training have a duration compatible with a progressive development plan of soft</a:t>
            </a:r>
          </a:p>
        </p:txBody>
      </p:sp>
      <p:sp>
        <p:nvSpPr>
          <p:cNvPr id="23555" name="Segnaposto numero diapositiva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0C5883DC-068B-42B7-B6E5-33F727021372}" type="slidenum">
              <a:rPr lang="it-IT" smtClean="0">
                <a:latin typeface="Arial" charset="0"/>
              </a:rPr>
              <a:pPr/>
              <a:t>5</a:t>
            </a:fld>
            <a:endParaRPr lang="it-IT" smtClean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82597" y="0"/>
            <a:ext cx="1461403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553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5400" b="1" dirty="0" smtClean="0">
                <a:solidFill>
                  <a:srgbClr val="00B050"/>
                </a:solidFill>
              </a:rPr>
              <a:t>S</a:t>
            </a:r>
            <a:r>
              <a:rPr lang="en-GB" sz="2800" b="1" dirty="0" smtClean="0">
                <a:solidFill>
                  <a:srgbClr val="00B050"/>
                </a:solidFill>
              </a:rPr>
              <a:t>trengths</a:t>
            </a:r>
            <a:endParaRPr lang="en-GB" sz="2800" b="1" dirty="0">
              <a:solidFill>
                <a:srgbClr val="00B050"/>
              </a:solidFill>
            </a:endParaRPr>
          </a:p>
        </p:txBody>
      </p:sp>
      <p:sp>
        <p:nvSpPr>
          <p:cNvPr id="23554" name="CasellaDiTesto 1"/>
          <p:cNvSpPr txBox="1">
            <a:spLocks noChangeArrowheads="1"/>
          </p:cNvSpPr>
          <p:nvPr/>
        </p:nvSpPr>
        <p:spPr bwMode="auto">
          <a:xfrm>
            <a:off x="1" y="1484313"/>
            <a:ext cx="91440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accent2"/>
                </a:solidFill>
              </a:rPr>
              <a:t>FVG: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lvl="0"/>
            <a:r>
              <a:rPr lang="en-US" sz="2400" dirty="0" smtClean="0">
                <a:solidFill>
                  <a:schemeClr val="accent2"/>
                </a:solidFill>
              </a:rPr>
              <a:t>The Portfolio is easy to fill in 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lvl="0"/>
            <a:r>
              <a:rPr lang="en-US" sz="2400" dirty="0" smtClean="0">
                <a:solidFill>
                  <a:schemeClr val="accent2"/>
                </a:solidFill>
              </a:rPr>
              <a:t>It is useful for the trainee/student 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lvl="0"/>
            <a:r>
              <a:rPr lang="en-US" sz="2400" dirty="0" smtClean="0">
                <a:solidFill>
                  <a:schemeClr val="accent2"/>
                </a:solidFill>
              </a:rPr>
              <a:t>It allows to create awareness of soft skills 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lvl="0"/>
            <a:r>
              <a:rPr lang="en-US" sz="2400" dirty="0" smtClean="0">
                <a:solidFill>
                  <a:schemeClr val="accent2"/>
                </a:solidFill>
              </a:rPr>
              <a:t>It helps self assessment of soft skills 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lvl="0"/>
            <a:r>
              <a:rPr lang="en-US" sz="2400" dirty="0" smtClean="0">
                <a:solidFill>
                  <a:schemeClr val="accent2"/>
                </a:solidFill>
              </a:rPr>
              <a:t>It can be used both before and after the internship experience 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lvl="0"/>
            <a:r>
              <a:rPr lang="en-US" sz="2400" dirty="0" smtClean="0">
                <a:solidFill>
                  <a:schemeClr val="accent2"/>
                </a:solidFill>
              </a:rPr>
              <a:t>It meets the students’ need of talking about themselves with some professional adult</a:t>
            </a:r>
          </a:p>
        </p:txBody>
      </p:sp>
      <p:sp>
        <p:nvSpPr>
          <p:cNvPr id="23555" name="Segnaposto numero diapositiva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0C5883DC-068B-42B7-B6E5-33F727021372}" type="slidenum">
              <a:rPr lang="it-IT" smtClean="0">
                <a:latin typeface="Arial" charset="0"/>
              </a:rPr>
              <a:pPr/>
              <a:t>6</a:t>
            </a:fld>
            <a:endParaRPr lang="it-IT" smtClean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82597" y="0"/>
            <a:ext cx="1461403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553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5400" b="1" dirty="0" smtClean="0">
                <a:solidFill>
                  <a:srgbClr val="00B050"/>
                </a:solidFill>
              </a:rPr>
              <a:t>S</a:t>
            </a:r>
            <a:r>
              <a:rPr lang="en-GB" sz="2800" b="1" dirty="0" smtClean="0">
                <a:solidFill>
                  <a:srgbClr val="00B050"/>
                </a:solidFill>
              </a:rPr>
              <a:t>trengths</a:t>
            </a:r>
            <a:endParaRPr lang="en-GB" sz="2800" b="1" dirty="0">
              <a:solidFill>
                <a:srgbClr val="00B050"/>
              </a:solidFill>
            </a:endParaRPr>
          </a:p>
        </p:txBody>
      </p:sp>
      <p:sp>
        <p:nvSpPr>
          <p:cNvPr id="23554" name="CasellaDiTesto 1"/>
          <p:cNvSpPr txBox="1">
            <a:spLocks noChangeArrowheads="1"/>
          </p:cNvSpPr>
          <p:nvPr/>
        </p:nvSpPr>
        <p:spPr bwMode="auto">
          <a:xfrm>
            <a:off x="1" y="1484313"/>
            <a:ext cx="91440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accent2"/>
                </a:solidFill>
              </a:rPr>
              <a:t>A&amp;L-HH: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lvl="0"/>
            <a:r>
              <a:rPr lang="en-US" sz="2400" dirty="0" smtClean="0">
                <a:solidFill>
                  <a:schemeClr val="accent2"/>
                </a:solidFill>
              </a:rPr>
              <a:t>Guidelines are based on practical experiences. </a:t>
            </a:r>
          </a:p>
          <a:p>
            <a:pPr lvl="0"/>
            <a:r>
              <a:rPr lang="en-US" sz="2400" dirty="0" smtClean="0">
                <a:solidFill>
                  <a:schemeClr val="accent2"/>
                </a:solidFill>
              </a:rPr>
              <a:t>Proposed steps are practice oriented and easy to transfer. </a:t>
            </a:r>
          </a:p>
          <a:p>
            <a:pPr lvl="0"/>
            <a:r>
              <a:rPr lang="en-US" sz="2400" dirty="0" smtClean="0">
                <a:solidFill>
                  <a:schemeClr val="accent2"/>
                </a:solidFill>
              </a:rPr>
              <a:t>The instrument has a strong impact in fostering collaboration.</a:t>
            </a:r>
          </a:p>
          <a:p>
            <a:pPr lvl="0"/>
            <a:r>
              <a:rPr lang="en-US" sz="2400" dirty="0" smtClean="0">
                <a:solidFill>
                  <a:schemeClr val="accent2"/>
                </a:solidFill>
              </a:rPr>
              <a:t>In-company trainers are prepared to offer internships.</a:t>
            </a:r>
          </a:p>
          <a:p>
            <a:pPr lvl="0"/>
            <a:r>
              <a:rPr lang="en-US" sz="2400" dirty="0" smtClean="0">
                <a:solidFill>
                  <a:schemeClr val="accent2"/>
                </a:solidFill>
              </a:rPr>
              <a:t>Guidance of pupils during their internships. 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lvl="0"/>
            <a:r>
              <a:rPr lang="en-US" sz="2400" dirty="0" smtClean="0">
                <a:solidFill>
                  <a:schemeClr val="accent2"/>
                </a:solidFill>
              </a:rPr>
              <a:t>Supporting business owners offering training places. </a:t>
            </a:r>
          </a:p>
          <a:p>
            <a:pPr lvl="0"/>
            <a:r>
              <a:rPr lang="en-US" sz="2400" dirty="0" smtClean="0">
                <a:solidFill>
                  <a:schemeClr val="accent2"/>
                </a:solidFill>
              </a:rPr>
              <a:t>Continuous acquisition of new companies offering training places.</a:t>
            </a:r>
            <a:endParaRPr lang="it-IT" sz="2400" dirty="0" smtClean="0">
              <a:solidFill>
                <a:schemeClr val="accent2"/>
              </a:solidFill>
            </a:endParaRPr>
          </a:p>
        </p:txBody>
      </p:sp>
      <p:sp>
        <p:nvSpPr>
          <p:cNvPr id="23555" name="Segnaposto numero diapositiva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0C5883DC-068B-42B7-B6E5-33F727021372}" type="slidenum">
              <a:rPr lang="it-IT" smtClean="0">
                <a:latin typeface="Arial" charset="0"/>
              </a:rPr>
              <a:pPr/>
              <a:t>7</a:t>
            </a:fld>
            <a:endParaRPr lang="it-IT" smtClean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82597" y="0"/>
            <a:ext cx="1461403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553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5400" b="1" dirty="0" smtClean="0">
                <a:solidFill>
                  <a:srgbClr val="00B050"/>
                </a:solidFill>
              </a:rPr>
              <a:t>S</a:t>
            </a:r>
            <a:r>
              <a:rPr lang="en-GB" sz="2800" b="1" dirty="0" smtClean="0">
                <a:solidFill>
                  <a:srgbClr val="00B050"/>
                </a:solidFill>
              </a:rPr>
              <a:t>trengths</a:t>
            </a:r>
            <a:endParaRPr lang="en-GB" sz="2800" b="1" dirty="0">
              <a:solidFill>
                <a:srgbClr val="00B050"/>
              </a:solidFill>
            </a:endParaRPr>
          </a:p>
        </p:txBody>
      </p:sp>
      <p:sp>
        <p:nvSpPr>
          <p:cNvPr id="23554" name="CasellaDiTesto 1"/>
          <p:cNvSpPr txBox="1">
            <a:spLocks noChangeArrowheads="1"/>
          </p:cNvSpPr>
          <p:nvPr/>
        </p:nvSpPr>
        <p:spPr bwMode="auto">
          <a:xfrm>
            <a:off x="1" y="1484313"/>
            <a:ext cx="91440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accent2"/>
                </a:solidFill>
              </a:rPr>
              <a:t>BFI-OÖ: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lvl="0"/>
            <a:r>
              <a:rPr lang="en-US" sz="2400" dirty="0" smtClean="0">
                <a:solidFill>
                  <a:schemeClr val="accent2"/>
                </a:solidFill>
              </a:rPr>
              <a:t>Companies employ the apprentices in form of a contract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lvl="0"/>
            <a:r>
              <a:rPr lang="en-US" sz="2400" dirty="0" smtClean="0">
                <a:solidFill>
                  <a:schemeClr val="accent2"/>
                </a:solidFill>
              </a:rPr>
              <a:t>Nationwide governed Dual System, all regulated by law 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lvl="0"/>
            <a:r>
              <a:rPr lang="en-US" sz="2400" dirty="0" smtClean="0">
                <a:solidFill>
                  <a:schemeClr val="accent2"/>
                </a:solidFill>
              </a:rPr>
              <a:t>Companies see apprenticeship as investment in their qualified specialists of tomorrow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lvl="0"/>
            <a:r>
              <a:rPr lang="en-US" sz="2400" dirty="0" smtClean="0">
                <a:solidFill>
                  <a:schemeClr val="accent2"/>
                </a:solidFill>
              </a:rPr>
              <a:t>Valid training documentation supports the cooperation and simplifies the communication with the partner companies 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lvl="0"/>
            <a:r>
              <a:rPr lang="en-US" sz="2400" dirty="0" smtClean="0">
                <a:solidFill>
                  <a:schemeClr val="accent2"/>
                </a:solidFill>
              </a:rPr>
              <a:t>It’s easier to find partner companies that can cover big parts of the training what increases the success rate of the apprentices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lvl="0"/>
            <a:r>
              <a:rPr lang="en-US" sz="2400" dirty="0" smtClean="0">
                <a:solidFill>
                  <a:schemeClr val="accent2"/>
                </a:solidFill>
              </a:rPr>
              <a:t>Quality and reputation of trainings offered by BFI increases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lvl="0"/>
            <a:r>
              <a:rPr lang="en-US" sz="2400" dirty="0" smtClean="0">
                <a:solidFill>
                  <a:schemeClr val="accent2"/>
                </a:solidFill>
              </a:rPr>
              <a:t>It’s easier for the apprentices to know where they are</a:t>
            </a:r>
          </a:p>
        </p:txBody>
      </p:sp>
      <p:sp>
        <p:nvSpPr>
          <p:cNvPr id="23555" name="Segnaposto numero diapositiva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0C5883DC-068B-42B7-B6E5-33F727021372}" type="slidenum">
              <a:rPr lang="it-IT" smtClean="0">
                <a:latin typeface="Arial" charset="0"/>
              </a:rPr>
              <a:pPr/>
              <a:t>8</a:t>
            </a:fld>
            <a:endParaRPr lang="it-IT" smtClean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82597" y="0"/>
            <a:ext cx="1461403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553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5400" b="1" dirty="0" smtClean="0">
                <a:solidFill>
                  <a:srgbClr val="00B050"/>
                </a:solidFill>
              </a:rPr>
              <a:t>S</a:t>
            </a:r>
            <a:r>
              <a:rPr lang="en-GB" sz="2800" b="1" dirty="0" smtClean="0">
                <a:solidFill>
                  <a:srgbClr val="00B050"/>
                </a:solidFill>
              </a:rPr>
              <a:t>trengths</a:t>
            </a:r>
            <a:endParaRPr lang="en-GB" sz="2800" b="1" dirty="0">
              <a:solidFill>
                <a:srgbClr val="00B050"/>
              </a:solidFill>
            </a:endParaRPr>
          </a:p>
        </p:txBody>
      </p:sp>
      <p:sp>
        <p:nvSpPr>
          <p:cNvPr id="23554" name="CasellaDiTesto 1"/>
          <p:cNvSpPr txBox="1">
            <a:spLocks noChangeArrowheads="1"/>
          </p:cNvSpPr>
          <p:nvPr/>
        </p:nvSpPr>
        <p:spPr bwMode="auto">
          <a:xfrm>
            <a:off x="1" y="1484313"/>
            <a:ext cx="91440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 err="1" smtClean="0">
                <a:solidFill>
                  <a:schemeClr val="accent2"/>
                </a:solidFill>
              </a:rPr>
              <a:t>TNOiK</a:t>
            </a:r>
            <a:r>
              <a:rPr lang="en-US" sz="2400" dirty="0" smtClean="0">
                <a:solidFill>
                  <a:schemeClr val="accent2"/>
                </a:solidFill>
              </a:rPr>
              <a:t>: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lvl="0"/>
            <a:r>
              <a:rPr lang="it-IT" sz="2400" dirty="0" smtClean="0">
                <a:solidFill>
                  <a:schemeClr val="accent2"/>
                </a:solidFill>
              </a:rPr>
              <a:t>S</a:t>
            </a:r>
            <a:r>
              <a:rPr lang="en-US" sz="2400" dirty="0" err="1" smtClean="0">
                <a:solidFill>
                  <a:schemeClr val="accent2"/>
                </a:solidFill>
              </a:rPr>
              <a:t>tudents</a:t>
            </a:r>
            <a:r>
              <a:rPr lang="en-US" sz="2400" dirty="0" smtClean="0">
                <a:solidFill>
                  <a:schemeClr val="accent2"/>
                </a:solidFill>
              </a:rPr>
              <a:t> have an opportunity to be trained in a real company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lvl="0"/>
            <a:r>
              <a:rPr lang="it-IT" sz="2400" dirty="0" smtClean="0">
                <a:solidFill>
                  <a:schemeClr val="accent2"/>
                </a:solidFill>
              </a:rPr>
              <a:t>S</a:t>
            </a:r>
            <a:r>
              <a:rPr lang="en-US" sz="2400" dirty="0" err="1" smtClean="0">
                <a:solidFill>
                  <a:schemeClr val="accent2"/>
                </a:solidFill>
              </a:rPr>
              <a:t>tudents</a:t>
            </a:r>
            <a:r>
              <a:rPr lang="en-US" sz="2400" dirty="0" smtClean="0">
                <a:solidFill>
                  <a:schemeClr val="accent2"/>
                </a:solidFill>
              </a:rPr>
              <a:t> have a priority in employment after school</a:t>
            </a:r>
          </a:p>
          <a:p>
            <a:pPr lvl="0"/>
            <a:r>
              <a:rPr lang="it-IT" sz="2400" dirty="0" smtClean="0">
                <a:solidFill>
                  <a:schemeClr val="accent2"/>
                </a:solidFill>
              </a:rPr>
              <a:t>F</a:t>
            </a:r>
            <a:r>
              <a:rPr lang="en-US" sz="2400" dirty="0" err="1" smtClean="0">
                <a:solidFill>
                  <a:schemeClr val="accent2"/>
                </a:solidFill>
              </a:rPr>
              <a:t>inal</a:t>
            </a:r>
            <a:r>
              <a:rPr lang="en-US" sz="2400" dirty="0" smtClean="0">
                <a:solidFill>
                  <a:schemeClr val="accent2"/>
                </a:solidFill>
              </a:rPr>
              <a:t> scores of the practical training are very good </a:t>
            </a:r>
          </a:p>
          <a:p>
            <a:pPr lvl="0"/>
            <a:r>
              <a:rPr lang="en-US" sz="2400" dirty="0" smtClean="0">
                <a:solidFill>
                  <a:schemeClr val="accent2"/>
                </a:solidFill>
              </a:rPr>
              <a:t>Students’ parents are very happy of this kind of internship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lvl="0"/>
            <a:r>
              <a:rPr lang="it-IT" sz="2400" dirty="0" smtClean="0">
                <a:solidFill>
                  <a:schemeClr val="accent2"/>
                </a:solidFill>
              </a:rPr>
              <a:t>The </a:t>
            </a:r>
            <a:r>
              <a:rPr lang="en-US" sz="2400" dirty="0" smtClean="0">
                <a:solidFill>
                  <a:schemeClr val="accent2"/>
                </a:solidFill>
              </a:rPr>
              <a:t>company is able to train its future employees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lvl="0"/>
            <a:r>
              <a:rPr lang="en-US" sz="2400" dirty="0" smtClean="0">
                <a:solidFill>
                  <a:schemeClr val="accent2"/>
                </a:solidFill>
              </a:rPr>
              <a:t>Flex also provides a training for teachers 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lvl="0"/>
            <a:r>
              <a:rPr lang="en-US" sz="2400" dirty="0" smtClean="0">
                <a:solidFill>
                  <a:schemeClr val="accent2"/>
                </a:solidFill>
              </a:rPr>
              <a:t>The cooperation is autonomous</a:t>
            </a:r>
          </a:p>
        </p:txBody>
      </p:sp>
      <p:sp>
        <p:nvSpPr>
          <p:cNvPr id="23555" name="Segnaposto numero diapositiva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0C5883DC-068B-42B7-B6E5-33F727021372}" type="slidenum">
              <a:rPr lang="it-IT" smtClean="0">
                <a:latin typeface="Arial" charset="0"/>
              </a:rPr>
              <a:pPr/>
              <a:t>9</a:t>
            </a:fld>
            <a:endParaRPr lang="it-IT" smtClean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egnaposto numero diapositiva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6AF4B494-4EBD-4D18-8781-9B3278ED736D}" type="slidenum">
              <a:rPr lang="it-IT" smtClean="0">
                <a:latin typeface="Arial" charset="0"/>
              </a:rPr>
              <a:pPr/>
              <a:t>10</a:t>
            </a:fld>
            <a:endParaRPr lang="it-IT" smtClean="0">
              <a:latin typeface="Arial" charset="0"/>
            </a:endParaRPr>
          </a:p>
        </p:txBody>
      </p:sp>
      <p:sp>
        <p:nvSpPr>
          <p:cNvPr id="21506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5400" b="1" dirty="0" smtClean="0">
                <a:solidFill>
                  <a:srgbClr val="FF0000"/>
                </a:solidFill>
              </a:rPr>
              <a:t>W</a:t>
            </a:r>
            <a:r>
              <a:rPr lang="en-GB" sz="2800" b="1" dirty="0" smtClean="0">
                <a:solidFill>
                  <a:srgbClr val="FF0000"/>
                </a:solidFill>
              </a:rPr>
              <a:t>eaknesses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21507" name="CasellaDiTesto 1"/>
          <p:cNvSpPr txBox="1">
            <a:spLocks noChangeArrowheads="1"/>
          </p:cNvSpPr>
          <p:nvPr/>
        </p:nvSpPr>
        <p:spPr bwMode="auto">
          <a:xfrm>
            <a:off x="0" y="1484313"/>
            <a:ext cx="91440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07950"/>
            <a:r>
              <a:rPr lang="en-US" sz="2400" dirty="0" smtClean="0">
                <a:solidFill>
                  <a:schemeClr val="accent2"/>
                </a:solidFill>
              </a:rPr>
              <a:t>PAT: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Small number of participants (only 10).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Difficult families, often unable to be involved in the project.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Difficult integration with standard training courses.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The structure of the pilot is rather rigid.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Trainers and tutors are prepared for standard training courses, it is the first time they work in a multidimensional action.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Difficult connection with other services (social, employment, other training centers and school institutions)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Few companies willing to host trainees with the perspective of further apprenticeships for qualification.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/>
            <a:r>
              <a:rPr lang="en-US" sz="2400" dirty="0" smtClean="0">
                <a:solidFill>
                  <a:schemeClr val="accent2"/>
                </a:solidFill>
              </a:rPr>
              <a:t> </a:t>
            </a:r>
            <a:endParaRPr lang="it-IT" sz="2400" dirty="0" smtClean="0">
              <a:solidFill>
                <a:schemeClr val="accent2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8759" y="0"/>
            <a:ext cx="1545241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egnaposto numero diapositiva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6AF4B494-4EBD-4D18-8781-9B3278ED736D}" type="slidenum">
              <a:rPr lang="it-IT" smtClean="0">
                <a:latin typeface="Arial" charset="0"/>
              </a:rPr>
              <a:pPr/>
              <a:t>11</a:t>
            </a:fld>
            <a:endParaRPr lang="it-IT" smtClean="0">
              <a:latin typeface="Arial" charset="0"/>
            </a:endParaRPr>
          </a:p>
        </p:txBody>
      </p:sp>
      <p:sp>
        <p:nvSpPr>
          <p:cNvPr id="21506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5400" b="1" dirty="0" smtClean="0">
                <a:solidFill>
                  <a:srgbClr val="FF0000"/>
                </a:solidFill>
              </a:rPr>
              <a:t>W</a:t>
            </a:r>
            <a:r>
              <a:rPr lang="en-GB" sz="2800" b="1" dirty="0" smtClean="0">
                <a:solidFill>
                  <a:srgbClr val="FF0000"/>
                </a:solidFill>
              </a:rPr>
              <a:t>eaknesses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21507" name="CasellaDiTesto 1"/>
          <p:cNvSpPr txBox="1">
            <a:spLocks noChangeArrowheads="1"/>
          </p:cNvSpPr>
          <p:nvPr/>
        </p:nvSpPr>
        <p:spPr bwMode="auto">
          <a:xfrm>
            <a:off x="0" y="1484313"/>
            <a:ext cx="91440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07950"/>
            <a:r>
              <a:rPr lang="en-US" sz="2400" dirty="0" smtClean="0">
                <a:solidFill>
                  <a:schemeClr val="accent2"/>
                </a:solidFill>
              </a:rPr>
              <a:t>PAB: 	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More time needed to implement integrated training actions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Rigidity of the school timetable plan for teachers.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Training project must be a basis for teaching and not a formality to be satisfied.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Difficulty inserting actions for soft skills in those for hard skills.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Teaching team must have common vision and working methods.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Students need regular feedback of their learning outcomes.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Teachers must monitor learning at school and in the company.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Common tools of observation and evaluation are missing.</a:t>
            </a: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Evaluation models of teachers are often diversified.</a:t>
            </a:r>
            <a:endParaRPr lang="it-IT" sz="2400" dirty="0" smtClean="0">
              <a:solidFill>
                <a:schemeClr val="accent2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8759" y="0"/>
            <a:ext cx="1545241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egnaposto numero diapositiva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6AF4B494-4EBD-4D18-8781-9B3278ED736D}" type="slidenum">
              <a:rPr lang="it-IT" smtClean="0">
                <a:latin typeface="Arial" charset="0"/>
              </a:rPr>
              <a:pPr/>
              <a:t>12</a:t>
            </a:fld>
            <a:endParaRPr lang="it-IT" smtClean="0">
              <a:latin typeface="Arial" charset="0"/>
            </a:endParaRPr>
          </a:p>
        </p:txBody>
      </p:sp>
      <p:sp>
        <p:nvSpPr>
          <p:cNvPr id="21506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5400" b="1" dirty="0" smtClean="0">
                <a:solidFill>
                  <a:srgbClr val="FF0000"/>
                </a:solidFill>
              </a:rPr>
              <a:t>W</a:t>
            </a:r>
            <a:r>
              <a:rPr lang="en-GB" sz="2800" b="1" dirty="0" smtClean="0">
                <a:solidFill>
                  <a:srgbClr val="FF0000"/>
                </a:solidFill>
              </a:rPr>
              <a:t>eaknesses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21507" name="CasellaDiTesto 1"/>
          <p:cNvSpPr txBox="1">
            <a:spLocks noChangeArrowheads="1"/>
          </p:cNvSpPr>
          <p:nvPr/>
        </p:nvSpPr>
        <p:spPr bwMode="auto">
          <a:xfrm>
            <a:off x="0" y="1484313"/>
            <a:ext cx="9144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07950"/>
            <a:r>
              <a:rPr lang="en-US" sz="2400" dirty="0" smtClean="0">
                <a:solidFill>
                  <a:schemeClr val="accent2"/>
                </a:solidFill>
              </a:rPr>
              <a:t>FVG: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The section for the company tutor had to be left blank. 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Some parts do not apply to the kind of internship the students have gone through, being their experience too short and lacking continuity or responsibility. 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It in not an online or in digital form.</a:t>
            </a:r>
            <a:endParaRPr lang="it-IT" sz="2400" dirty="0" smtClean="0">
              <a:solidFill>
                <a:schemeClr val="accent2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8759" y="0"/>
            <a:ext cx="1545241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egnaposto numero diapositiva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6AF4B494-4EBD-4D18-8781-9B3278ED736D}" type="slidenum">
              <a:rPr lang="it-IT" smtClean="0">
                <a:latin typeface="Arial" charset="0"/>
              </a:rPr>
              <a:pPr/>
              <a:t>13</a:t>
            </a:fld>
            <a:endParaRPr lang="it-IT" smtClean="0">
              <a:latin typeface="Arial" charset="0"/>
            </a:endParaRPr>
          </a:p>
        </p:txBody>
      </p:sp>
      <p:sp>
        <p:nvSpPr>
          <p:cNvPr id="21506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5400" b="1" dirty="0" smtClean="0">
                <a:solidFill>
                  <a:srgbClr val="FF0000"/>
                </a:solidFill>
              </a:rPr>
              <a:t>W</a:t>
            </a:r>
            <a:r>
              <a:rPr lang="en-GB" sz="2800" b="1" dirty="0" smtClean="0">
                <a:solidFill>
                  <a:srgbClr val="FF0000"/>
                </a:solidFill>
              </a:rPr>
              <a:t>eaknesses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21507" name="CasellaDiTesto 1"/>
          <p:cNvSpPr txBox="1">
            <a:spLocks noChangeArrowheads="1"/>
          </p:cNvSpPr>
          <p:nvPr/>
        </p:nvSpPr>
        <p:spPr bwMode="auto">
          <a:xfrm>
            <a:off x="0" y="1484313"/>
            <a:ext cx="91440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07950"/>
            <a:r>
              <a:rPr lang="en-US" sz="2400" dirty="0" smtClean="0">
                <a:solidFill>
                  <a:schemeClr val="accent2"/>
                </a:solidFill>
              </a:rPr>
              <a:t>A&amp;L-HH: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Difficult to find the person who can coordinate the network. </a:t>
            </a: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Still regional authorities must have in mind that a salary is sustainable in comparison with the high social costs.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The concrete structure is not suitable for transfer, however it is possible to give hints for its adoption in other regions.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The database management system is not a standard software. </a:t>
            </a: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The instrument to involve companies must be very focused on regional characteristics. 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Success depends on the economic situation and the motivation of teachers.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/>
            <a:r>
              <a:rPr lang="en-US" sz="2400" dirty="0" smtClean="0">
                <a:solidFill>
                  <a:schemeClr val="accent2"/>
                </a:solidFill>
              </a:rPr>
              <a:t> 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8759" y="0"/>
            <a:ext cx="1545241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egnaposto numero diapositiva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6AF4B494-4EBD-4D18-8781-9B3278ED736D}" type="slidenum">
              <a:rPr lang="it-IT" smtClean="0">
                <a:latin typeface="Arial" charset="0"/>
              </a:rPr>
              <a:pPr/>
              <a:t>14</a:t>
            </a:fld>
            <a:endParaRPr lang="it-IT" smtClean="0">
              <a:latin typeface="Arial" charset="0"/>
            </a:endParaRPr>
          </a:p>
        </p:txBody>
      </p:sp>
      <p:sp>
        <p:nvSpPr>
          <p:cNvPr id="21506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5400" b="1" dirty="0" smtClean="0">
                <a:solidFill>
                  <a:srgbClr val="FF0000"/>
                </a:solidFill>
              </a:rPr>
              <a:t>W</a:t>
            </a:r>
            <a:r>
              <a:rPr lang="en-GB" sz="2800" b="1" dirty="0" smtClean="0">
                <a:solidFill>
                  <a:srgbClr val="FF0000"/>
                </a:solidFill>
              </a:rPr>
              <a:t>eaknesses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21507" name="CasellaDiTesto 1"/>
          <p:cNvSpPr txBox="1">
            <a:spLocks noChangeArrowheads="1"/>
          </p:cNvSpPr>
          <p:nvPr/>
        </p:nvSpPr>
        <p:spPr bwMode="auto">
          <a:xfrm>
            <a:off x="0" y="1484313"/>
            <a:ext cx="91440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07950"/>
            <a:r>
              <a:rPr lang="en-US" sz="2400" dirty="0" smtClean="0">
                <a:solidFill>
                  <a:schemeClr val="accent2"/>
                </a:solidFill>
              </a:rPr>
              <a:t>BFI-OÖ: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The job-specific language is often incomprehensible for the trainers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The meetings (every six months) with the companies take a lot of time since one trainer is in charge of up to 15 apprentices 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The actual progress of the practical training cannot be evaluated by the trainers. 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Some companies cannot or don’t want to offer the necessary time resources.</a:t>
            </a:r>
            <a:endParaRPr lang="it-IT" sz="2400" dirty="0" smtClean="0">
              <a:solidFill>
                <a:schemeClr val="accent2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8759" y="0"/>
            <a:ext cx="1545241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egnaposto numero diapositiva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6AF4B494-4EBD-4D18-8781-9B3278ED736D}" type="slidenum">
              <a:rPr lang="it-IT" smtClean="0">
                <a:latin typeface="Arial" charset="0"/>
              </a:rPr>
              <a:pPr/>
              <a:t>15</a:t>
            </a:fld>
            <a:endParaRPr lang="it-IT" smtClean="0">
              <a:latin typeface="Arial" charset="0"/>
            </a:endParaRPr>
          </a:p>
        </p:txBody>
      </p:sp>
      <p:sp>
        <p:nvSpPr>
          <p:cNvPr id="21506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5400" b="1" dirty="0" smtClean="0">
                <a:solidFill>
                  <a:srgbClr val="FF0000"/>
                </a:solidFill>
              </a:rPr>
              <a:t>W</a:t>
            </a:r>
            <a:r>
              <a:rPr lang="en-GB" sz="2800" b="1" dirty="0" smtClean="0">
                <a:solidFill>
                  <a:srgbClr val="FF0000"/>
                </a:solidFill>
              </a:rPr>
              <a:t>eaknesses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21507" name="CasellaDiTesto 1"/>
          <p:cNvSpPr txBox="1">
            <a:spLocks noChangeArrowheads="1"/>
          </p:cNvSpPr>
          <p:nvPr/>
        </p:nvSpPr>
        <p:spPr bwMode="auto">
          <a:xfrm>
            <a:off x="0" y="1484313"/>
            <a:ext cx="91440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07950"/>
            <a:r>
              <a:rPr lang="en-US" sz="2400" dirty="0" err="1" smtClean="0">
                <a:solidFill>
                  <a:schemeClr val="accent2"/>
                </a:solidFill>
              </a:rPr>
              <a:t>TNOiK</a:t>
            </a:r>
            <a:r>
              <a:rPr lang="en-US" sz="2400" dirty="0" smtClean="0">
                <a:solidFill>
                  <a:schemeClr val="accent2"/>
                </a:solidFill>
              </a:rPr>
              <a:t>: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One month of internship is not enough. </a:t>
            </a: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Students are not able to know the company well.</a:t>
            </a: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They are “guests”, not “colleagues” as in real dual learning. 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Only about 50% of graduates of Electronic Technicians decide to get a job as Electronics: the rest of them go abroad or look for another job. 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/>
            <a:endParaRPr lang="en-US" sz="2400" dirty="0" smtClean="0">
              <a:solidFill>
                <a:schemeClr val="accent2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8759" y="0"/>
            <a:ext cx="1545241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340777-42CA-4F00-8D7F-7DE445F1B3C0}" type="slidenum">
              <a:rPr lang="it-IT" smtClean="0"/>
              <a:pPr>
                <a:defRPr/>
              </a:pPr>
              <a:t>16</a:t>
            </a:fld>
            <a:endParaRPr lang="it-IT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5400" b="1" dirty="0" smtClean="0">
                <a:solidFill>
                  <a:schemeClr val="accent6">
                    <a:lumMod val="75000"/>
                  </a:schemeClr>
                </a:solidFill>
              </a:rPr>
              <a:t>O</a:t>
            </a:r>
            <a:r>
              <a:rPr lang="en-GB" sz="2800" b="1" dirty="0" smtClean="0">
                <a:solidFill>
                  <a:schemeClr val="accent6">
                    <a:lumMod val="75000"/>
                  </a:schemeClr>
                </a:solidFill>
              </a:rPr>
              <a:t>pportunities</a:t>
            </a:r>
            <a:endParaRPr lang="en-GB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asellaDiTesto 1"/>
          <p:cNvSpPr txBox="1">
            <a:spLocks noChangeArrowheads="1"/>
          </p:cNvSpPr>
          <p:nvPr/>
        </p:nvSpPr>
        <p:spPr bwMode="auto">
          <a:xfrm>
            <a:off x="0" y="1484313"/>
            <a:ext cx="9144001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07950"/>
            <a:r>
              <a:rPr lang="en-US" sz="2400" dirty="0" smtClean="0">
                <a:solidFill>
                  <a:schemeClr val="accent2"/>
                </a:solidFill>
              </a:rPr>
              <a:t>PAT: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Increase contacts with institutional networks (social services, employment services) and other training </a:t>
            </a:r>
            <a:r>
              <a:rPr lang="en-US" sz="2400" dirty="0" err="1" smtClean="0">
                <a:solidFill>
                  <a:schemeClr val="accent2"/>
                </a:solidFill>
              </a:rPr>
              <a:t>centres</a:t>
            </a:r>
            <a:r>
              <a:rPr lang="en-US" sz="2400" dirty="0" smtClean="0">
                <a:solidFill>
                  <a:schemeClr val="accent2"/>
                </a:solidFill>
              </a:rPr>
              <a:t>. 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Extend the model to other courses in the pilot training center and with other training institutions.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Increase contacts with companies (awareness actions to business, trade associations, social partners).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Customize the courses taking into account the small number of participants, to meet the special constraints (e.g. flexibility in time, integration between training and social actions.</a:t>
            </a:r>
            <a:endParaRPr lang="it-IT" sz="2400" dirty="0" smtClean="0">
              <a:solidFill>
                <a:schemeClr val="accent2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85427" y="0"/>
            <a:ext cx="1558573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340777-42CA-4F00-8D7F-7DE445F1B3C0}" type="slidenum">
              <a:rPr lang="it-IT" smtClean="0"/>
              <a:pPr>
                <a:defRPr/>
              </a:pPr>
              <a:t>17</a:t>
            </a:fld>
            <a:endParaRPr lang="it-IT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5400" b="1" dirty="0" smtClean="0">
                <a:solidFill>
                  <a:schemeClr val="accent6">
                    <a:lumMod val="75000"/>
                  </a:schemeClr>
                </a:solidFill>
              </a:rPr>
              <a:t>O</a:t>
            </a:r>
            <a:r>
              <a:rPr lang="en-GB" sz="2800" b="1" dirty="0" smtClean="0">
                <a:solidFill>
                  <a:schemeClr val="accent6">
                    <a:lumMod val="75000"/>
                  </a:schemeClr>
                </a:solidFill>
              </a:rPr>
              <a:t>pportunities</a:t>
            </a:r>
            <a:endParaRPr lang="en-GB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asellaDiTesto 1"/>
          <p:cNvSpPr txBox="1">
            <a:spLocks noChangeArrowheads="1"/>
          </p:cNvSpPr>
          <p:nvPr/>
        </p:nvSpPr>
        <p:spPr bwMode="auto">
          <a:xfrm>
            <a:off x="0" y="1484313"/>
            <a:ext cx="9144001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07950"/>
            <a:r>
              <a:rPr lang="en-US" sz="2400" dirty="0" smtClean="0">
                <a:solidFill>
                  <a:schemeClr val="accent2"/>
                </a:solidFill>
              </a:rPr>
              <a:t>PAB: 	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Awareness that soft skills are central to any profession.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Possess soft skills appropriate in view of increased employability.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Companies believe that some basic soft skills can be acquired already in school.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Companies open to a systematic cooperation with the vocational schools.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Training (hard and soft skills) is correlated to apprenticeships.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Establish and maintain an ongoing relationship with companies.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Share a common approach with companies for evaluation.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85427" y="0"/>
            <a:ext cx="1558573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340777-42CA-4F00-8D7F-7DE445F1B3C0}" type="slidenum">
              <a:rPr lang="it-IT" smtClean="0"/>
              <a:pPr>
                <a:defRPr/>
              </a:pPr>
              <a:t>18</a:t>
            </a:fld>
            <a:endParaRPr lang="it-IT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5400" b="1" dirty="0" smtClean="0">
                <a:solidFill>
                  <a:schemeClr val="accent6">
                    <a:lumMod val="75000"/>
                  </a:schemeClr>
                </a:solidFill>
              </a:rPr>
              <a:t>O</a:t>
            </a:r>
            <a:r>
              <a:rPr lang="en-GB" sz="2800" b="1" dirty="0" smtClean="0">
                <a:solidFill>
                  <a:schemeClr val="accent6">
                    <a:lumMod val="75000"/>
                  </a:schemeClr>
                </a:solidFill>
              </a:rPr>
              <a:t>pportunities</a:t>
            </a:r>
            <a:endParaRPr lang="en-GB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asellaDiTesto 1"/>
          <p:cNvSpPr txBox="1">
            <a:spLocks noChangeArrowheads="1"/>
          </p:cNvSpPr>
          <p:nvPr/>
        </p:nvSpPr>
        <p:spPr bwMode="auto">
          <a:xfrm>
            <a:off x="0" y="1484313"/>
            <a:ext cx="9144001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07950"/>
            <a:r>
              <a:rPr lang="en-US" sz="2400" dirty="0" smtClean="0">
                <a:solidFill>
                  <a:schemeClr val="accent2"/>
                </a:solidFill>
              </a:rPr>
              <a:t>FVG: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It can be used in all schools .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It can be use to help different activities, and not only soft skills self assessment. For example: motivation, governance, orientation.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It could be adapted to the requirements of the new state exam, which is attire moment being planned by a government commission and will be focused on the school/work transition.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It paves the way for further experimentation/development (why not turning it into an APP?).</a:t>
            </a:r>
            <a:endParaRPr lang="it-IT" sz="2400" dirty="0" smtClean="0">
              <a:solidFill>
                <a:schemeClr val="accent2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85427" y="0"/>
            <a:ext cx="1558573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340777-42CA-4F00-8D7F-7DE445F1B3C0}" type="slidenum">
              <a:rPr lang="it-IT" smtClean="0"/>
              <a:pPr>
                <a:defRPr/>
              </a:pPr>
              <a:t>19</a:t>
            </a:fld>
            <a:endParaRPr lang="it-IT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5400" b="1" dirty="0" smtClean="0">
                <a:solidFill>
                  <a:schemeClr val="accent6">
                    <a:lumMod val="75000"/>
                  </a:schemeClr>
                </a:solidFill>
              </a:rPr>
              <a:t>O</a:t>
            </a:r>
            <a:r>
              <a:rPr lang="en-GB" sz="2800" b="1" dirty="0" smtClean="0">
                <a:solidFill>
                  <a:schemeClr val="accent6">
                    <a:lumMod val="75000"/>
                  </a:schemeClr>
                </a:solidFill>
              </a:rPr>
              <a:t>pportunities</a:t>
            </a:r>
            <a:endParaRPr lang="en-GB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asellaDiTesto 1"/>
          <p:cNvSpPr txBox="1">
            <a:spLocks noChangeArrowheads="1"/>
          </p:cNvSpPr>
          <p:nvPr/>
        </p:nvSpPr>
        <p:spPr bwMode="auto">
          <a:xfrm>
            <a:off x="0" y="1484313"/>
            <a:ext cx="9144001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07950"/>
            <a:r>
              <a:rPr lang="en-US" sz="2400" dirty="0" smtClean="0">
                <a:solidFill>
                  <a:schemeClr val="accent2"/>
                </a:solidFill>
              </a:rPr>
              <a:t>A&amp;L-HH: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Networks school – economy has boost the development of innovative instruments suitable for effective transition.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Administration of internships and company tasks assigned to pupils and assessment of these tasks.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Opportunity is to create measures for marketing of dual VET, to emphasize professionalism of the involved parties.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85427" y="0"/>
            <a:ext cx="1558573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340777-42CA-4F00-8D7F-7DE445F1B3C0}" type="slidenum">
              <a:rPr lang="it-IT" smtClean="0"/>
              <a:pPr>
                <a:defRPr/>
              </a:pPr>
              <a:t>20</a:t>
            </a:fld>
            <a:endParaRPr lang="it-IT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5400" b="1" dirty="0" smtClean="0">
                <a:solidFill>
                  <a:schemeClr val="accent6">
                    <a:lumMod val="75000"/>
                  </a:schemeClr>
                </a:solidFill>
              </a:rPr>
              <a:t>O</a:t>
            </a:r>
            <a:r>
              <a:rPr lang="en-GB" sz="2800" b="1" dirty="0" smtClean="0">
                <a:solidFill>
                  <a:schemeClr val="accent6">
                    <a:lumMod val="75000"/>
                  </a:schemeClr>
                </a:solidFill>
              </a:rPr>
              <a:t>pportunities</a:t>
            </a:r>
            <a:endParaRPr lang="en-GB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asellaDiTesto 1"/>
          <p:cNvSpPr txBox="1">
            <a:spLocks noChangeArrowheads="1"/>
          </p:cNvSpPr>
          <p:nvPr/>
        </p:nvSpPr>
        <p:spPr bwMode="auto">
          <a:xfrm>
            <a:off x="0" y="1484313"/>
            <a:ext cx="9144001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07950"/>
            <a:r>
              <a:rPr lang="en-US" sz="2400" dirty="0" smtClean="0">
                <a:solidFill>
                  <a:schemeClr val="accent2"/>
                </a:solidFill>
              </a:rPr>
              <a:t>BFI-OÖ: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Specific activity fields and/or professional positions that are relevant beyond the frontiers of any company.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The authorization to practice a specific vocation takes place through a qualification during training that is publicly recognized and completed through a certificate/diploma.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Development of new apprenticeship professions, or flexible adaptation to economic change.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Income &amp; career prospects for apprentices.</a:t>
            </a:r>
            <a:endParaRPr lang="it-IT" sz="2400" dirty="0" smtClean="0">
              <a:solidFill>
                <a:schemeClr val="accent2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85427" y="0"/>
            <a:ext cx="1558573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340777-42CA-4F00-8D7F-7DE445F1B3C0}" type="slidenum">
              <a:rPr lang="it-IT" smtClean="0"/>
              <a:pPr>
                <a:defRPr/>
              </a:pPr>
              <a:t>21</a:t>
            </a:fld>
            <a:endParaRPr lang="it-IT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5400" b="1" dirty="0" smtClean="0">
                <a:solidFill>
                  <a:schemeClr val="accent6">
                    <a:lumMod val="75000"/>
                  </a:schemeClr>
                </a:solidFill>
              </a:rPr>
              <a:t>O</a:t>
            </a:r>
            <a:r>
              <a:rPr lang="en-GB" sz="2800" b="1" dirty="0" smtClean="0">
                <a:solidFill>
                  <a:schemeClr val="accent6">
                    <a:lumMod val="75000"/>
                  </a:schemeClr>
                </a:solidFill>
              </a:rPr>
              <a:t>pportunities</a:t>
            </a:r>
            <a:endParaRPr lang="en-GB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asellaDiTesto 1"/>
          <p:cNvSpPr txBox="1">
            <a:spLocks noChangeArrowheads="1"/>
          </p:cNvSpPr>
          <p:nvPr/>
        </p:nvSpPr>
        <p:spPr bwMode="auto">
          <a:xfrm>
            <a:off x="0" y="1484313"/>
            <a:ext cx="9144001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07950"/>
            <a:r>
              <a:rPr lang="en-US" sz="2400" dirty="0" err="1" smtClean="0">
                <a:solidFill>
                  <a:schemeClr val="accent2"/>
                </a:solidFill>
              </a:rPr>
              <a:t>TNOiK</a:t>
            </a:r>
            <a:r>
              <a:rPr lang="en-US" sz="2400" dirty="0" smtClean="0">
                <a:solidFill>
                  <a:schemeClr val="accent2"/>
                </a:solidFill>
              </a:rPr>
              <a:t>: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New education system in Poland should be more flexible and the practical training should be more dual oriented. 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New vocational schools associated with new, big companies which need new workers are expected to be opened. 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Other companies are interested in similar implementations. 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There are not enough teachers of electronics, </a:t>
            </a:r>
            <a:r>
              <a:rPr lang="en-US" sz="2400" dirty="0" err="1" smtClean="0">
                <a:solidFill>
                  <a:schemeClr val="accent2"/>
                </a:solidFill>
              </a:rPr>
              <a:t>mechatronics</a:t>
            </a:r>
            <a:r>
              <a:rPr lang="en-US" sz="2400" dirty="0" smtClean="0">
                <a:solidFill>
                  <a:schemeClr val="accent2"/>
                </a:solidFill>
              </a:rPr>
              <a:t>, ICT, etc. at vocational </a:t>
            </a:r>
            <a:r>
              <a:rPr lang="en-US" sz="2400" dirty="0" err="1" smtClean="0">
                <a:solidFill>
                  <a:schemeClr val="accent2"/>
                </a:solidFill>
              </a:rPr>
              <a:t>chools</a:t>
            </a:r>
            <a:r>
              <a:rPr lang="en-US" sz="2400" dirty="0" smtClean="0">
                <a:solidFill>
                  <a:schemeClr val="accent2"/>
                </a:solidFill>
              </a:rPr>
              <a:t>. Experts prefer to work in companies than at schools, because they can earn more money there. 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More promotion of technical classes for young people.</a:t>
            </a: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Local employers organization is cooperating with the schools.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85427" y="0"/>
            <a:ext cx="1558573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CasellaDiTesto 1"/>
          <p:cNvSpPr txBox="1">
            <a:spLocks noChangeArrowheads="1"/>
          </p:cNvSpPr>
          <p:nvPr/>
        </p:nvSpPr>
        <p:spPr bwMode="auto">
          <a:xfrm>
            <a:off x="0" y="1484313"/>
            <a:ext cx="9144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07950"/>
            <a:r>
              <a:rPr lang="en-US" sz="2400" dirty="0" smtClean="0">
                <a:solidFill>
                  <a:schemeClr val="accent2"/>
                </a:solidFill>
              </a:rPr>
              <a:t>PAT: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Difficulties in identifying and involving companies. 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Risk of students leaving the scheme.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Training the  trainers: their skills must be extended, it Is important to collect more information concerning similar experiences. </a:t>
            </a:r>
            <a:endParaRPr lang="it-IT" sz="2400" dirty="0" smtClean="0">
              <a:solidFill>
                <a:schemeClr val="accent2"/>
              </a:solidFill>
            </a:endParaRPr>
          </a:p>
        </p:txBody>
      </p:sp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5400" b="1" dirty="0" smtClean="0"/>
              <a:t>T</a:t>
            </a:r>
            <a:r>
              <a:rPr lang="en-GB" sz="2800" b="1" dirty="0" smtClean="0"/>
              <a:t>hreats</a:t>
            </a:r>
            <a:endParaRPr lang="en-GB" sz="2800" b="1" dirty="0"/>
          </a:p>
        </p:txBody>
      </p:sp>
      <p:sp>
        <p:nvSpPr>
          <p:cNvPr id="22532" name="Segnaposto numero diapositiva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F6E0D0C4-B91A-4CCC-9C28-1B3BA25D57D5}" type="slidenum">
              <a:rPr lang="it-IT" smtClean="0">
                <a:latin typeface="Arial" charset="0"/>
              </a:rPr>
              <a:pPr/>
              <a:t>22</a:t>
            </a:fld>
            <a:endParaRPr lang="it-IT" smtClean="0">
              <a:latin typeface="Arial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04000" y="0"/>
            <a:ext cx="1440000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CasellaDiTesto 1"/>
          <p:cNvSpPr txBox="1">
            <a:spLocks noChangeArrowheads="1"/>
          </p:cNvSpPr>
          <p:nvPr/>
        </p:nvSpPr>
        <p:spPr bwMode="auto">
          <a:xfrm>
            <a:off x="0" y="1484313"/>
            <a:ext cx="91440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07950"/>
            <a:r>
              <a:rPr lang="en-US" sz="2400" dirty="0" smtClean="0">
                <a:solidFill>
                  <a:schemeClr val="accent2"/>
                </a:solidFill>
              </a:rPr>
              <a:t>PAB: 	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The common idea is that soft skills can be acquired and developed only in enterprise.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It does not exist for hard skills a framework of formal competence for different professional profiles</a:t>
            </a:r>
            <a:r>
              <a:rPr lang="en-US" sz="2400" dirty="0" smtClean="0">
                <a:solidFill>
                  <a:schemeClr val="accent2"/>
                </a:solidFill>
                <a:sym typeface="Wingdings"/>
              </a:rPr>
              <a:t>.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Few time of company staff for monitoring of learning.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Consider soft skills only a temporary fashion and not a priority.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Little time in companies to devote to the observation of students.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Companies focused on production rather than on training.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The use of observation tools in the company requires a substantial support from the school's internship referents</a:t>
            </a:r>
            <a:r>
              <a:rPr lang="it-IT" sz="2400" dirty="0" smtClean="0">
                <a:solidFill>
                  <a:schemeClr val="accent2"/>
                </a:solidFill>
              </a:rPr>
              <a:t>.</a:t>
            </a:r>
            <a:endParaRPr lang="en-US" sz="2400" dirty="0" smtClean="0">
              <a:solidFill>
                <a:schemeClr val="accent2"/>
              </a:solidFill>
            </a:endParaRPr>
          </a:p>
        </p:txBody>
      </p:sp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5400" b="1" dirty="0" smtClean="0"/>
              <a:t>T</a:t>
            </a:r>
            <a:r>
              <a:rPr lang="en-GB" sz="2800" b="1" dirty="0" smtClean="0"/>
              <a:t>hreats</a:t>
            </a:r>
            <a:endParaRPr lang="en-GB" sz="2800" b="1" dirty="0"/>
          </a:p>
        </p:txBody>
      </p:sp>
      <p:sp>
        <p:nvSpPr>
          <p:cNvPr id="22532" name="Segnaposto numero diapositiva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F6E0D0C4-B91A-4CCC-9C28-1B3BA25D57D5}" type="slidenum">
              <a:rPr lang="it-IT" smtClean="0">
                <a:latin typeface="Arial" charset="0"/>
              </a:rPr>
              <a:pPr/>
              <a:t>23</a:t>
            </a:fld>
            <a:endParaRPr lang="it-IT" smtClean="0">
              <a:latin typeface="Arial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04000" y="0"/>
            <a:ext cx="1440000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CasellaDiTesto 1"/>
          <p:cNvSpPr txBox="1">
            <a:spLocks noChangeArrowheads="1"/>
          </p:cNvSpPr>
          <p:nvPr/>
        </p:nvSpPr>
        <p:spPr bwMode="auto">
          <a:xfrm>
            <a:off x="0" y="1484313"/>
            <a:ext cx="91440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07950"/>
            <a:r>
              <a:rPr lang="en-US" sz="2400" dirty="0" smtClean="0">
                <a:solidFill>
                  <a:schemeClr val="accent2"/>
                </a:solidFill>
              </a:rPr>
              <a:t>FVG: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Give a wider range of users, a certain number out of them may not be favorably impressed .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Some of the students using the Portfolio, even if supported, could not have the intellectual level to get its usefulness.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The teachers and company tutors may not be devoted to the task of properly dealing with this extra activity, being it not compulsory and not paid.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Company scouting remains an outstanding problem.</a:t>
            </a:r>
            <a:endParaRPr lang="it-IT" sz="2400" dirty="0" smtClean="0">
              <a:solidFill>
                <a:schemeClr val="accent2"/>
              </a:solidFill>
            </a:endParaRPr>
          </a:p>
        </p:txBody>
      </p:sp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5400" b="1" dirty="0" smtClean="0"/>
              <a:t>T</a:t>
            </a:r>
            <a:r>
              <a:rPr lang="en-GB" sz="2800" b="1" dirty="0" smtClean="0"/>
              <a:t>hreats</a:t>
            </a:r>
            <a:endParaRPr lang="en-GB" sz="2800" b="1" dirty="0"/>
          </a:p>
        </p:txBody>
      </p:sp>
      <p:sp>
        <p:nvSpPr>
          <p:cNvPr id="22532" name="Segnaposto numero diapositiva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F6E0D0C4-B91A-4CCC-9C28-1B3BA25D57D5}" type="slidenum">
              <a:rPr lang="it-IT" smtClean="0">
                <a:latin typeface="Arial" charset="0"/>
              </a:rPr>
              <a:pPr/>
              <a:t>24</a:t>
            </a:fld>
            <a:endParaRPr lang="it-IT" smtClean="0">
              <a:latin typeface="Arial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04000" y="0"/>
            <a:ext cx="1440000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CasellaDiTesto 1"/>
          <p:cNvSpPr txBox="1">
            <a:spLocks noChangeArrowheads="1"/>
          </p:cNvSpPr>
          <p:nvPr/>
        </p:nvSpPr>
        <p:spPr bwMode="auto">
          <a:xfrm>
            <a:off x="0" y="1484313"/>
            <a:ext cx="91440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07950"/>
            <a:r>
              <a:rPr lang="en-US" sz="2400" dirty="0" smtClean="0">
                <a:solidFill>
                  <a:schemeClr val="accent2"/>
                </a:solidFill>
              </a:rPr>
              <a:t>A&amp;L-HH: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Threats could arise when the interest of one part prevails.</a:t>
            </a: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If schools are not prepared to think about dual VET, such networks won’t work. If companies are not interested in dual VET but only in influencing schools a bit, networks won’t function.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Bad attitude of teachers not willing to offer data concerning their work load.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The instrument is considered as support material and as key to focus collaboration among teachers. Therefore it depends on teacher attitudes to dual VET and to collaboration with companies.</a:t>
            </a:r>
            <a:endParaRPr lang="it-IT" sz="2400" dirty="0" smtClean="0">
              <a:solidFill>
                <a:schemeClr val="accent2"/>
              </a:solidFill>
            </a:endParaRPr>
          </a:p>
        </p:txBody>
      </p:sp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5400" b="1" dirty="0" smtClean="0"/>
              <a:t>T</a:t>
            </a:r>
            <a:r>
              <a:rPr lang="en-GB" sz="2800" b="1" dirty="0" smtClean="0"/>
              <a:t>hreats</a:t>
            </a:r>
            <a:endParaRPr lang="en-GB" sz="2800" b="1" dirty="0"/>
          </a:p>
        </p:txBody>
      </p:sp>
      <p:sp>
        <p:nvSpPr>
          <p:cNvPr id="22532" name="Segnaposto numero diapositiva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F6E0D0C4-B91A-4CCC-9C28-1B3BA25D57D5}" type="slidenum">
              <a:rPr lang="it-IT" smtClean="0">
                <a:latin typeface="Arial" charset="0"/>
              </a:rPr>
              <a:pPr/>
              <a:t>25</a:t>
            </a:fld>
            <a:endParaRPr lang="it-IT" smtClean="0">
              <a:latin typeface="Arial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04000" y="0"/>
            <a:ext cx="1440000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CasellaDiTesto 1"/>
          <p:cNvSpPr txBox="1">
            <a:spLocks noChangeArrowheads="1"/>
          </p:cNvSpPr>
          <p:nvPr/>
        </p:nvSpPr>
        <p:spPr bwMode="auto">
          <a:xfrm>
            <a:off x="0" y="1484313"/>
            <a:ext cx="91440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07950"/>
            <a:r>
              <a:rPr lang="en-US" sz="2400" dirty="0" smtClean="0">
                <a:solidFill>
                  <a:schemeClr val="accent2"/>
                </a:solidFill>
              </a:rPr>
              <a:t>BFI-OÖ: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No midterm-exam (only the final exam (</a:t>
            </a:r>
            <a:r>
              <a:rPr lang="en-US" sz="2400" dirty="0" err="1" smtClean="0">
                <a:solidFill>
                  <a:schemeClr val="accent2"/>
                </a:solidFill>
              </a:rPr>
              <a:t>Lehrabschlussprüfung</a:t>
            </a:r>
            <a:r>
              <a:rPr lang="en-US" sz="2400" dirty="0" smtClean="0">
                <a:solidFill>
                  <a:schemeClr val="accent2"/>
                </a:solidFill>
              </a:rPr>
              <a:t>) at the end of the apprenticeship).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The training documentation is not being used.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Motivation for potential young people.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The companies cannot cover all the necessary learning contents. 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Well educated trainers (within the companies).</a:t>
            </a:r>
          </a:p>
        </p:txBody>
      </p:sp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5400" b="1" dirty="0" smtClean="0"/>
              <a:t>T</a:t>
            </a:r>
            <a:r>
              <a:rPr lang="en-GB" sz="2800" b="1" dirty="0" smtClean="0"/>
              <a:t>hreats</a:t>
            </a:r>
            <a:endParaRPr lang="en-GB" sz="2800" b="1" dirty="0"/>
          </a:p>
        </p:txBody>
      </p:sp>
      <p:sp>
        <p:nvSpPr>
          <p:cNvPr id="22532" name="Segnaposto numero diapositiva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F6E0D0C4-B91A-4CCC-9C28-1B3BA25D57D5}" type="slidenum">
              <a:rPr lang="it-IT" smtClean="0">
                <a:latin typeface="Arial" charset="0"/>
              </a:rPr>
              <a:pPr/>
              <a:t>26</a:t>
            </a:fld>
            <a:endParaRPr lang="it-IT" smtClean="0">
              <a:latin typeface="Arial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04000" y="0"/>
            <a:ext cx="1440000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CasellaDiTesto 1"/>
          <p:cNvSpPr txBox="1">
            <a:spLocks noChangeArrowheads="1"/>
          </p:cNvSpPr>
          <p:nvPr/>
        </p:nvSpPr>
        <p:spPr bwMode="auto">
          <a:xfrm>
            <a:off x="0" y="1484313"/>
            <a:ext cx="91440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07950"/>
            <a:r>
              <a:rPr lang="en-US" sz="2400" dirty="0" err="1" smtClean="0">
                <a:solidFill>
                  <a:schemeClr val="accent2"/>
                </a:solidFill>
              </a:rPr>
              <a:t>TNOiK</a:t>
            </a:r>
            <a:r>
              <a:rPr lang="en-US" sz="2400" dirty="0" smtClean="0">
                <a:solidFill>
                  <a:schemeClr val="accent2"/>
                </a:solidFill>
              </a:rPr>
              <a:t>: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The restrictions of core curricula and lack of flexibility. </a:t>
            </a: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Other schools would like to start such cooperation with a company but they don’t know how to do it.</a:t>
            </a: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Many companies are not ready to offer any benefits for school, they only want to receive something from school.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There is still not enough awareness among employers how important is the cooperation with schools and the offer of internship in a company.</a:t>
            </a:r>
          </a:p>
          <a:p>
            <a:pPr marL="107950" lvl="0"/>
            <a:r>
              <a:rPr lang="en-US" sz="2400" dirty="0" smtClean="0">
                <a:solidFill>
                  <a:schemeClr val="accent2"/>
                </a:solidFill>
              </a:rPr>
              <a:t>Some employers don’t want to invest any money to this process.   </a:t>
            </a:r>
            <a:endParaRPr lang="it-IT" sz="2400" dirty="0" smtClean="0">
              <a:solidFill>
                <a:schemeClr val="accent2"/>
              </a:solidFill>
            </a:endParaRPr>
          </a:p>
          <a:p>
            <a:pPr marL="107950"/>
            <a:endParaRPr lang="en-US" sz="2400" dirty="0" smtClean="0">
              <a:solidFill>
                <a:schemeClr val="accent2"/>
              </a:solidFill>
            </a:endParaRPr>
          </a:p>
        </p:txBody>
      </p:sp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5400" b="1" dirty="0" smtClean="0"/>
              <a:t>T</a:t>
            </a:r>
            <a:r>
              <a:rPr lang="en-GB" sz="2800" b="1" dirty="0" smtClean="0"/>
              <a:t>hreats</a:t>
            </a:r>
            <a:endParaRPr lang="en-GB" sz="2800" b="1" dirty="0"/>
          </a:p>
        </p:txBody>
      </p:sp>
      <p:sp>
        <p:nvSpPr>
          <p:cNvPr id="22532" name="Segnaposto numero diapositiva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F6E0D0C4-B91A-4CCC-9C28-1B3BA25D57D5}" type="slidenum">
              <a:rPr lang="it-IT" smtClean="0">
                <a:latin typeface="Arial" charset="0"/>
              </a:rPr>
              <a:pPr/>
              <a:t>27</a:t>
            </a:fld>
            <a:endParaRPr lang="it-IT" smtClean="0">
              <a:latin typeface="Arial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04000" y="0"/>
            <a:ext cx="1440000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340777-42CA-4F00-8D7F-7DE445F1B3C0}" type="slidenum">
              <a:rPr lang="it-IT" smtClean="0"/>
              <a:pPr>
                <a:defRPr/>
              </a:pPr>
              <a:t>28</a:t>
            </a:fld>
            <a:endParaRPr lang="it-IT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800" b="1" smtClean="0">
                <a:solidFill>
                  <a:schemeClr val="accent2"/>
                </a:solidFill>
              </a:rPr>
              <a:t>Conclusions</a:t>
            </a:r>
            <a:endParaRPr lang="en-GB" sz="2800" b="1">
              <a:solidFill>
                <a:schemeClr val="accent2"/>
              </a:solidFill>
            </a:endParaRPr>
          </a:p>
        </p:txBody>
      </p:sp>
      <p:pic>
        <p:nvPicPr>
          <p:cNvPr id="2050" name="Picture 2" descr="Confuciu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7856" y="3789040"/>
            <a:ext cx="1296144" cy="2254163"/>
          </a:xfrm>
          <a:prstGeom prst="rect">
            <a:avLst/>
          </a:prstGeom>
          <a:noFill/>
        </p:spPr>
      </p:pic>
      <p:sp>
        <p:nvSpPr>
          <p:cNvPr id="5" name="CasellaDiTesto 1"/>
          <p:cNvSpPr txBox="1">
            <a:spLocks noChangeArrowheads="1"/>
          </p:cNvSpPr>
          <p:nvPr/>
        </p:nvSpPr>
        <p:spPr bwMode="auto">
          <a:xfrm>
            <a:off x="0" y="1484313"/>
            <a:ext cx="9144001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07950"/>
            <a:r>
              <a:rPr lang="en-GB" sz="2400" dirty="0" smtClean="0">
                <a:solidFill>
                  <a:schemeClr val="accent2"/>
                </a:solidFill>
              </a:rPr>
              <a:t>The first results of the analysis show many differences due to the specificities of each single pilots.</a:t>
            </a:r>
          </a:p>
          <a:p>
            <a:pPr marL="107950"/>
            <a:endParaRPr lang="en-GB" sz="2400" dirty="0" smtClean="0">
              <a:solidFill>
                <a:schemeClr val="accent2"/>
              </a:solidFill>
            </a:endParaRPr>
          </a:p>
          <a:p>
            <a:pPr marL="107950"/>
            <a:r>
              <a:rPr lang="en-GB" sz="2400" dirty="0" smtClean="0">
                <a:solidFill>
                  <a:schemeClr val="accent2"/>
                </a:solidFill>
              </a:rPr>
              <a:t>However some common trends can be well extrapolated, showing similarities and common issues.</a:t>
            </a:r>
          </a:p>
          <a:p>
            <a:pPr marL="107950"/>
            <a:endParaRPr lang="en-GB" sz="2400" dirty="0" smtClean="0">
              <a:solidFill>
                <a:schemeClr val="accent2"/>
              </a:solidFill>
            </a:endParaRPr>
          </a:p>
          <a:p>
            <a:pPr marL="107950"/>
            <a:r>
              <a:rPr lang="en-GB" sz="2400" dirty="0" smtClean="0">
                <a:solidFill>
                  <a:schemeClr val="accent2"/>
                </a:solidFill>
              </a:rPr>
              <a:t>This is more evident in “weaknesses” and “threats”,</a:t>
            </a:r>
            <a:br>
              <a:rPr lang="en-GB" sz="2400" dirty="0" smtClean="0">
                <a:solidFill>
                  <a:schemeClr val="accent2"/>
                </a:solidFill>
              </a:rPr>
            </a:br>
            <a:r>
              <a:rPr lang="en-GB" sz="2400" dirty="0" smtClean="0">
                <a:solidFill>
                  <a:schemeClr val="accent2"/>
                </a:solidFill>
              </a:rPr>
              <a:t>that have a more general and systemic approach:</a:t>
            </a:r>
            <a:br>
              <a:rPr lang="en-GB" sz="2400" dirty="0" smtClean="0">
                <a:solidFill>
                  <a:schemeClr val="accent2"/>
                </a:solidFill>
              </a:rPr>
            </a:br>
            <a:r>
              <a:rPr lang="en-GB" sz="2400" dirty="0" smtClean="0">
                <a:solidFill>
                  <a:schemeClr val="accent2"/>
                </a:solidFill>
              </a:rPr>
              <a:t>this can be very useful for driving some </a:t>
            </a:r>
            <a:br>
              <a:rPr lang="en-GB" sz="2400" dirty="0" smtClean="0">
                <a:solidFill>
                  <a:schemeClr val="accent2"/>
                </a:solidFill>
              </a:rPr>
            </a:br>
            <a:r>
              <a:rPr lang="en-GB" sz="2400" dirty="0" smtClean="0">
                <a:solidFill>
                  <a:schemeClr val="accent2"/>
                </a:solidFill>
              </a:rPr>
              <a:t>recommendations to be included in the development</a:t>
            </a:r>
            <a:br>
              <a:rPr lang="en-GB" sz="2400" dirty="0" smtClean="0">
                <a:solidFill>
                  <a:schemeClr val="accent2"/>
                </a:solidFill>
              </a:rPr>
            </a:br>
            <a:r>
              <a:rPr lang="en-GB" sz="2400" dirty="0" smtClean="0">
                <a:solidFill>
                  <a:schemeClr val="accent2"/>
                </a:solidFill>
              </a:rPr>
              <a:t>of the Intellectual Output 3.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340777-42CA-4F00-8D7F-7DE445F1B3C0}" type="slidenum">
              <a:rPr lang="it-IT" smtClean="0"/>
              <a:pPr>
                <a:defRPr/>
              </a:pPr>
              <a:t>29</a:t>
            </a:fld>
            <a:endParaRPr lang="it-IT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800" b="1" dirty="0" smtClean="0">
                <a:solidFill>
                  <a:schemeClr val="accent2"/>
                </a:solidFill>
              </a:rPr>
              <a:t>Conclusions: some directions</a:t>
            </a:r>
            <a:endParaRPr lang="en-GB" sz="2800" b="1" dirty="0">
              <a:solidFill>
                <a:schemeClr val="accent2"/>
              </a:solidFill>
            </a:endParaRPr>
          </a:p>
        </p:txBody>
      </p:sp>
      <p:sp>
        <p:nvSpPr>
          <p:cNvPr id="5" name="CasellaDiTesto 1"/>
          <p:cNvSpPr txBox="1">
            <a:spLocks noChangeArrowheads="1"/>
          </p:cNvSpPr>
          <p:nvPr/>
        </p:nvSpPr>
        <p:spPr bwMode="auto">
          <a:xfrm>
            <a:off x="30923" y="1412776"/>
            <a:ext cx="9144001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07950"/>
            <a:r>
              <a:rPr lang="en-GB" sz="2400" dirty="0" smtClean="0">
                <a:solidFill>
                  <a:schemeClr val="accent2"/>
                </a:solidFill>
              </a:rPr>
              <a:t>Dual needs companies    </a:t>
            </a:r>
            <a:r>
              <a:rPr lang="en-GB" sz="2400" dirty="0" err="1" smtClean="0">
                <a:solidFill>
                  <a:schemeClr val="accent2"/>
                </a:solidFill>
              </a:rPr>
              <a:t>vs</a:t>
            </a:r>
            <a:r>
              <a:rPr lang="en-GB" sz="2400" dirty="0" smtClean="0">
                <a:solidFill>
                  <a:schemeClr val="accent2"/>
                </a:solidFill>
              </a:rPr>
              <a:t>    Dual needs schools </a:t>
            </a:r>
          </a:p>
          <a:p>
            <a:pPr marL="107950"/>
            <a:endParaRPr lang="en-GB" sz="2400" dirty="0" smtClean="0">
              <a:solidFill>
                <a:schemeClr val="accent2"/>
              </a:solidFill>
            </a:endParaRPr>
          </a:p>
          <a:p>
            <a:pPr marL="107950"/>
            <a:r>
              <a:rPr lang="en-GB" sz="2400" dirty="0" smtClean="0">
                <a:solidFill>
                  <a:schemeClr val="accent2"/>
                </a:solidFill>
              </a:rPr>
              <a:t>Employer-school engagement </a:t>
            </a:r>
            <a:r>
              <a:rPr lang="en-GB" sz="2400" b="1" dirty="0" smtClean="0">
                <a:solidFill>
                  <a:schemeClr val="accent2"/>
                </a:solidFill>
              </a:rPr>
              <a:t>- Attitude </a:t>
            </a:r>
            <a:r>
              <a:rPr lang="en-GB" sz="2400" dirty="0" smtClean="0">
                <a:solidFill>
                  <a:schemeClr val="accent2"/>
                </a:solidFill>
              </a:rPr>
              <a:t>of (1) employers, </a:t>
            </a:r>
            <a:br>
              <a:rPr lang="en-GB" sz="2400" dirty="0" smtClean="0">
                <a:solidFill>
                  <a:schemeClr val="accent2"/>
                </a:solidFill>
              </a:rPr>
            </a:br>
            <a:r>
              <a:rPr lang="en-GB" sz="2400" dirty="0" smtClean="0">
                <a:solidFill>
                  <a:schemeClr val="accent2"/>
                </a:solidFill>
              </a:rPr>
              <a:t>(2) school leaders) and (3) school teachers.</a:t>
            </a:r>
          </a:p>
          <a:p>
            <a:pPr marL="107950"/>
            <a:endParaRPr lang="en-GB" sz="2400" dirty="0" smtClean="0">
              <a:solidFill>
                <a:schemeClr val="accent2"/>
              </a:solidFill>
            </a:endParaRPr>
          </a:p>
          <a:p>
            <a:pPr marL="107950"/>
            <a:r>
              <a:rPr lang="en-GB" sz="2400" dirty="0" smtClean="0">
                <a:solidFill>
                  <a:schemeClr val="accent2"/>
                </a:solidFill>
              </a:rPr>
              <a:t>Company scouting</a:t>
            </a:r>
          </a:p>
          <a:p>
            <a:pPr marL="107950"/>
            <a:endParaRPr lang="en-GB" sz="2400" dirty="0" smtClean="0">
              <a:solidFill>
                <a:schemeClr val="accent2"/>
              </a:solidFill>
            </a:endParaRPr>
          </a:p>
          <a:p>
            <a:pPr marL="107950"/>
            <a:r>
              <a:rPr lang="en-GB" sz="2400" dirty="0" smtClean="0">
                <a:solidFill>
                  <a:schemeClr val="accent2"/>
                </a:solidFill>
              </a:rPr>
              <a:t>Aligning in-school activities to work (rigidity </a:t>
            </a:r>
            <a:r>
              <a:rPr lang="en-GB" sz="2400" dirty="0" err="1" smtClean="0">
                <a:solidFill>
                  <a:schemeClr val="accent2"/>
                </a:solidFill>
              </a:rPr>
              <a:t>vs</a:t>
            </a:r>
            <a:r>
              <a:rPr lang="en-GB" sz="2400" dirty="0" smtClean="0">
                <a:solidFill>
                  <a:schemeClr val="accent2"/>
                </a:solidFill>
              </a:rPr>
              <a:t> flexibility </a:t>
            </a:r>
            <a:br>
              <a:rPr lang="en-GB" sz="2400" dirty="0" smtClean="0">
                <a:solidFill>
                  <a:schemeClr val="accent2"/>
                </a:solidFill>
              </a:rPr>
            </a:br>
            <a:r>
              <a:rPr lang="en-GB" sz="2400" dirty="0" smtClean="0">
                <a:solidFill>
                  <a:schemeClr val="accent2"/>
                </a:solidFill>
              </a:rPr>
              <a:t>of school curricula; </a:t>
            </a:r>
            <a:r>
              <a:rPr lang="it-IT" sz="2400" dirty="0" err="1">
                <a:solidFill>
                  <a:schemeClr val="accent2"/>
                </a:solidFill>
              </a:rPr>
              <a:t>mismatch</a:t>
            </a:r>
            <a:r>
              <a:rPr lang="it-IT" sz="2400" dirty="0">
                <a:solidFill>
                  <a:schemeClr val="accent2"/>
                </a:solidFill>
              </a:rPr>
              <a:t> </a:t>
            </a:r>
            <a:r>
              <a:rPr lang="it-IT" sz="2400" dirty="0" err="1">
                <a:solidFill>
                  <a:schemeClr val="accent2"/>
                </a:solidFill>
              </a:rPr>
              <a:t>exists</a:t>
            </a:r>
            <a:r>
              <a:rPr lang="it-IT" sz="2400" dirty="0">
                <a:solidFill>
                  <a:schemeClr val="accent2"/>
                </a:solidFill>
              </a:rPr>
              <a:t> </a:t>
            </a:r>
            <a:r>
              <a:rPr lang="it-IT" sz="2400" dirty="0" err="1">
                <a:solidFill>
                  <a:schemeClr val="accent2"/>
                </a:solidFill>
              </a:rPr>
              <a:t>between</a:t>
            </a:r>
            <a:r>
              <a:rPr lang="it-IT" sz="2400" dirty="0">
                <a:solidFill>
                  <a:schemeClr val="accent2"/>
                </a:solidFill>
              </a:rPr>
              <a:t> </a:t>
            </a:r>
            <a:r>
              <a:rPr lang="it-IT" sz="2400" dirty="0" smtClean="0">
                <a:solidFill>
                  <a:schemeClr val="accent2"/>
                </a:solidFill>
              </a:rPr>
              <a:t/>
            </a:r>
            <a:br>
              <a:rPr lang="it-IT" sz="2400" dirty="0" smtClean="0">
                <a:solidFill>
                  <a:schemeClr val="accent2"/>
                </a:solidFill>
              </a:rPr>
            </a:br>
            <a:r>
              <a:rPr lang="it-IT" sz="2400" dirty="0" err="1" smtClean="0">
                <a:solidFill>
                  <a:schemeClr val="accent2"/>
                </a:solidFill>
              </a:rPr>
              <a:t>what</a:t>
            </a:r>
            <a:r>
              <a:rPr lang="it-IT" sz="2400" dirty="0" smtClean="0">
                <a:solidFill>
                  <a:schemeClr val="accent2"/>
                </a:solidFill>
              </a:rPr>
              <a:t> </a:t>
            </a:r>
            <a:r>
              <a:rPr lang="it-IT" sz="2400" dirty="0" err="1">
                <a:solidFill>
                  <a:schemeClr val="accent2"/>
                </a:solidFill>
              </a:rPr>
              <a:t>is</a:t>
            </a:r>
            <a:r>
              <a:rPr lang="it-IT" sz="2400" dirty="0">
                <a:solidFill>
                  <a:schemeClr val="accent2"/>
                </a:solidFill>
              </a:rPr>
              <a:t> </a:t>
            </a:r>
            <a:r>
              <a:rPr lang="it-IT" sz="2400" dirty="0" err="1">
                <a:solidFill>
                  <a:schemeClr val="accent2"/>
                </a:solidFill>
              </a:rPr>
              <a:t>available</a:t>
            </a:r>
            <a:r>
              <a:rPr lang="it-IT" sz="2400" dirty="0">
                <a:solidFill>
                  <a:schemeClr val="accent2"/>
                </a:solidFill>
              </a:rPr>
              <a:t> </a:t>
            </a:r>
            <a:r>
              <a:rPr lang="it-IT" sz="2400" dirty="0" err="1">
                <a:solidFill>
                  <a:schemeClr val="accent2"/>
                </a:solidFill>
              </a:rPr>
              <a:t>within</a:t>
            </a:r>
            <a:r>
              <a:rPr lang="it-IT" sz="2400" dirty="0">
                <a:solidFill>
                  <a:schemeClr val="accent2"/>
                </a:solidFill>
              </a:rPr>
              <a:t> the ‘</a:t>
            </a:r>
            <a:r>
              <a:rPr lang="it-IT" sz="2400" dirty="0" err="1">
                <a:solidFill>
                  <a:schemeClr val="accent2"/>
                </a:solidFill>
              </a:rPr>
              <a:t>prescribed</a:t>
            </a:r>
            <a:r>
              <a:rPr lang="it-IT" sz="2400" dirty="0">
                <a:solidFill>
                  <a:schemeClr val="accent2"/>
                </a:solidFill>
              </a:rPr>
              <a:t>’ </a:t>
            </a:r>
            <a:r>
              <a:rPr lang="it-IT" sz="2400" dirty="0" smtClean="0">
                <a:solidFill>
                  <a:schemeClr val="accent2"/>
                </a:solidFill>
              </a:rPr>
              <a:t>curriculum</a:t>
            </a:r>
            <a:r>
              <a:rPr lang="en-GB" sz="2400" dirty="0" smtClean="0">
                <a:solidFill>
                  <a:schemeClr val="accent2"/>
                </a:solidFill>
              </a:rPr>
              <a:t>) </a:t>
            </a:r>
          </a:p>
          <a:p>
            <a:pPr marL="107950"/>
            <a:endParaRPr lang="en-GB" sz="2400" dirty="0" smtClean="0">
              <a:solidFill>
                <a:schemeClr val="accent2"/>
              </a:solidFill>
            </a:endParaRPr>
          </a:p>
          <a:p>
            <a:pPr marL="107950"/>
            <a:r>
              <a:rPr lang="en-GB" sz="2400" dirty="0" smtClean="0">
                <a:solidFill>
                  <a:schemeClr val="accent2"/>
                </a:solidFill>
              </a:rPr>
              <a:t>Value </a:t>
            </a:r>
            <a:r>
              <a:rPr lang="en-GB" sz="2400" dirty="0">
                <a:solidFill>
                  <a:schemeClr val="accent2"/>
                </a:solidFill>
              </a:rPr>
              <a:t>of </a:t>
            </a:r>
            <a:r>
              <a:rPr lang="en-GB" sz="2400" b="1" dirty="0">
                <a:solidFill>
                  <a:schemeClr val="accent2"/>
                </a:solidFill>
              </a:rPr>
              <a:t>work related </a:t>
            </a:r>
            <a:r>
              <a:rPr lang="en-GB" sz="2400" b="1" dirty="0" smtClean="0">
                <a:solidFill>
                  <a:schemeClr val="accent2"/>
                </a:solidFill>
              </a:rPr>
              <a:t>learning</a:t>
            </a:r>
          </a:p>
        </p:txBody>
      </p:sp>
      <p:pic>
        <p:nvPicPr>
          <p:cNvPr id="6" name="Picture 2" descr="Confuciu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7856" y="3789040"/>
            <a:ext cx="1296144" cy="22541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6318445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340777-42CA-4F00-8D7F-7DE445F1B3C0}" type="slidenum">
              <a:rPr lang="it-IT" smtClean="0"/>
              <a:pPr>
                <a:defRPr/>
              </a:pPr>
              <a:t>30</a:t>
            </a:fld>
            <a:endParaRPr lang="it-IT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800" b="1" dirty="0" smtClean="0">
                <a:solidFill>
                  <a:schemeClr val="accent2"/>
                </a:solidFill>
              </a:rPr>
              <a:t>Conclusions: some directions</a:t>
            </a:r>
            <a:endParaRPr lang="en-GB" sz="2800" b="1" dirty="0">
              <a:solidFill>
                <a:schemeClr val="accent2"/>
              </a:solidFill>
            </a:endParaRPr>
          </a:p>
        </p:txBody>
      </p:sp>
      <p:sp>
        <p:nvSpPr>
          <p:cNvPr id="5" name="CasellaDiTesto 1"/>
          <p:cNvSpPr txBox="1">
            <a:spLocks noChangeArrowheads="1"/>
          </p:cNvSpPr>
          <p:nvPr/>
        </p:nvSpPr>
        <p:spPr bwMode="auto">
          <a:xfrm>
            <a:off x="30923" y="1412776"/>
            <a:ext cx="9144001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07950"/>
            <a:r>
              <a:rPr lang="en-GB" sz="2400" dirty="0" smtClean="0">
                <a:solidFill>
                  <a:schemeClr val="accent2"/>
                </a:solidFill>
              </a:rPr>
              <a:t>Value of </a:t>
            </a:r>
            <a:r>
              <a:rPr lang="en-GB" sz="2400" b="1" dirty="0" smtClean="0">
                <a:solidFill>
                  <a:schemeClr val="accent2"/>
                </a:solidFill>
              </a:rPr>
              <a:t>occupational learning</a:t>
            </a:r>
          </a:p>
          <a:p>
            <a:pPr marL="107950"/>
            <a:endParaRPr lang="en-GB" sz="2400" b="1" dirty="0" smtClean="0">
              <a:solidFill>
                <a:schemeClr val="accent2"/>
              </a:solidFill>
            </a:endParaRPr>
          </a:p>
          <a:p>
            <a:pPr marL="107950"/>
            <a:r>
              <a:rPr lang="en-US" sz="2400" dirty="0" smtClean="0">
                <a:solidFill>
                  <a:schemeClr val="accent2"/>
                </a:solidFill>
              </a:rPr>
              <a:t>Apprenticeship or dual elements (work based learning) with weaker learners - NEET/ immigrants (more teacher training, </a:t>
            </a:r>
            <a:br>
              <a:rPr lang="en-US" sz="2400" dirty="0" smtClean="0">
                <a:solidFill>
                  <a:schemeClr val="accent2"/>
                </a:solidFill>
              </a:rPr>
            </a:br>
            <a:r>
              <a:rPr lang="en-US" sz="2400" dirty="0" smtClean="0">
                <a:solidFill>
                  <a:schemeClr val="accent2"/>
                </a:solidFill>
              </a:rPr>
              <a:t>more and different ways teaching methods at school )</a:t>
            </a:r>
            <a:endParaRPr lang="en-GB" sz="2400" dirty="0" smtClean="0">
              <a:solidFill>
                <a:schemeClr val="accent2"/>
              </a:solidFill>
            </a:endParaRPr>
          </a:p>
          <a:p>
            <a:pPr marL="107950"/>
            <a:r>
              <a:rPr lang="en-GB" sz="2400" dirty="0" smtClean="0">
                <a:solidFill>
                  <a:schemeClr val="accent2"/>
                </a:solidFill>
              </a:rPr>
              <a:t> </a:t>
            </a:r>
          </a:p>
          <a:p>
            <a:pPr marL="107950"/>
            <a:r>
              <a:rPr lang="en-GB" sz="2400" dirty="0" smtClean="0">
                <a:solidFill>
                  <a:schemeClr val="accent2"/>
                </a:solidFill>
              </a:rPr>
              <a:t>Quality of tutors/in-company trainers</a:t>
            </a:r>
          </a:p>
          <a:p>
            <a:pPr marL="107950"/>
            <a:endParaRPr lang="en-GB" sz="2400" dirty="0" smtClean="0">
              <a:solidFill>
                <a:schemeClr val="accent2"/>
              </a:solidFill>
            </a:endParaRPr>
          </a:p>
          <a:p>
            <a:pPr marL="107950"/>
            <a:r>
              <a:rPr lang="en-US" sz="2400" dirty="0">
                <a:solidFill>
                  <a:schemeClr val="accent2"/>
                </a:solidFill>
              </a:rPr>
              <a:t>Companies focused on production rather </a:t>
            </a:r>
            <a:r>
              <a:rPr lang="en-US" sz="2400" dirty="0" smtClean="0">
                <a:solidFill>
                  <a:schemeClr val="accent2"/>
                </a:solidFill>
              </a:rPr>
              <a:t>than</a:t>
            </a:r>
            <a:br>
              <a:rPr lang="en-US" sz="2400" dirty="0" smtClean="0">
                <a:solidFill>
                  <a:schemeClr val="accent2"/>
                </a:solidFill>
              </a:rPr>
            </a:br>
            <a:r>
              <a:rPr lang="en-US" sz="2400" dirty="0" smtClean="0">
                <a:solidFill>
                  <a:schemeClr val="accent2"/>
                </a:solidFill>
              </a:rPr>
              <a:t>on </a:t>
            </a:r>
            <a:r>
              <a:rPr lang="en-US" sz="2400" dirty="0">
                <a:solidFill>
                  <a:schemeClr val="accent2"/>
                </a:solidFill>
              </a:rPr>
              <a:t>training</a:t>
            </a:r>
            <a:r>
              <a:rPr lang="en-GB" sz="2400" dirty="0" smtClean="0">
                <a:solidFill>
                  <a:schemeClr val="accent2"/>
                </a:solidFill>
              </a:rPr>
              <a:t> </a:t>
            </a:r>
          </a:p>
          <a:p>
            <a:pPr marL="107950"/>
            <a:endParaRPr lang="en-GB" sz="2400" dirty="0" smtClean="0">
              <a:solidFill>
                <a:schemeClr val="accent2"/>
              </a:solidFill>
            </a:endParaRPr>
          </a:p>
          <a:p>
            <a:pPr marL="107950"/>
            <a:r>
              <a:rPr lang="en-GB" sz="2400" dirty="0" smtClean="0">
                <a:solidFill>
                  <a:schemeClr val="accent2"/>
                </a:solidFill>
              </a:rPr>
              <a:t>Soft skills are life skills or a momentary fashion?</a:t>
            </a:r>
            <a:endParaRPr lang="en-GB" sz="2400" dirty="0">
              <a:solidFill>
                <a:schemeClr val="accent2"/>
              </a:solidFill>
            </a:endParaRPr>
          </a:p>
        </p:txBody>
      </p:sp>
      <p:pic>
        <p:nvPicPr>
          <p:cNvPr id="6" name="Picture 2" descr="Confuciu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7856" y="3789040"/>
            <a:ext cx="1296144" cy="22541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7055593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it-IT" sz="2800" b="1" dirty="0">
              <a:solidFill>
                <a:schemeClr val="accent2"/>
              </a:solidFill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2800" b="1" dirty="0" err="1" smtClean="0">
                <a:solidFill>
                  <a:schemeClr val="accent2"/>
                </a:solidFill>
                <a:ea typeface="ＭＳ Ｐゴシック" charset="0"/>
                <a:cs typeface="ＭＳ Ｐゴシック" charset="0"/>
              </a:rPr>
              <a:t>Thanks</a:t>
            </a:r>
            <a:r>
              <a:rPr lang="it-IT" sz="2800" b="1" dirty="0" smtClean="0">
                <a:solidFill>
                  <a:schemeClr val="accent2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it-IT" sz="2800" b="1" dirty="0" err="1" smtClean="0">
                <a:solidFill>
                  <a:schemeClr val="accent2"/>
                </a:solidFill>
                <a:ea typeface="ＭＳ Ｐゴシック" charset="0"/>
                <a:cs typeface="ＭＳ Ｐゴシック" charset="0"/>
              </a:rPr>
              <a:t>for</a:t>
            </a:r>
            <a:r>
              <a:rPr lang="it-IT" sz="2800" b="1" dirty="0" smtClean="0">
                <a:solidFill>
                  <a:schemeClr val="accent2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it-IT" sz="2800" b="1" dirty="0" err="1" smtClean="0">
                <a:solidFill>
                  <a:schemeClr val="accent2"/>
                </a:solidFill>
                <a:ea typeface="ＭＳ Ｐゴシック" charset="0"/>
                <a:cs typeface="ＭＳ Ｐゴシック" charset="0"/>
              </a:rPr>
              <a:t>your</a:t>
            </a:r>
            <a:r>
              <a:rPr lang="it-IT" sz="2800" b="1" dirty="0" smtClean="0">
                <a:solidFill>
                  <a:schemeClr val="accent2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it-IT" sz="2800" b="1" dirty="0" err="1" smtClean="0">
                <a:solidFill>
                  <a:schemeClr val="accent2"/>
                </a:solidFill>
                <a:ea typeface="ＭＳ Ｐゴシック" charset="0"/>
                <a:cs typeface="ＭＳ Ｐゴシック" charset="0"/>
              </a:rPr>
              <a:t>attention</a:t>
            </a:r>
            <a:endParaRPr lang="it-IT" sz="2800" b="1" dirty="0" smtClean="0">
              <a:solidFill>
                <a:schemeClr val="accent2"/>
              </a:solidFill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en-US" sz="2800" b="1" dirty="0">
              <a:solidFill>
                <a:schemeClr val="accent2"/>
              </a:solidFill>
              <a:latin typeface="+mj-lt"/>
              <a:ea typeface="ＭＳ Ｐゴシック" charset="0"/>
              <a:cs typeface="ＭＳ Ｐゴシック" charset="0"/>
            </a:endParaRPr>
          </a:p>
        </p:txBody>
      </p:sp>
      <p:pic>
        <p:nvPicPr>
          <p:cNvPr id="5" name="Picture 5" descr="http://nuke.casamiariva.it/Portals/0/LOGO%20Provincia%20Autonoma%20di%20Tren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1612900"/>
            <a:ext cx="7777163" cy="419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Struttura predefinita">
  <a:themeElements>
    <a:clrScheme name="1_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10035</TotalTime>
  <Words>1980</Words>
  <Application>Microsoft Office PowerPoint</Application>
  <PresentationFormat>Presentazione su schermo (4:3)</PresentationFormat>
  <Paragraphs>291</Paragraphs>
  <Slides>31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31</vt:i4>
      </vt:variant>
    </vt:vector>
  </HeadingPairs>
  <TitlesOfParts>
    <vt:vector size="33" baseType="lpstr">
      <vt:lpstr>1_Struttura predefinita</vt:lpstr>
      <vt:lpstr>Immagine bitmap</vt:lpstr>
      <vt:lpstr>SWOT Compared Analysis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</vt:vector>
  </TitlesOfParts>
  <Company>Provincia Autonoma di Trento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politica di coesione e i fondi strutturali</dc:title>
  <dc:creator>PR38796</dc:creator>
  <cp:lastModifiedBy>utente</cp:lastModifiedBy>
  <cp:revision>521</cp:revision>
  <dcterms:created xsi:type="dcterms:W3CDTF">2011-03-21T10:26:53Z</dcterms:created>
  <dcterms:modified xsi:type="dcterms:W3CDTF">2017-04-25T08:34:14Z</dcterms:modified>
</cp:coreProperties>
</file>