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089CA-29B6-4F05-8617-7F26FF16EAC3}" type="datetimeFigureOut">
              <a:rPr lang="de-AT" smtClean="0"/>
              <a:t>18.04.2017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7F7BE-9A41-49E0-ABE8-479B182627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9293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AD4C4-5E10-4752-8E76-8691ADFAC876}" type="datetime1">
              <a:rPr lang="de-AT" smtClean="0"/>
              <a:t>18.04.2017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2377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C472A-E7AB-40D0-AE94-16E70A979991}" type="datetime1">
              <a:rPr lang="de-AT" smtClean="0"/>
              <a:t>18.04.2017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1446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4728-3C94-439F-A7FB-C41DDE098FF0}" type="datetime1">
              <a:rPr lang="de-AT" smtClean="0"/>
              <a:t>18.04.2017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724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1F7E-BC5B-482E-80C8-03B08FED9AA3}" type="datetime1">
              <a:rPr lang="de-AT" smtClean="0"/>
              <a:t>18.04.2017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6416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12B81-C784-4501-99AC-BA00D388CB62}" type="datetime1">
              <a:rPr lang="de-AT" smtClean="0"/>
              <a:t>18.04.2017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8553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60-6182-4296-B5A8-E80835A28C6F}" type="datetime1">
              <a:rPr lang="de-AT" smtClean="0"/>
              <a:t>18.04.2017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9406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7440-5E00-40BE-B7FC-7DDA83B98207}" type="datetime1">
              <a:rPr lang="de-AT" smtClean="0"/>
              <a:t>18.04.2017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973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3B7-F3EE-49B9-95EA-E58666F7013F}" type="datetime1">
              <a:rPr lang="de-AT" smtClean="0"/>
              <a:t>18.04.2017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37594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0CFC-916A-4D51-9CA5-816EB1BA844F}" type="datetime1">
              <a:rPr lang="de-AT" smtClean="0"/>
              <a:t>18.04.2017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2158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D3CB4-5265-4B69-ADEB-F598AEF5288B}" type="datetime1">
              <a:rPr lang="de-AT" smtClean="0"/>
              <a:t>18.04.2017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412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8A69-63D7-4D4F-A9AC-BB49ACEF3219}" type="datetime1">
              <a:rPr lang="de-AT" smtClean="0"/>
              <a:t>18.04.2017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4976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E429B-B730-42C2-9066-08B17E7F5944}" type="datetime1">
              <a:rPr lang="de-AT" smtClean="0"/>
              <a:t>18.04.2017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C2A42-7CFC-47CE-9C27-71D754FF5A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64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700212"/>
            <a:ext cx="9144000" cy="3456980"/>
          </a:xfrm>
        </p:spPr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en-US" sz="2200" b="1" dirty="0" smtClean="0"/>
              <a:t>Pilot-Project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100" b="1" dirty="0" smtClean="0"/>
              <a:t>Strengthen </a:t>
            </a:r>
            <a:r>
              <a:rPr lang="en-US" sz="3100" b="1" dirty="0"/>
              <a:t>the contact with partner companies for optimizing the learning processes of the apprentices by using a “training </a:t>
            </a:r>
            <a:r>
              <a:rPr lang="en-US" sz="3100" b="1" dirty="0" smtClean="0"/>
              <a:t>documentation” </a:t>
            </a:r>
            <a:br>
              <a:rPr lang="en-US" sz="3100" b="1" dirty="0" smtClean="0"/>
            </a:br>
            <a:r>
              <a:rPr lang="en-US" sz="3100" b="1" dirty="0"/>
              <a:t/>
            </a:r>
            <a:br>
              <a:rPr lang="en-US" sz="3100" b="1" dirty="0"/>
            </a:br>
            <a:r>
              <a:rPr lang="de-AT" sz="2000" dirty="0" smtClean="0"/>
              <a:t>Veronika </a:t>
            </a:r>
            <a:r>
              <a:rPr lang="de-AT" sz="2000" dirty="0"/>
              <a:t>Hauschka</a:t>
            </a:r>
            <a:br>
              <a:rPr lang="de-AT" sz="2000" dirty="0"/>
            </a:br>
            <a:r>
              <a:rPr lang="de-AT" sz="2000" dirty="0"/>
              <a:t>Doris Prandstätter</a:t>
            </a:r>
            <a:br>
              <a:rPr lang="de-AT" sz="2000" dirty="0"/>
            </a:br>
            <a:r>
              <a:rPr lang="en-US" sz="2000" dirty="0"/>
              <a:t>Josef Stockinger					</a:t>
            </a:r>
            <a:r>
              <a:rPr lang="en-US" sz="2000" dirty="0" smtClean="0"/>
              <a:t>Linz</a:t>
            </a:r>
            <a:r>
              <a:rPr lang="en-US" sz="2000" dirty="0"/>
              <a:t>, </a:t>
            </a:r>
            <a:r>
              <a:rPr lang="en-US" sz="2000" dirty="0" smtClean="0"/>
              <a:t>April </a:t>
            </a:r>
            <a:r>
              <a:rPr lang="en-US" sz="2000" dirty="0"/>
              <a:t>2017</a:t>
            </a: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02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de-AT" sz="2400" b="1" dirty="0" smtClean="0"/>
              <a:t>BFI - „Course </a:t>
            </a:r>
            <a:r>
              <a:rPr lang="de-AT" sz="2400" b="1" dirty="0" err="1" smtClean="0"/>
              <a:t>according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to</a:t>
            </a:r>
            <a:r>
              <a:rPr lang="de-AT" sz="2400" b="1" dirty="0" smtClean="0"/>
              <a:t> Austrian </a:t>
            </a:r>
            <a:r>
              <a:rPr lang="de-AT" sz="2400" b="1" dirty="0" err="1" smtClean="0"/>
              <a:t>Vocational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training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act</a:t>
            </a:r>
            <a:r>
              <a:rPr lang="de-AT" sz="2400" b="1" dirty="0" smtClean="0"/>
              <a:t>“: </a:t>
            </a:r>
            <a:r>
              <a:rPr lang="de-AT" sz="2400" b="1" dirty="0" err="1" smtClean="0"/>
              <a:t>Context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and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starting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point</a:t>
            </a:r>
            <a:endParaRPr lang="de-AT" sz="2400" b="1" dirty="0" smtClean="0"/>
          </a:p>
          <a:p>
            <a:pPr marL="0" indent="0">
              <a:buNone/>
            </a:pPr>
            <a:endParaRPr lang="de-AT" sz="2400" b="1" dirty="0" smtClean="0"/>
          </a:p>
          <a:p>
            <a:pPr lvl="1"/>
            <a:r>
              <a:rPr lang="de-AT" sz="2000" dirty="0" smtClean="0"/>
              <a:t>BFI </a:t>
            </a:r>
            <a:r>
              <a:rPr lang="de-AT" sz="2000" dirty="0" err="1" smtClean="0"/>
              <a:t>organises</a:t>
            </a:r>
            <a:r>
              <a:rPr lang="de-AT" sz="2000" dirty="0" smtClean="0"/>
              <a:t> </a:t>
            </a:r>
            <a:r>
              <a:rPr lang="de-AT" sz="2000" dirty="0" err="1" smtClean="0"/>
              <a:t>Apprenticeship</a:t>
            </a:r>
            <a:r>
              <a:rPr lang="de-AT" sz="2000" dirty="0" smtClean="0"/>
              <a:t>-training </a:t>
            </a:r>
            <a:r>
              <a:rPr lang="de-AT" sz="2000" dirty="0" err="1" smtClean="0"/>
              <a:t>according</a:t>
            </a:r>
            <a:r>
              <a:rPr lang="de-AT" sz="2000" dirty="0" smtClean="0"/>
              <a:t> </a:t>
            </a:r>
            <a:r>
              <a:rPr lang="de-AT" sz="2000" dirty="0" err="1" smtClean="0"/>
              <a:t>to</a:t>
            </a:r>
            <a:r>
              <a:rPr lang="de-AT" sz="2000" dirty="0" smtClean="0"/>
              <a:t> Dual System </a:t>
            </a:r>
            <a:r>
              <a:rPr lang="de-AT" sz="2000" dirty="0" err="1" smtClean="0"/>
              <a:t>since</a:t>
            </a:r>
            <a:r>
              <a:rPr lang="de-AT" sz="2000" dirty="0" smtClean="0"/>
              <a:t> </a:t>
            </a:r>
            <a:r>
              <a:rPr lang="de-AT" sz="2000" dirty="0" err="1" smtClean="0"/>
              <a:t>many</a:t>
            </a:r>
            <a:r>
              <a:rPr lang="de-AT" sz="2000" dirty="0" smtClean="0"/>
              <a:t> </a:t>
            </a:r>
            <a:r>
              <a:rPr lang="de-AT" sz="2000" dirty="0" err="1" smtClean="0"/>
              <a:t>years</a:t>
            </a:r>
            <a:endParaRPr lang="de-AT" sz="2000" dirty="0" smtClean="0"/>
          </a:p>
          <a:p>
            <a:pPr lvl="1"/>
            <a:r>
              <a:rPr lang="de-AT" sz="2000" dirty="0" smtClean="0"/>
              <a:t>Plus additional </a:t>
            </a:r>
            <a:r>
              <a:rPr lang="de-AT" sz="2000" dirty="0" err="1" smtClean="0"/>
              <a:t>supporting</a:t>
            </a:r>
            <a:r>
              <a:rPr lang="de-AT" sz="2000" dirty="0" smtClean="0"/>
              <a:t> </a:t>
            </a:r>
            <a:r>
              <a:rPr lang="de-AT" sz="2000" dirty="0" err="1" smtClean="0"/>
              <a:t>activities</a:t>
            </a:r>
            <a:r>
              <a:rPr lang="de-AT" sz="2000" dirty="0" smtClean="0"/>
              <a:t> </a:t>
            </a:r>
            <a:r>
              <a:rPr lang="de-AT" sz="2000" dirty="0" err="1" smtClean="0"/>
              <a:t>for</a:t>
            </a:r>
            <a:r>
              <a:rPr lang="de-AT" sz="2000" dirty="0" smtClean="0"/>
              <a:t> Dual System </a:t>
            </a:r>
            <a:r>
              <a:rPr lang="de-AT" sz="2000" dirty="0" err="1" smtClean="0"/>
              <a:t>apprentices</a:t>
            </a:r>
            <a:endParaRPr lang="de-AT" sz="2000" dirty="0" smtClean="0"/>
          </a:p>
          <a:p>
            <a:pPr lvl="1"/>
            <a:r>
              <a:rPr lang="de-AT" sz="2000" dirty="0" smtClean="0"/>
              <a:t>The </a:t>
            </a:r>
            <a:r>
              <a:rPr lang="de-AT" sz="2000" dirty="0" err="1" smtClean="0"/>
              <a:t>specific</a:t>
            </a:r>
            <a:r>
              <a:rPr lang="de-AT" sz="2000" dirty="0" smtClean="0"/>
              <a:t> </a:t>
            </a:r>
            <a:r>
              <a:rPr lang="de-AT" sz="2000" dirty="0" err="1" smtClean="0"/>
              <a:t>Sword</a:t>
            </a:r>
            <a:r>
              <a:rPr lang="de-AT" sz="2000" dirty="0" smtClean="0"/>
              <a:t>-Pilot will </a:t>
            </a:r>
            <a:r>
              <a:rPr lang="de-AT" sz="2000" dirty="0" err="1" smtClean="0"/>
              <a:t>be</a:t>
            </a:r>
            <a:r>
              <a:rPr lang="de-AT" sz="2000" dirty="0" smtClean="0"/>
              <a:t> </a:t>
            </a:r>
            <a:r>
              <a:rPr lang="de-AT" sz="2000" dirty="0" err="1" smtClean="0"/>
              <a:t>part</a:t>
            </a:r>
            <a:r>
              <a:rPr lang="de-AT" sz="2000" dirty="0" smtClean="0"/>
              <a:t> </a:t>
            </a:r>
            <a:r>
              <a:rPr lang="de-AT" sz="2000" dirty="0" err="1" smtClean="0"/>
              <a:t>of</a:t>
            </a:r>
            <a:r>
              <a:rPr lang="de-AT" sz="2000" dirty="0" smtClean="0"/>
              <a:t> </a:t>
            </a:r>
            <a:r>
              <a:rPr lang="de-AT" sz="2000" dirty="0" err="1" smtClean="0"/>
              <a:t>one</a:t>
            </a:r>
            <a:r>
              <a:rPr lang="de-AT" sz="2000" dirty="0" smtClean="0"/>
              <a:t> </a:t>
            </a:r>
            <a:r>
              <a:rPr lang="de-AT" sz="2000" dirty="0" err="1" smtClean="0"/>
              <a:t>of</a:t>
            </a:r>
            <a:r>
              <a:rPr lang="de-AT" sz="2000" dirty="0" smtClean="0"/>
              <a:t> </a:t>
            </a:r>
            <a:r>
              <a:rPr lang="de-AT" sz="2000" dirty="0" err="1" smtClean="0"/>
              <a:t>those</a:t>
            </a:r>
            <a:r>
              <a:rPr lang="de-AT" sz="2000" dirty="0" smtClean="0"/>
              <a:t> </a:t>
            </a:r>
            <a:r>
              <a:rPr lang="de-AT" sz="2000" dirty="0" err="1" smtClean="0"/>
              <a:t>course-activities</a:t>
            </a:r>
            <a:r>
              <a:rPr lang="de-AT" sz="2000" dirty="0" smtClean="0"/>
              <a:t> („Lehrgang gemäß Berufsausbildungsgesetz)</a:t>
            </a:r>
          </a:p>
          <a:p>
            <a:pPr marL="457200" lvl="1" indent="0">
              <a:buNone/>
            </a:pPr>
            <a:endParaRPr lang="de-AT" sz="2000" dirty="0" smtClean="0"/>
          </a:p>
          <a:p>
            <a:pPr marL="457200" lvl="1" indent="0">
              <a:buNone/>
            </a:pPr>
            <a:r>
              <a:rPr lang="de-AT" sz="2000" dirty="0" smtClean="0"/>
              <a:t>This </a:t>
            </a:r>
            <a:r>
              <a:rPr lang="de-AT" sz="2000" dirty="0" err="1" smtClean="0"/>
              <a:t>course</a:t>
            </a:r>
            <a:r>
              <a:rPr lang="de-AT" sz="2000" dirty="0" smtClean="0"/>
              <a:t> </a:t>
            </a:r>
            <a:r>
              <a:rPr lang="de-AT" sz="2000" dirty="0" err="1" smtClean="0"/>
              <a:t>is</a:t>
            </a:r>
            <a:r>
              <a:rPr lang="de-AT" sz="2000" dirty="0" smtClean="0"/>
              <a:t> </a:t>
            </a:r>
            <a:r>
              <a:rPr lang="de-AT" sz="2000" dirty="0" err="1" smtClean="0"/>
              <a:t>described</a:t>
            </a:r>
            <a:r>
              <a:rPr lang="de-AT" sz="2000" dirty="0" smtClean="0"/>
              <a:t>, </a:t>
            </a:r>
            <a:r>
              <a:rPr lang="de-AT" sz="2000" dirty="0" err="1" smtClean="0"/>
              <a:t>characterized</a:t>
            </a:r>
            <a:r>
              <a:rPr lang="de-AT" sz="2000" dirty="0" smtClean="0"/>
              <a:t> </a:t>
            </a:r>
            <a:r>
              <a:rPr lang="de-AT" sz="2000" dirty="0" err="1" smtClean="0"/>
              <a:t>and</a:t>
            </a:r>
            <a:r>
              <a:rPr lang="de-AT" sz="2000" dirty="0" smtClean="0"/>
              <a:t> </a:t>
            </a:r>
            <a:r>
              <a:rPr lang="de-AT" sz="2000" dirty="0" err="1" smtClean="0"/>
              <a:t>summarized</a:t>
            </a:r>
            <a:r>
              <a:rPr lang="de-AT" sz="2000" dirty="0" smtClean="0"/>
              <a:t> </a:t>
            </a:r>
            <a:r>
              <a:rPr lang="de-AT" sz="2000" dirty="0" err="1" smtClean="0"/>
              <a:t>as</a:t>
            </a:r>
            <a:r>
              <a:rPr lang="de-AT" sz="2000" dirty="0" smtClean="0"/>
              <a:t> </a:t>
            </a:r>
            <a:r>
              <a:rPr lang="de-AT" sz="2000" dirty="0" err="1" smtClean="0"/>
              <a:t>follows</a:t>
            </a:r>
            <a:r>
              <a:rPr lang="de-AT" sz="2000" dirty="0" smtClean="0"/>
              <a:t>: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00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400" b="1" dirty="0"/>
              <a:t>The apprenticeship-activities happen in </a:t>
            </a:r>
            <a:r>
              <a:rPr lang="en-US" sz="2400" b="1" dirty="0" smtClean="0"/>
              <a:t>trial form</a:t>
            </a:r>
            <a:r>
              <a:rPr lang="en-US" sz="2400" dirty="0" smtClean="0"/>
              <a:t>( </a:t>
            </a:r>
            <a:r>
              <a:rPr lang="en-US" sz="2400" dirty="0"/>
              <a:t>Vocational school - Practical internships in companies – BFI´s Socio-pedagogical support</a:t>
            </a:r>
            <a:endParaRPr lang="de-AT" sz="2400" dirty="0"/>
          </a:p>
          <a:p>
            <a:pPr lvl="0"/>
            <a:r>
              <a:rPr lang="en-US" sz="2000" dirty="0"/>
              <a:t>It has to be secured, that the participants learn all the knowledge and skills of the profession, so that they pass the final exams</a:t>
            </a:r>
            <a:r>
              <a:rPr lang="en-US" sz="2000" dirty="0" smtClean="0"/>
              <a:t>.</a:t>
            </a:r>
          </a:p>
          <a:p>
            <a:pPr lvl="0"/>
            <a:endParaRPr lang="de-AT" sz="2000" dirty="0"/>
          </a:p>
          <a:p>
            <a:pPr lvl="0"/>
            <a:r>
              <a:rPr lang="en-US" sz="2400" b="1" dirty="0"/>
              <a:t>Practical training </a:t>
            </a:r>
            <a:r>
              <a:rPr lang="en-US" sz="2400" dirty="0"/>
              <a:t>is organized in partner-companies</a:t>
            </a:r>
            <a:endParaRPr lang="de-AT" sz="2400" dirty="0"/>
          </a:p>
          <a:p>
            <a:pPr lvl="0"/>
            <a:r>
              <a:rPr lang="en-US" sz="2000" dirty="0"/>
              <a:t>The apprentices have to attend the public Vocational schools regularly</a:t>
            </a:r>
            <a:r>
              <a:rPr lang="en-US" sz="2000" dirty="0" smtClean="0"/>
              <a:t>.</a:t>
            </a:r>
          </a:p>
          <a:p>
            <a:pPr lvl="0"/>
            <a:endParaRPr lang="en-US" sz="2000" dirty="0" smtClean="0"/>
          </a:p>
          <a:p>
            <a:pPr lvl="0"/>
            <a:r>
              <a:rPr lang="en-US" sz="2400" b="1" dirty="0" smtClean="0"/>
              <a:t>Additional </a:t>
            </a:r>
            <a:r>
              <a:rPr lang="en-US" sz="2400" b="1" dirty="0"/>
              <a:t>theoretical education </a:t>
            </a:r>
            <a:r>
              <a:rPr lang="en-US" sz="2400" dirty="0" smtClean="0"/>
              <a:t>depends </a:t>
            </a:r>
            <a:r>
              <a:rPr lang="en-US" sz="2400" dirty="0"/>
              <a:t>on the individual requirements related the occupational profile of the apprentices</a:t>
            </a:r>
            <a:endParaRPr lang="de-AT" sz="2400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9466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</a:t>
            </a:r>
            <a:r>
              <a:rPr lang="en-US" sz="2000" dirty="0"/>
              <a:t>basics of the secondary school knowledge (</a:t>
            </a:r>
            <a:r>
              <a:rPr lang="en-US" sz="2000" dirty="0" err="1"/>
              <a:t>Maths</a:t>
            </a:r>
            <a:r>
              <a:rPr lang="en-US" sz="2000" dirty="0"/>
              <a:t>, German, English, IT) should be repeated and complemented</a:t>
            </a:r>
          </a:p>
          <a:p>
            <a:r>
              <a:rPr lang="en-US" sz="2000" dirty="0" smtClean="0"/>
              <a:t>Preparation </a:t>
            </a:r>
            <a:r>
              <a:rPr lang="en-US" sz="2000" dirty="0"/>
              <a:t>for the Vocational </a:t>
            </a:r>
            <a:r>
              <a:rPr lang="en-US" sz="2000" dirty="0" smtClean="0"/>
              <a:t>schools / Job-application training</a:t>
            </a:r>
            <a:endParaRPr lang="en-US" sz="2000" dirty="0"/>
          </a:p>
          <a:p>
            <a:r>
              <a:rPr lang="en-US" sz="2400" b="1" dirty="0"/>
              <a:t>Social </a:t>
            </a:r>
            <a:r>
              <a:rPr lang="en-US" sz="2400" b="1" dirty="0" smtClean="0"/>
              <a:t>education </a:t>
            </a:r>
            <a:r>
              <a:rPr lang="en-US" sz="2400" b="1" dirty="0"/>
              <a:t>includes:</a:t>
            </a:r>
          </a:p>
          <a:p>
            <a:r>
              <a:rPr lang="en-US" sz="2000" dirty="0" smtClean="0"/>
              <a:t>Refurbishment </a:t>
            </a:r>
            <a:r>
              <a:rPr lang="en-US" sz="2000" dirty="0"/>
              <a:t>of individual difficulties in everyday life</a:t>
            </a:r>
          </a:p>
          <a:p>
            <a:r>
              <a:rPr lang="en-US" sz="2000" dirty="0" smtClean="0"/>
              <a:t>Assistance </a:t>
            </a:r>
            <a:r>
              <a:rPr lang="en-US" sz="2000" dirty="0"/>
              <a:t>in the partner companies</a:t>
            </a:r>
          </a:p>
          <a:p>
            <a:r>
              <a:rPr lang="en-US" sz="2000" dirty="0" smtClean="0"/>
              <a:t>Social </a:t>
            </a:r>
            <a:r>
              <a:rPr lang="en-US" sz="2000" dirty="0"/>
              <a:t>expertise training</a:t>
            </a:r>
          </a:p>
          <a:p>
            <a:r>
              <a:rPr lang="en-US" sz="2000" dirty="0" smtClean="0"/>
              <a:t>Cross-cultural training and gender </a:t>
            </a:r>
            <a:r>
              <a:rPr lang="en-US" sz="2000" dirty="0"/>
              <a:t>- training</a:t>
            </a:r>
          </a:p>
          <a:p>
            <a:r>
              <a:rPr lang="en-US" sz="2000" dirty="0" smtClean="0"/>
              <a:t>Sports </a:t>
            </a:r>
            <a:r>
              <a:rPr lang="en-US" sz="2000" dirty="0"/>
              <a:t>and diet </a:t>
            </a:r>
            <a:r>
              <a:rPr lang="en-US" sz="2000" dirty="0" smtClean="0"/>
              <a:t>programs</a:t>
            </a:r>
          </a:p>
          <a:p>
            <a:r>
              <a:rPr lang="en-US" sz="2400" b="1" dirty="0"/>
              <a:t>Financial conditions:</a:t>
            </a:r>
          </a:p>
          <a:p>
            <a:r>
              <a:rPr lang="en-US" sz="2000" dirty="0"/>
              <a:t>During the training, the course attendees gets a </a:t>
            </a:r>
            <a:r>
              <a:rPr lang="en-US" sz="2000" dirty="0" err="1"/>
              <a:t>socalled</a:t>
            </a:r>
            <a:r>
              <a:rPr lang="en-US" sz="2000" dirty="0"/>
              <a:t> “education aid” ranging from € 309 net/ month  up to €714,60 net / month.</a:t>
            </a:r>
          </a:p>
          <a:p>
            <a:endParaRPr lang="en-US" sz="2000" dirty="0"/>
          </a:p>
          <a:p>
            <a:endParaRPr lang="en-US" sz="2400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1881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8748464" y="6021388"/>
            <a:ext cx="395536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sz="2000" dirty="0"/>
          </a:p>
          <a:p>
            <a:pPr marL="0" indent="0" algn="ctr">
              <a:buNone/>
            </a:pPr>
            <a:r>
              <a:rPr lang="en-US" sz="2600" b="1" dirty="0" smtClean="0"/>
              <a:t>The </a:t>
            </a:r>
            <a:r>
              <a:rPr lang="en-US" sz="2600" b="1" dirty="0"/>
              <a:t>SWORD-pilot </a:t>
            </a:r>
            <a:r>
              <a:rPr lang="en-US" sz="2600" b="1" dirty="0" smtClean="0"/>
              <a:t>project</a:t>
            </a:r>
            <a:endParaRPr lang="en-US" sz="2600" dirty="0"/>
          </a:p>
          <a:p>
            <a:pPr marL="0" indent="0">
              <a:buNone/>
            </a:pPr>
            <a:r>
              <a:rPr lang="en-US" sz="2800" b="1" dirty="0" smtClean="0"/>
              <a:t>Objectives:</a:t>
            </a:r>
            <a:endParaRPr lang="en-US" sz="2800" b="1" dirty="0"/>
          </a:p>
          <a:p>
            <a:r>
              <a:rPr lang="en-US" sz="2800" dirty="0" smtClean="0"/>
              <a:t>Increasing the </a:t>
            </a:r>
            <a:r>
              <a:rPr lang="en-US" sz="2800" dirty="0"/>
              <a:t>success rate of the passed final </a:t>
            </a:r>
            <a:r>
              <a:rPr lang="en-US" sz="2800" dirty="0" smtClean="0"/>
              <a:t>exams, especially </a:t>
            </a:r>
            <a:r>
              <a:rPr lang="en-US" sz="2800" dirty="0"/>
              <a:t>for the professions related to handicraft and metal companies</a:t>
            </a:r>
            <a:r>
              <a:rPr lang="en-US" sz="2800" dirty="0" smtClean="0"/>
              <a:t>.</a:t>
            </a:r>
            <a:endParaRPr lang="en-US" sz="2800" dirty="0"/>
          </a:p>
          <a:p>
            <a:pPr marL="0" indent="0">
              <a:buNone/>
            </a:pPr>
            <a:r>
              <a:rPr lang="en-US" sz="2400" dirty="0" smtClean="0"/>
              <a:t>In particular:</a:t>
            </a:r>
            <a:r>
              <a:rPr lang="en-US" sz="2400" dirty="0"/>
              <a:t>	</a:t>
            </a:r>
          </a:p>
          <a:p>
            <a:r>
              <a:rPr lang="en-US" sz="2400" dirty="0" smtClean="0"/>
              <a:t>Optimizing </a:t>
            </a:r>
            <a:r>
              <a:rPr lang="en-US" sz="2400" dirty="0"/>
              <a:t>the procedure to gain successful final </a:t>
            </a:r>
            <a:r>
              <a:rPr lang="en-US" sz="2400" dirty="0" smtClean="0"/>
              <a:t>exams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involved companies should learn their responsibility to teach the apprentices all the practical skills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apprentices should assume more responsibility for their </a:t>
            </a:r>
            <a:r>
              <a:rPr lang="en-US" sz="2400" dirty="0" smtClean="0"/>
              <a:t>education</a:t>
            </a:r>
          </a:p>
          <a:p>
            <a:endParaRPr lang="en-US" sz="2400" dirty="0" smtClean="0"/>
          </a:p>
          <a:p>
            <a:r>
              <a:rPr lang="en-US" sz="2800" dirty="0" smtClean="0"/>
              <a:t>Positive example to be transferred among project partners</a:t>
            </a:r>
            <a:endParaRPr lang="en-US" sz="2800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7263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sz="2000" dirty="0"/>
          </a:p>
          <a:p>
            <a:pPr marL="0" indent="0">
              <a:buNone/>
            </a:pPr>
            <a:r>
              <a:rPr lang="en-US" sz="2800" b="1" dirty="0" smtClean="0"/>
              <a:t>Activities:</a:t>
            </a:r>
            <a:endParaRPr lang="en-US" sz="2800" b="1" dirty="0"/>
          </a:p>
          <a:p>
            <a:r>
              <a:rPr lang="en-US" sz="2800" dirty="0"/>
              <a:t>In order to achieve the aim of passing the final exams it is necessary to be in close contact with the partner companies to supervise and control the learning progresses </a:t>
            </a:r>
            <a:r>
              <a:rPr lang="en-US" sz="2800" dirty="0" smtClean="0"/>
              <a:t>by:</a:t>
            </a:r>
          </a:p>
          <a:p>
            <a:pPr lvl="1"/>
            <a:r>
              <a:rPr lang="en-US" dirty="0" smtClean="0"/>
              <a:t>monitoring </a:t>
            </a:r>
            <a:r>
              <a:rPr lang="en-US" dirty="0"/>
              <a:t>about the learning </a:t>
            </a:r>
            <a:r>
              <a:rPr lang="en-US" dirty="0" smtClean="0"/>
              <a:t>outcomes</a:t>
            </a:r>
          </a:p>
          <a:p>
            <a:pPr lvl="1"/>
            <a:r>
              <a:rPr lang="en-US" dirty="0" smtClean="0"/>
              <a:t>improvement the knowledge and know-how especially </a:t>
            </a:r>
            <a:r>
              <a:rPr lang="en-US" dirty="0"/>
              <a:t>in the practical </a:t>
            </a:r>
            <a:r>
              <a:rPr lang="en-US" dirty="0" smtClean="0"/>
              <a:t>parts</a:t>
            </a:r>
          </a:p>
          <a:p>
            <a:pPr lvl="1"/>
            <a:r>
              <a:rPr lang="en-US" dirty="0" smtClean="0"/>
              <a:t>improvement </a:t>
            </a:r>
            <a:r>
              <a:rPr lang="en-US" dirty="0"/>
              <a:t>of companies instructors </a:t>
            </a:r>
            <a:r>
              <a:rPr lang="en-US" dirty="0" smtClean="0"/>
              <a:t>motivation</a:t>
            </a:r>
            <a:r>
              <a:rPr lang="en-US" dirty="0"/>
              <a:t>:</a:t>
            </a:r>
            <a:endParaRPr lang="en-US" dirty="0" smtClean="0"/>
          </a:p>
          <a:p>
            <a:pPr lvl="2"/>
            <a:r>
              <a:rPr lang="en-US" dirty="0" smtClean="0"/>
              <a:t>Because </a:t>
            </a:r>
            <a:r>
              <a:rPr lang="en-US" dirty="0"/>
              <a:t>of the fact that the apprentices are not paid by the companies it is very important to avoid utilization / exploitation. The apprentices should focus on learning all skills of the entire profession and not </a:t>
            </a:r>
            <a:r>
              <a:rPr lang="en-US" dirty="0" smtClean="0"/>
              <a:t>been used </a:t>
            </a:r>
            <a:r>
              <a:rPr lang="en-US" dirty="0"/>
              <a:t>for unskilled activities.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2438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sz="2000" dirty="0"/>
          </a:p>
          <a:p>
            <a:pPr marL="0" indent="0" algn="ctr">
              <a:buNone/>
            </a:pPr>
            <a:r>
              <a:rPr lang="en-US" sz="4400" b="1" dirty="0"/>
              <a:t>Pilot actors</a:t>
            </a:r>
          </a:p>
          <a:p>
            <a:r>
              <a:rPr lang="en-US" sz="4400" b="1" dirty="0" smtClean="0"/>
              <a:t>Trainer </a:t>
            </a:r>
            <a:r>
              <a:rPr lang="en-US" sz="4400" b="1" dirty="0"/>
              <a:t>team at BFI Upper </a:t>
            </a:r>
            <a:r>
              <a:rPr lang="en-US" sz="4400" b="1" dirty="0" smtClean="0"/>
              <a:t>Austria</a:t>
            </a:r>
            <a:endParaRPr lang="en-US" sz="4400" dirty="0"/>
          </a:p>
          <a:p>
            <a:pPr lvl="1"/>
            <a:r>
              <a:rPr lang="en-US" sz="3300" dirty="0"/>
              <a:t>Daniela </a:t>
            </a:r>
            <a:r>
              <a:rPr lang="en-US" sz="3300" dirty="0" err="1"/>
              <a:t>Aistleitner</a:t>
            </a:r>
            <a:r>
              <a:rPr lang="en-US" sz="3300" dirty="0"/>
              <a:t>, </a:t>
            </a:r>
            <a:r>
              <a:rPr lang="en-US" sz="3300" dirty="0" err="1"/>
              <a:t>Snezhana</a:t>
            </a:r>
            <a:r>
              <a:rPr lang="en-US" sz="3300" dirty="0"/>
              <a:t> </a:t>
            </a:r>
            <a:r>
              <a:rPr lang="en-US" sz="3300" dirty="0" err="1"/>
              <a:t>Spenlingwimmer</a:t>
            </a:r>
            <a:r>
              <a:rPr lang="en-US" sz="3300" dirty="0"/>
              <a:t>, Veronika Hauschka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4400" b="1" dirty="0"/>
              <a:t>T</a:t>
            </a:r>
            <a:r>
              <a:rPr lang="en-US" sz="4400" b="1" dirty="0" smtClean="0"/>
              <a:t>rainers </a:t>
            </a:r>
            <a:r>
              <a:rPr lang="en-US" sz="4400" b="1" dirty="0"/>
              <a:t>and the instructors of the </a:t>
            </a:r>
            <a:r>
              <a:rPr lang="en-US" sz="4400" b="1" dirty="0" smtClean="0"/>
              <a:t>companies</a:t>
            </a:r>
          </a:p>
          <a:p>
            <a:endParaRPr lang="en-US" b="1" dirty="0"/>
          </a:p>
          <a:p>
            <a:r>
              <a:rPr lang="en-US" sz="4400" b="1" dirty="0" smtClean="0"/>
              <a:t>Trainees </a:t>
            </a:r>
            <a:r>
              <a:rPr lang="en-US" sz="4400" b="1" dirty="0"/>
              <a:t>/ </a:t>
            </a:r>
            <a:r>
              <a:rPr lang="en-US" sz="4400" b="1" dirty="0" smtClean="0"/>
              <a:t>apprentices</a:t>
            </a:r>
            <a:endParaRPr lang="en-US" sz="4400" dirty="0" smtClean="0"/>
          </a:p>
          <a:p>
            <a:pPr lvl="1"/>
            <a:r>
              <a:rPr lang="en-US" sz="3300" dirty="0"/>
              <a:t>y</a:t>
            </a:r>
            <a:r>
              <a:rPr lang="en-US" sz="3300" dirty="0" smtClean="0"/>
              <a:t>oung </a:t>
            </a:r>
            <a:r>
              <a:rPr lang="en-US" sz="3300" dirty="0"/>
              <a:t>p</a:t>
            </a:r>
            <a:r>
              <a:rPr lang="en-US" sz="3300" dirty="0" smtClean="0"/>
              <a:t>ersons aged 15 to 21, who are registered at the </a:t>
            </a:r>
            <a:r>
              <a:rPr lang="en-US" sz="3300" dirty="0" err="1" smtClean="0"/>
              <a:t>Labour</a:t>
            </a:r>
            <a:r>
              <a:rPr lang="en-US" sz="3300" dirty="0" smtClean="0"/>
              <a:t> Market Service (AMS) as apprenticeship-seeker. drop-outs </a:t>
            </a:r>
            <a:r>
              <a:rPr lang="en-US" sz="3300" dirty="0"/>
              <a:t>from apprenticeship, </a:t>
            </a:r>
            <a:r>
              <a:rPr lang="en-US" sz="3300" dirty="0" smtClean="0"/>
              <a:t>whom cannot </a:t>
            </a:r>
            <a:r>
              <a:rPr lang="en-US" sz="3300" dirty="0"/>
              <a:t>be offered an adequate new apprenticeship by AMS. To continue their education, they chose a profession from a special list and start </a:t>
            </a:r>
            <a:r>
              <a:rPr lang="en-US" sz="3300" dirty="0" smtClean="0"/>
              <a:t>their course </a:t>
            </a:r>
            <a:r>
              <a:rPr lang="en-US" sz="3300" dirty="0"/>
              <a:t>at </a:t>
            </a:r>
            <a:r>
              <a:rPr lang="en-US" sz="3300" dirty="0" smtClean="0"/>
              <a:t>BFI</a:t>
            </a:r>
          </a:p>
          <a:p>
            <a:pPr lvl="1"/>
            <a:r>
              <a:rPr lang="en-US" sz="3300" dirty="0" smtClean="0"/>
              <a:t>The </a:t>
            </a:r>
            <a:r>
              <a:rPr lang="en-US" sz="3300" dirty="0"/>
              <a:t>participants have to be able to attend this trial organized apprenticeship and to complete Vocational </a:t>
            </a:r>
            <a:r>
              <a:rPr lang="en-US" sz="3300" dirty="0" smtClean="0"/>
              <a:t>school</a:t>
            </a:r>
          </a:p>
          <a:p>
            <a:pPr lvl="1"/>
            <a:r>
              <a:rPr lang="en-US" sz="3300" dirty="0" smtClean="0"/>
              <a:t>For </a:t>
            </a:r>
            <a:r>
              <a:rPr lang="en-US" sz="3300" dirty="0"/>
              <a:t>the </a:t>
            </a:r>
            <a:r>
              <a:rPr lang="en-US" sz="3300" dirty="0" smtClean="0"/>
              <a:t>SWORD-pilot </a:t>
            </a:r>
            <a:r>
              <a:rPr lang="en-US" sz="3300" dirty="0"/>
              <a:t>we focused on 6 participants</a:t>
            </a:r>
          </a:p>
          <a:p>
            <a:pPr lvl="1"/>
            <a:endParaRPr lang="en-US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1207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r>
              <a:rPr lang="en-US" b="1" dirty="0"/>
              <a:t>Settings and </a:t>
            </a:r>
            <a:r>
              <a:rPr lang="en-US" b="1" dirty="0" smtClean="0"/>
              <a:t>implementation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Monitoring </a:t>
            </a:r>
            <a:r>
              <a:rPr lang="en-US" dirty="0"/>
              <a:t>the learning outcomes by means of a checklist / training documentation based on </a:t>
            </a:r>
            <a:r>
              <a:rPr lang="en-US" dirty="0" smtClean="0"/>
              <a:t>a detailed documentation </a:t>
            </a:r>
            <a:r>
              <a:rPr lang="en-US" dirty="0"/>
              <a:t>of the Austrian Federal Economic </a:t>
            </a:r>
            <a:r>
              <a:rPr lang="en-US" dirty="0" smtClean="0"/>
              <a:t>Chamber</a:t>
            </a:r>
          </a:p>
          <a:p>
            <a:pPr lvl="2"/>
            <a:r>
              <a:rPr lang="en-US" dirty="0" smtClean="0"/>
              <a:t>From </a:t>
            </a:r>
            <a:r>
              <a:rPr lang="en-US" dirty="0"/>
              <a:t>this document all </a:t>
            </a:r>
            <a:r>
              <a:rPr lang="en-US" dirty="0" err="1"/>
              <a:t>subgoals</a:t>
            </a:r>
            <a:r>
              <a:rPr lang="en-US" dirty="0"/>
              <a:t> can be abstracted in intervals of </a:t>
            </a:r>
            <a:r>
              <a:rPr lang="en-US" dirty="0" smtClean="0"/>
              <a:t>six </a:t>
            </a:r>
            <a:r>
              <a:rPr lang="en-US" dirty="0"/>
              <a:t>months until the final </a:t>
            </a:r>
            <a:r>
              <a:rPr lang="en-US" dirty="0" smtClean="0"/>
              <a:t>examination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instructors will get to know their </a:t>
            </a:r>
            <a:r>
              <a:rPr lang="en-US" dirty="0" smtClean="0"/>
              <a:t>responsibilities: </a:t>
            </a:r>
            <a:r>
              <a:rPr lang="en-US" dirty="0"/>
              <a:t>which skills should be taught at which state of </a:t>
            </a:r>
            <a:r>
              <a:rPr lang="en-US" dirty="0" smtClean="0"/>
              <a:t>education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trainers and apprentices know </a:t>
            </a:r>
            <a:r>
              <a:rPr lang="en-US" dirty="0" smtClean="0"/>
              <a:t>exactly the status of their education level. </a:t>
            </a:r>
            <a:r>
              <a:rPr lang="en-US" dirty="0"/>
              <a:t>It would be clear, which topics should be covered once more to reach all the </a:t>
            </a:r>
            <a:r>
              <a:rPr lang="en-US" dirty="0" err="1" smtClean="0"/>
              <a:t>subgoals</a:t>
            </a: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trainers notice when they have to organize an extra support in time or - in the worst case – it would be necessary to look for another company.</a:t>
            </a:r>
          </a:p>
          <a:p>
            <a:pPr marL="457200" lvl="1" indent="0">
              <a:buNone/>
            </a:pPr>
            <a:endParaRPr lang="en-US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3374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/>
              <a:t>Settings and </a:t>
            </a:r>
            <a:r>
              <a:rPr lang="en-US" sz="2000" dirty="0" smtClean="0"/>
              <a:t>implementation (continuation)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2400" dirty="0" smtClean="0"/>
              <a:t>Arrangement and evaluation of meetings between </a:t>
            </a:r>
            <a:r>
              <a:rPr lang="en-US" sz="2400" dirty="0"/>
              <a:t>apprentices, the instructor of the company and one of the three responsible </a:t>
            </a:r>
            <a:r>
              <a:rPr lang="en-US" sz="2400" dirty="0" smtClean="0"/>
              <a:t>BFI-trainers</a:t>
            </a:r>
          </a:p>
          <a:p>
            <a:r>
              <a:rPr lang="en-US" sz="2400" dirty="0" smtClean="0"/>
              <a:t>We </a:t>
            </a:r>
            <a:r>
              <a:rPr lang="en-US" sz="2400" dirty="0"/>
              <a:t>focused on six apprentices having those meetings in the period of the SWORD-pilot. </a:t>
            </a:r>
          </a:p>
          <a:p>
            <a:pPr lvl="1"/>
            <a:r>
              <a:rPr lang="en-US" sz="1800" dirty="0"/>
              <a:t>As those young persons may get in the course every time of the year to start or continue their education, we had such meetings nearly every second month. 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409984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/>
              <a:t>Settings and </a:t>
            </a:r>
            <a:r>
              <a:rPr lang="en-US" sz="2000" dirty="0" smtClean="0"/>
              <a:t>implementation (continuation)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sz="2000" dirty="0" smtClean="0"/>
              <a:t>Side condition: The </a:t>
            </a:r>
            <a:r>
              <a:rPr lang="en-US" sz="2000" dirty="0"/>
              <a:t>meetings will happen with each apprentice every half of a year based on the beginning of the education until they pass their final exams. The first appointment will be made at the beginning of the internship to clarify the objectives</a:t>
            </a:r>
            <a:r>
              <a:rPr lang="en-US" sz="2000" dirty="0" smtClean="0"/>
              <a:t>.</a:t>
            </a:r>
          </a:p>
          <a:p>
            <a:pPr lvl="1"/>
            <a:r>
              <a:rPr lang="en-US" sz="2400" dirty="0"/>
              <a:t>During those meeting all points of the documentation has been </a:t>
            </a:r>
            <a:r>
              <a:rPr lang="en-US" sz="2400" dirty="0" smtClean="0"/>
              <a:t>discussed. So </a:t>
            </a:r>
            <a:r>
              <a:rPr lang="en-US" sz="2400" dirty="0"/>
              <a:t>everybody can keep track of the completeness of the education and – in case – support activities </a:t>
            </a:r>
            <a:r>
              <a:rPr lang="en-US" sz="2400" dirty="0" smtClean="0"/>
              <a:t>has been arranged</a:t>
            </a:r>
            <a:r>
              <a:rPr lang="en-US" sz="2400" dirty="0"/>
              <a:t>.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201858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400" b="1" dirty="0" smtClean="0"/>
              <a:t>Difficulties and challenge</a:t>
            </a:r>
          </a:p>
          <a:p>
            <a:pPr marL="457200" lvl="1" indent="0">
              <a:buNone/>
            </a:pPr>
            <a:endParaRPr lang="en-US" sz="24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The main focus and – from our point of view – the key-factor is to convince </a:t>
            </a:r>
            <a:r>
              <a:rPr lang="en-US" sz="2400" dirty="0"/>
              <a:t>the </a:t>
            </a:r>
            <a:r>
              <a:rPr lang="en-US" sz="2400" dirty="0" smtClean="0"/>
              <a:t>instructors of the companies to take part in those meetings. </a:t>
            </a:r>
            <a:r>
              <a:rPr lang="en-US" sz="2400" dirty="0"/>
              <a:t>S</a:t>
            </a:r>
            <a:r>
              <a:rPr lang="en-US" sz="2400" dirty="0" smtClean="0"/>
              <a:t>ometimes this “conscience-work” has not been easy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Our main argument has been, that </a:t>
            </a:r>
            <a:r>
              <a:rPr lang="en-US" sz="2400" dirty="0"/>
              <a:t>the company will have a strong influence in forming an excellent educated </a:t>
            </a:r>
            <a:r>
              <a:rPr lang="en-US" sz="2400" dirty="0" smtClean="0"/>
              <a:t>– and possible </a:t>
            </a:r>
            <a:r>
              <a:rPr lang="en-US" sz="2400" dirty="0"/>
              <a:t>future </a:t>
            </a:r>
            <a:r>
              <a:rPr lang="en-US" sz="2400" dirty="0" smtClean="0"/>
              <a:t>- employee </a:t>
            </a:r>
            <a:r>
              <a:rPr lang="en-US" sz="2400" dirty="0"/>
              <a:t>for their own company. </a:t>
            </a:r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7957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lvl="1" indent="0" algn="ctr">
              <a:buNone/>
            </a:pPr>
            <a:r>
              <a:rPr lang="en-US" sz="2600" b="1" dirty="0"/>
              <a:t>Results</a:t>
            </a:r>
          </a:p>
          <a:p>
            <a:pPr marL="457200" lvl="1" indent="0">
              <a:buNone/>
            </a:pPr>
            <a:r>
              <a:rPr lang="en-US" dirty="0"/>
              <a:t>•	</a:t>
            </a:r>
            <a:r>
              <a:rPr lang="en-US" sz="2600" dirty="0"/>
              <a:t>To sum up: five out of </a:t>
            </a:r>
            <a:r>
              <a:rPr lang="en-US" sz="2600" dirty="0" smtClean="0"/>
              <a:t>our involved six </a:t>
            </a:r>
            <a:r>
              <a:rPr lang="en-US" sz="2600" dirty="0"/>
              <a:t>apprentices passed the final exam (one with excellent success) which is a slight increase compared to the number of passed exams before using the training documentations.</a:t>
            </a:r>
          </a:p>
          <a:p>
            <a:pPr marL="457200" lvl="1" indent="0">
              <a:buNone/>
            </a:pPr>
            <a:r>
              <a:rPr lang="en-US" sz="2600" dirty="0"/>
              <a:t>•	The cooperation between BFI, the apprentices, partner companies has been </a:t>
            </a:r>
            <a:r>
              <a:rPr lang="en-US" sz="2600" dirty="0" smtClean="0"/>
              <a:t>strengthened as problems </a:t>
            </a:r>
            <a:r>
              <a:rPr lang="en-US" sz="2600" dirty="0"/>
              <a:t>will be detected earlier and counteractive measures therefor taken in consideration </a:t>
            </a:r>
            <a:r>
              <a:rPr lang="en-US" sz="2600" dirty="0" smtClean="0"/>
              <a:t>earlier</a:t>
            </a:r>
          </a:p>
          <a:p>
            <a:pPr lvl="2"/>
            <a:r>
              <a:rPr lang="en-US" dirty="0" smtClean="0"/>
              <a:t>For </a:t>
            </a:r>
            <a:r>
              <a:rPr lang="en-US" dirty="0"/>
              <a:t>example, some apprentices got remedial teaching for special skill needed in their profession.</a:t>
            </a:r>
          </a:p>
          <a:p>
            <a:pPr marL="457200" lvl="1" indent="0">
              <a:buNone/>
            </a:pPr>
            <a:r>
              <a:rPr lang="en-US" dirty="0"/>
              <a:t>•</a:t>
            </a:r>
            <a:r>
              <a:rPr lang="en-US" sz="2600" dirty="0"/>
              <a:t>	The motivation of the partner companies to better prepare the apprentices for the final exams </a:t>
            </a:r>
            <a:r>
              <a:rPr lang="en-US" sz="2600" dirty="0" smtClean="0"/>
              <a:t>increased </a:t>
            </a:r>
            <a:r>
              <a:rPr lang="en-US" sz="2200" dirty="0" smtClean="0"/>
              <a:t>(feedback from the discussion with companies).</a:t>
            </a:r>
            <a:endParaRPr lang="en-US" sz="2200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9173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123003"/>
              </p:ext>
            </p:extLst>
          </p:nvPr>
        </p:nvGraphicFramePr>
        <p:xfrm>
          <a:off x="683568" y="1173042"/>
          <a:ext cx="7632848" cy="5045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/>
                <a:gridCol w="3660810"/>
                <a:gridCol w="3467982"/>
              </a:tblGrid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de-A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</a:rPr>
                        <a:t>HELPFUL </a:t>
                      </a:r>
                      <a:endParaRPr lang="de-AT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</a:rPr>
                        <a:t>(for your objective)</a:t>
                      </a:r>
                      <a:endParaRPr lang="de-A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</a:rPr>
                        <a:t>HARMFUL </a:t>
                      </a:r>
                      <a:endParaRPr lang="de-AT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</a:rPr>
                        <a:t>(for your objective)</a:t>
                      </a:r>
                      <a:endParaRPr lang="de-A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82874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</a:rPr>
                        <a:t>INTERNAL</a:t>
                      </a:r>
                      <a:endParaRPr lang="de-AT" sz="1100">
                        <a:effectLst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</a:rPr>
                        <a:t>(within organisation)</a:t>
                      </a:r>
                      <a:endParaRPr lang="de-A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</a:rPr>
                        <a:t>Strengths</a:t>
                      </a:r>
                      <a:endParaRPr lang="de-AT" sz="18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GB" sz="1600" dirty="0">
                          <a:effectLst/>
                        </a:rPr>
                        <a:t>Nationwide valid training documentation supports the cooperation and simplifies the communication with the partner companies </a:t>
                      </a:r>
                      <a:endParaRPr lang="de-AT" sz="16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GB" sz="1600" dirty="0">
                          <a:effectLst/>
                        </a:rPr>
                        <a:t>It’s easier to find partner companies that can cover big parts of the training what increases the success rate of the apprentices</a:t>
                      </a:r>
                      <a:endParaRPr lang="de-AT" sz="16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GB" sz="1600" dirty="0">
                          <a:effectLst/>
                        </a:rPr>
                        <a:t>Quality and reputation of training and support activities offered by BFI increases</a:t>
                      </a:r>
                      <a:endParaRPr lang="de-AT" sz="16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GB" sz="1600" dirty="0" smtClean="0">
                          <a:effectLst/>
                        </a:rPr>
                        <a:t>The</a:t>
                      </a:r>
                      <a:r>
                        <a:rPr lang="en-GB" sz="1600" baseline="0" dirty="0" smtClean="0">
                          <a:effectLst/>
                        </a:rPr>
                        <a:t> status and level of knowledge and skills of each </a:t>
                      </a:r>
                      <a:r>
                        <a:rPr lang="en-GB" sz="1600" dirty="0" smtClean="0">
                          <a:effectLst/>
                        </a:rPr>
                        <a:t>apprentices</a:t>
                      </a:r>
                      <a:r>
                        <a:rPr lang="en-GB" sz="1600" baseline="0" dirty="0" smtClean="0">
                          <a:effectLst/>
                        </a:rPr>
                        <a:t> is clear and evident</a:t>
                      </a:r>
                      <a:endParaRPr lang="de-AT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</a:rPr>
                        <a:t>Weaknesses</a:t>
                      </a:r>
                      <a:endParaRPr lang="de-AT" sz="18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GB" sz="1600" dirty="0">
                          <a:effectLst/>
                        </a:rPr>
                        <a:t>The job-specific language (used in the training documentation) is often incomprehensible for the trainers which causes a big amount of work (“translation” etc.)</a:t>
                      </a:r>
                      <a:endParaRPr lang="de-AT" sz="16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GB" sz="1600" dirty="0">
                          <a:effectLst/>
                        </a:rPr>
                        <a:t>The meetings (every six months) with the companies take a lot of time since one trainer is in charge of up to 15 apprentices </a:t>
                      </a:r>
                      <a:endParaRPr lang="de-AT" sz="16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GB" sz="1600" dirty="0">
                          <a:effectLst/>
                        </a:rPr>
                        <a:t>The </a:t>
                      </a:r>
                      <a:r>
                        <a:rPr lang="en-GB" sz="1600" dirty="0" smtClean="0">
                          <a:effectLst/>
                        </a:rPr>
                        <a:t>current</a:t>
                      </a:r>
                      <a:r>
                        <a:rPr lang="en-GB" sz="1600" baseline="0" dirty="0" smtClean="0">
                          <a:effectLst/>
                        </a:rPr>
                        <a:t> </a:t>
                      </a:r>
                      <a:r>
                        <a:rPr lang="en-GB" sz="1600" dirty="0" smtClean="0">
                          <a:effectLst/>
                        </a:rPr>
                        <a:t>progress </a:t>
                      </a:r>
                      <a:r>
                        <a:rPr lang="en-GB" sz="1600" dirty="0">
                          <a:effectLst/>
                        </a:rPr>
                        <a:t>of the practical training cannot be evaluated by the trainers. They have to rely on the information of the companies and the apprentices</a:t>
                      </a:r>
                      <a:endParaRPr lang="de-AT" sz="16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300"/>
                        </a:spcAft>
                        <a:buFont typeface="Symbol"/>
                        <a:buChar char=""/>
                      </a:pPr>
                      <a:r>
                        <a:rPr lang="en-GB" sz="1600" dirty="0">
                          <a:effectLst/>
                        </a:rPr>
                        <a:t>Some companies cannot or don’t want to offer the necessary time resources</a:t>
                      </a:r>
                      <a:endParaRPr lang="de-AT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71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4842861"/>
              </p:ext>
            </p:extLst>
          </p:nvPr>
        </p:nvGraphicFramePr>
        <p:xfrm>
          <a:off x="683568" y="1173042"/>
          <a:ext cx="7632848" cy="46149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/>
                <a:gridCol w="3660810"/>
                <a:gridCol w="3467982"/>
              </a:tblGrid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de-A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</a:rPr>
                        <a:t>HELPFUL </a:t>
                      </a:r>
                      <a:endParaRPr lang="de-AT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</a:rPr>
                        <a:t>(for your objective)</a:t>
                      </a:r>
                      <a:endParaRPr lang="de-A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</a:rPr>
                        <a:t>HARMFUL </a:t>
                      </a:r>
                      <a:endParaRPr lang="de-AT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</a:rPr>
                        <a:t>(for your objective)</a:t>
                      </a:r>
                      <a:endParaRPr lang="de-A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82874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Opportunities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•</a:t>
                      </a:r>
                      <a:r>
                        <a:rPr lang="en-US" sz="1600" dirty="0" smtClean="0"/>
                        <a:t>	Specific activity fields and/or professional positions that are relevant beyond the frontiers of any company</a:t>
                      </a:r>
                    </a:p>
                    <a:p>
                      <a:endParaRPr lang="en-US" sz="1600" dirty="0" smtClean="0"/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•	The authorization to practice a specific vocation takes place through a qualification during training that is publicly recognized and completed through a certificate/diploma</a:t>
                      </a:r>
                    </a:p>
                    <a:p>
                      <a:endParaRPr lang="de-AT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endParaRPr lang="en-US" sz="18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Times New Roman"/>
                        </a:rPr>
                        <a:t>Threats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</a:rPr>
                        <a:t>•	No midterm-exam (only the final exam (</a:t>
                      </a:r>
                      <a:r>
                        <a:rPr lang="en-US" sz="1600" dirty="0" err="1" smtClean="0">
                          <a:effectLst/>
                          <a:latin typeface="+mn-lt"/>
                          <a:ea typeface="Times New Roman"/>
                        </a:rPr>
                        <a:t>Lehrabschlussprüfung</a:t>
                      </a: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</a:rPr>
                        <a:t>) at the end of the apprenticeship)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</a:rPr>
                        <a:t>•	The training documentation is not being used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</a:rPr>
                        <a:t>•	Sometimes it is difficult to convince the companies instructors for those meetings.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</a:rPr>
                        <a:t>•	The companies cannot cover all the necessary learning contents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endParaRPr lang="de-AT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729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dirty="0"/>
              <a:t/>
            </a:r>
            <a:br>
              <a:rPr lang="de-AT" dirty="0"/>
            </a:br>
            <a:r>
              <a:rPr lang="en-US" b="1" dirty="0"/>
              <a:t> </a:t>
            </a:r>
            <a:r>
              <a:rPr lang="de-AT" dirty="0"/>
              <a:t/>
            </a:r>
            <a:br>
              <a:rPr lang="de-AT" dirty="0"/>
            </a:br>
            <a:r>
              <a:rPr lang="de-AT" sz="2800" dirty="0"/>
              <a:t/>
            </a:r>
            <a:br>
              <a:rPr lang="de-AT" sz="2800" dirty="0"/>
            </a:br>
            <a:r>
              <a:rPr lang="de-AT" sz="3100" dirty="0"/>
              <a:t/>
            </a:r>
            <a:br>
              <a:rPr lang="de-AT" sz="3100" dirty="0"/>
            </a:br>
            <a:endParaRPr sz="3100" kern="1200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00750"/>
            <a:ext cx="2987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88099"/>
            <a:ext cx="1188814" cy="702514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15369" name="Immagine 15" descr="BFI-Logo-kle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3768" y="523456"/>
            <a:ext cx="1368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tangolo 17"/>
          <p:cNvSpPr/>
          <p:nvPr/>
        </p:nvSpPr>
        <p:spPr>
          <a:xfrm>
            <a:off x="7235825" y="6021388"/>
            <a:ext cx="1908175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771775" y="6218238"/>
            <a:ext cx="63722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KA2 Strategic Partnerships – VG-SPS-BY-15-36-013864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This project has been funded with the support from the Erasmus+ </a:t>
            </a:r>
            <a:r>
              <a:rPr lang="en-US" sz="1300" dirty="0" err="1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Programme</a:t>
            </a:r>
            <a:r>
              <a:rPr lang="en-US" sz="13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.</a:t>
            </a:r>
            <a:endParaRPr lang="it-IT" sz="1300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r>
              <a:rPr lang="en-US" sz="4500" dirty="0"/>
              <a:t>Reference to the following guiding </a:t>
            </a:r>
            <a:r>
              <a:rPr lang="en-US" sz="4500" dirty="0" smtClean="0"/>
              <a:t>principles</a:t>
            </a:r>
          </a:p>
          <a:p>
            <a:pPr marL="457200" lvl="1" indent="0">
              <a:buNone/>
            </a:pPr>
            <a:r>
              <a:rPr lang="en-US" sz="3500" dirty="0" smtClean="0"/>
              <a:t>(High-performance </a:t>
            </a:r>
            <a:r>
              <a:rPr lang="en-US" sz="3500" dirty="0"/>
              <a:t>apprenticeships &amp; work-based learning: 20 guiding </a:t>
            </a:r>
            <a:r>
              <a:rPr lang="en-US" sz="3500" dirty="0" smtClean="0"/>
              <a:t>principles)</a:t>
            </a:r>
            <a:endParaRPr lang="en-US" sz="35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•	</a:t>
            </a:r>
            <a:r>
              <a:rPr lang="en-US" sz="3500" i="1" dirty="0"/>
              <a:t>Principle 7: Finding the right balance between the specific skill needs of training companies and the general need to improve the employability of apprentices.</a:t>
            </a:r>
          </a:p>
          <a:p>
            <a:pPr marL="457200" lvl="1" indent="0">
              <a:buNone/>
            </a:pPr>
            <a:r>
              <a:rPr lang="en-US" sz="4500" dirty="0" smtClean="0"/>
              <a:t>Chamber </a:t>
            </a:r>
            <a:r>
              <a:rPr lang="en-US" sz="4500" dirty="0"/>
              <a:t>of commerce </a:t>
            </a:r>
            <a:r>
              <a:rPr lang="en-US" sz="4500" dirty="0" smtClean="0"/>
              <a:t>is </a:t>
            </a:r>
            <a:r>
              <a:rPr lang="en-US" sz="4500" dirty="0"/>
              <a:t>expected to adapt the training documentation to the </a:t>
            </a:r>
            <a:r>
              <a:rPr lang="en-US" sz="4500" dirty="0" smtClean="0"/>
              <a:t>current needs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3500" i="1" dirty="0"/>
              <a:t>•	Principle 9: Supporting companies providing apprenticeships for disadvantaged learners.</a:t>
            </a:r>
          </a:p>
          <a:p>
            <a:pPr marL="457200" lvl="1" indent="0">
              <a:buNone/>
            </a:pPr>
            <a:r>
              <a:rPr lang="en-US" sz="4500" dirty="0" smtClean="0"/>
              <a:t>The </a:t>
            </a:r>
            <a:r>
              <a:rPr lang="en-US" sz="4500" dirty="0"/>
              <a:t>pilot’s target group is mostly disadvantaged learners.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3500" dirty="0"/>
              <a:t>•	Principle 16: Providing a clear framework for quality assurance of apprenticeship at the system, provider and company levels ensuring systematic feedback.</a:t>
            </a:r>
          </a:p>
          <a:p>
            <a:pPr marL="457200" lvl="1" indent="0">
              <a:buNone/>
            </a:pPr>
            <a:r>
              <a:rPr lang="en-US" sz="4500" dirty="0" smtClean="0"/>
              <a:t>The </a:t>
            </a:r>
            <a:r>
              <a:rPr lang="en-US" sz="4500" dirty="0"/>
              <a:t>training documentation clarifies roles and responsibilities of the partners in order to increase the quality of VET.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3500" dirty="0"/>
              <a:t>•	Principle 18: Fostering mutual trust and respect through regular cooperation between the apprenticeship partners</a:t>
            </a:r>
          </a:p>
          <a:p>
            <a:pPr marL="457200" lvl="1" indent="0">
              <a:buNone/>
            </a:pPr>
            <a:r>
              <a:rPr lang="en-US" sz="4500" dirty="0" smtClean="0"/>
              <a:t>The </a:t>
            </a:r>
            <a:r>
              <a:rPr lang="en-US" sz="4500" dirty="0"/>
              <a:t>regular use of the training documentation increases the frequency of contact between the partners, which strengthens mutual trust and respect.</a:t>
            </a:r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1313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1306</Words>
  <Application>Microsoft Office PowerPoint</Application>
  <PresentationFormat>Bildschirmpräsentation (4:3)</PresentationFormat>
  <Paragraphs>172</Paragraphs>
  <Slides>15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Larissa</vt:lpstr>
      <vt:lpstr>   Pilot-Project Strengthen the contact with partner companies for optimizing the learning processes of the apprentices by using a “training documentation”   Veronika Hauschka Doris Prandstätter Josef Stockinger     Linz, April 2017  </vt:lpstr>
      <vt:lpstr>     </vt:lpstr>
      <vt:lpstr>     </vt:lpstr>
      <vt:lpstr>     </vt:lpstr>
      <vt:lpstr>     </vt:lpstr>
      <vt:lpstr>     </vt:lpstr>
      <vt:lpstr>     </vt:lpstr>
      <vt:lpstr>     </vt:lpstr>
      <vt:lpstr>     </vt:lpstr>
      <vt:lpstr>     </vt:lpstr>
      <vt:lpstr>     </vt:lpstr>
      <vt:lpstr>     </vt:lpstr>
      <vt:lpstr>     </vt:lpstr>
      <vt:lpstr>     </vt:lpstr>
      <vt:lpstr>     </vt:lpstr>
    </vt:vector>
  </TitlesOfParts>
  <Company>BBRZ Gruppe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Pilot-Project   Strengthen the contact with partner companies for optimizing the learning processes of the apprentices by using a “training documentation”  Veronika Hauschka Doris Prandstätter Josef Stockinger     Linz, March 2017  </dc:title>
  <dc:creator>Stockinger Josef, Dr.</dc:creator>
  <cp:lastModifiedBy>Stockinger Josef, Dr.</cp:lastModifiedBy>
  <cp:revision>29</cp:revision>
  <cp:lastPrinted>2017-04-18T10:55:35Z</cp:lastPrinted>
  <dcterms:created xsi:type="dcterms:W3CDTF">2017-04-13T13:46:40Z</dcterms:created>
  <dcterms:modified xsi:type="dcterms:W3CDTF">2017-04-18T11:34:15Z</dcterms:modified>
</cp:coreProperties>
</file>