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286" r:id="rId2"/>
    <p:sldId id="288" r:id="rId3"/>
    <p:sldId id="294" r:id="rId4"/>
    <p:sldId id="295" r:id="rId5"/>
    <p:sldId id="296" r:id="rId6"/>
    <p:sldId id="304" r:id="rId7"/>
    <p:sldId id="297" r:id="rId8"/>
    <p:sldId id="299" r:id="rId9"/>
    <p:sldId id="300" r:id="rId10"/>
    <p:sldId id="301" r:id="rId11"/>
    <p:sldId id="305" r:id="rId12"/>
    <p:sldId id="303" r:id="rId13"/>
  </p:sldIdLst>
  <p:sldSz cx="9144000" cy="6858000" type="screen4x3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086"/>
    <a:srgbClr val="506926"/>
    <a:srgbClr val="0000CC"/>
    <a:srgbClr val="FFFF66"/>
    <a:srgbClr val="CC0099"/>
    <a:srgbClr val="CC3300"/>
    <a:srgbClr val="FF00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816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282" y="-90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t" anchorCtr="0" compatLnSpc="1">
            <a:prstTxWarp prst="textNoShape">
              <a:avLst/>
            </a:prstTxWarp>
          </a:bodyPr>
          <a:lstStyle>
            <a:lvl1pPr algn="l" defTabSz="922338" eaLnBrk="0" hangingPunct="0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t" anchorCtr="0" compatLnSpc="1">
            <a:prstTxWarp prst="textNoShape">
              <a:avLst/>
            </a:prstTxWarp>
          </a:bodyPr>
          <a:lstStyle>
            <a:lvl1pPr algn="r" defTabSz="922338" eaLnBrk="0" hangingPunct="0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281891C4-5E65-4D99-B8D1-1A80E4055437}" type="datetimeFigureOut">
              <a:rPr lang="it-IT"/>
              <a:pPr>
                <a:defRPr/>
              </a:pPr>
              <a:t>08/05/16</a:t>
            </a:fld>
            <a:endParaRPr lang="it-IT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b" anchorCtr="0" compatLnSpc="1">
            <a:prstTxWarp prst="textNoShape">
              <a:avLst/>
            </a:prstTxWarp>
          </a:bodyPr>
          <a:lstStyle>
            <a:lvl1pPr algn="l" defTabSz="922338" eaLnBrk="0" hangingPunct="0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b" anchorCtr="0" compatLnSpc="1">
            <a:prstTxWarp prst="textNoShape">
              <a:avLst/>
            </a:prstTxWarp>
          </a:bodyPr>
          <a:lstStyle>
            <a:lvl1pPr algn="r" defTabSz="922338" eaLnBrk="0" hangingPunct="0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4F354ED4-F923-449F-BB19-8151F5F9F16E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6516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4875"/>
            <a:ext cx="544195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07B85AD6-2591-4987-BA48-EA4F615681C3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27404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97A22-333C-477A-81B5-F9524CCA18C2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4A91E-8FB6-4C23-ABB8-64D8FD98E91E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031A2-94FD-4562-9B60-ECB280934717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00113" y="1341438"/>
            <a:ext cx="3559175" cy="4176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11688" y="1341438"/>
            <a:ext cx="3560762" cy="4176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73FE1-BD8B-4310-9AAF-B19D93FF0670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ECF5C-DE37-48AF-8A94-6A5092583406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1AD75-833B-4FBF-998A-D3EE96F87C85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1BC0E-F0EA-4FE1-8CE1-9DCDCFEBBFFA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16C02-371E-46EE-82D7-BE2B2E0FA79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568C4-253C-4ABF-8108-B79A88205DC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B299B-1E04-4145-BB7C-C8643842F2D9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410325" y="333375"/>
            <a:ext cx="1835150" cy="518477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00113" y="333375"/>
            <a:ext cx="5357812" cy="518477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D07A9-2105-4542-8B62-3431832F328D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vmlDrawing" Target="../drawings/vmlDrawing1.vml"/><Relationship Id="rId14" Type="http://schemas.openxmlformats.org/officeDocument/2006/relationships/oleObject" Target="../embeddings/oleObject1.bin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4" name="Object 30"/>
          <p:cNvGraphicFramePr>
            <a:graphicFrameLocks/>
          </p:cNvGraphicFramePr>
          <p:nvPr/>
        </p:nvGraphicFramePr>
        <p:xfrm>
          <a:off x="0" y="1341438"/>
          <a:ext cx="9144000" cy="551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Immagine bitmap" r:id="rId14" imgW="1542857" imgH="980952" progId="PBrush">
                  <p:embed/>
                </p:oleObj>
              </mc:Choice>
              <mc:Fallback>
                <p:oleObj name="Immagine bitmap" r:id="rId14" imgW="1542857" imgH="980952" progId="PBrush">
                  <p:embed/>
                  <p:pic>
                    <p:nvPicPr>
                      <p:cNvPr id="0" name="Picture 30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lum bright="70000" contrast="-70000"/>
                        <a:alphaModFix amt="6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341438"/>
                        <a:ext cx="9144000" cy="5516562"/>
                      </a:xfrm>
                      <a:prstGeom prst="rect">
                        <a:avLst/>
                      </a:prstGeom>
                      <a:solidFill>
                        <a:srgbClr val="CCFFCC">
                          <a:alpha val="59999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56" name="Picture 9" descr="Sfondo_slide2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0" y="692150"/>
            <a:ext cx="9144000" cy="551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AutoShape 24"/>
          <p:cNvSpPr>
            <a:spLocks noChangeArrowheads="1"/>
          </p:cNvSpPr>
          <p:nvPr userDrawn="1"/>
        </p:nvSpPr>
        <p:spPr bwMode="auto">
          <a:xfrm rot="5400000">
            <a:off x="3887787" y="-3887787"/>
            <a:ext cx="1368425" cy="91440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>
            <a:noFill/>
          </a:ln>
          <a:extLst/>
        </p:spPr>
        <p:txBody>
          <a:bodyPr wrap="none" anchor="ctr"/>
          <a:lstStyle/>
          <a:p>
            <a:pPr>
              <a:defRPr/>
            </a:pPr>
            <a:endParaRPr lang="it-IT">
              <a:ea typeface="ＭＳ Ｐゴシック" charset="0"/>
              <a:cs typeface="ＭＳ Ｐゴシック" charset="0"/>
            </a:endParaRPr>
          </a:p>
        </p:txBody>
      </p:sp>
      <p:sp>
        <p:nvSpPr>
          <p:cNvPr id="10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333375"/>
            <a:ext cx="73453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1341438"/>
            <a:ext cx="7272337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59563" y="61658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DA4382F7-8D98-4F97-9E1F-D28DFBC12CEE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  <p:sp>
        <p:nvSpPr>
          <p:cNvPr id="7185" name="Text Box 17"/>
          <p:cNvSpPr txBox="1">
            <a:spLocks noChangeArrowheads="1"/>
          </p:cNvSpPr>
          <p:nvPr userDrawn="1"/>
        </p:nvSpPr>
        <p:spPr bwMode="auto">
          <a:xfrm>
            <a:off x="8208963" y="6553200"/>
            <a:ext cx="9350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886C65F7-9110-4A04-A3A2-49A66740EE82}" type="slidenum">
              <a:rPr lang="it-IT" sz="1200" b="1" smtClean="0"/>
              <a:pPr algn="r" eaLnBrk="1" hangingPunct="1">
                <a:spcBef>
                  <a:spcPct val="50000"/>
                </a:spcBef>
                <a:defRPr/>
              </a:pPr>
              <a:t>‹n.›</a:t>
            </a:fld>
            <a:endParaRPr lang="it-IT" sz="1200" b="1" smtClean="0"/>
          </a:p>
        </p:txBody>
      </p:sp>
      <p:sp>
        <p:nvSpPr>
          <p:cNvPr id="1033" name="Rectangle 10"/>
          <p:cNvSpPr>
            <a:spLocks noChangeArrowheads="1"/>
          </p:cNvSpPr>
          <p:nvPr userDrawn="1"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it-IT"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071" name="Group 47"/>
          <p:cNvGraphicFramePr>
            <a:graphicFrameLocks noGrp="1"/>
          </p:cNvGraphicFramePr>
          <p:nvPr/>
        </p:nvGraphicFramePr>
        <p:xfrm>
          <a:off x="34925" y="6092825"/>
          <a:ext cx="9109075" cy="712864"/>
        </p:xfrm>
        <a:graphic>
          <a:graphicData uri="http://schemas.openxmlformats.org/drawingml/2006/table">
            <a:tbl>
              <a:tblPr/>
              <a:tblGrid>
                <a:gridCol w="2330450"/>
                <a:gridCol w="982663"/>
                <a:gridCol w="2449512"/>
                <a:gridCol w="574675"/>
                <a:gridCol w="2771775"/>
              </a:tblGrid>
              <a:tr h="7127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Gdansk, 11-13 </a:t>
                      </a:r>
                      <a:r>
                        <a:rPr kumimoji="0" lang="it-IT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May</a:t>
                      </a:r>
                      <a:r>
                        <a:rPr kumimoji="0" lang="it-IT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2016</a:t>
                      </a:r>
                    </a:p>
                  </a:txBody>
                  <a:tcPr marT="45536" marB="45536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536" marB="45536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536" marB="45536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536" marB="45536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Provincia Autonoma di Trento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536" marB="45536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entury Gothic" pitchFamily="34" charset="0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entury Gothic" pitchFamily="34" charset="0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entury Gothic" pitchFamily="34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entury Gothic" pitchFamily="34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entury Gothic" pitchFamily="34" charset="0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1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1536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700213"/>
            <a:ext cx="9144000" cy="1800225"/>
          </a:xfrm>
        </p:spPr>
        <p:txBody>
          <a:bodyPr/>
          <a:lstStyle/>
          <a:p>
            <a:pPr eaLnBrk="1" hangingPunct="1"/>
            <a:r>
              <a:rPr lang="it-IT" sz="4800" smtClean="0">
                <a:latin typeface="Century Gothic" pitchFamily="34" charset="0"/>
                <a:ea typeface="ＭＳ Ｐゴシック" pitchFamily="34" charset="-128"/>
              </a:rPr>
              <a:t>The SWORD project </a:t>
            </a:r>
            <a:br>
              <a:rPr lang="it-IT" sz="4800" smtClean="0">
                <a:latin typeface="Century Gothic" pitchFamily="34" charset="0"/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Pilot PAT</a:t>
            </a:r>
          </a:p>
        </p:txBody>
      </p:sp>
      <p:sp>
        <p:nvSpPr>
          <p:cNvPr id="15363" name="Text Box 7"/>
          <p:cNvSpPr txBox="1">
            <a:spLocks noChangeArrowheads="1"/>
          </p:cNvSpPr>
          <p:nvPr/>
        </p:nvSpPr>
        <p:spPr bwMode="auto">
          <a:xfrm>
            <a:off x="0" y="3716338"/>
            <a:ext cx="9144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entury Gothic" pitchFamily="34" charset="0"/>
              </a:rPr>
              <a:t>Gdansk meeting</a:t>
            </a:r>
          </a:p>
          <a:p>
            <a:pPr algn="ctr"/>
            <a:r>
              <a:rPr lang="en-US" b="1">
                <a:latin typeface="Century Gothic" pitchFamily="34" charset="0"/>
              </a:rPr>
              <a:t>4</a:t>
            </a:r>
            <a:r>
              <a:rPr lang="en-US" b="1" baseline="30000">
                <a:latin typeface="Century Gothic" pitchFamily="34" charset="0"/>
              </a:rPr>
              <a:t>th</a:t>
            </a:r>
            <a:r>
              <a:rPr lang="en-US" b="1">
                <a:latin typeface="Century Gothic" pitchFamily="34" charset="0"/>
              </a:rPr>
              <a:t>  project meeting</a:t>
            </a:r>
          </a:p>
          <a:p>
            <a:pPr algn="ctr"/>
            <a:endParaRPr lang="en-US" b="1">
              <a:latin typeface="Century Gothic" pitchFamily="34" charset="0"/>
            </a:endParaRPr>
          </a:p>
          <a:p>
            <a:pPr algn="ctr"/>
            <a:endParaRPr lang="en-US" b="1">
              <a:latin typeface="Century Gothic" pitchFamily="34" charset="0"/>
            </a:endParaRPr>
          </a:p>
          <a:p>
            <a:pPr algn="ctr"/>
            <a:r>
              <a:rPr lang="en-US" b="1">
                <a:latin typeface="Century Gothic" pitchFamily="34" charset="0"/>
              </a:rPr>
              <a:t>Autonomous Province of Trento</a:t>
            </a:r>
          </a:p>
          <a:p>
            <a:pPr algn="ctr"/>
            <a:endParaRPr lang="en-US" sz="1400" b="1">
              <a:latin typeface="Century Gothic" pitchFamily="34" charset="0"/>
            </a:endParaRPr>
          </a:p>
          <a:p>
            <a:pPr algn="ctr"/>
            <a:r>
              <a:rPr lang="en-US" sz="1400" b="1">
                <a:latin typeface="Century Gothic" pitchFamily="34" charset="0"/>
              </a:rPr>
              <a:t>Gdansk, </a:t>
            </a:r>
            <a:r>
              <a:rPr lang="en-US" sz="1400" b="1" i="1">
                <a:latin typeface="Century Gothic" pitchFamily="34" charset="0"/>
              </a:rPr>
              <a:t>May 11-13, 2016</a:t>
            </a:r>
            <a:endParaRPr lang="en-US" sz="1400" b="1">
              <a:latin typeface="Century Gothic" pitchFamily="34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i="1"/>
              <a:t>SWORD (School and WOrk-Related Dual learning)</a:t>
            </a:r>
          </a:p>
        </p:txBody>
      </p:sp>
      <p:pic>
        <p:nvPicPr>
          <p:cNvPr id="1536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8" descr="image003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Text Box 12"/>
          <p:cNvSpPr txBox="1">
            <a:spLocks noChangeArrowheads="1"/>
          </p:cNvSpPr>
          <p:nvPr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900" b="1">
                <a:latin typeface="Tahoma" pitchFamily="34" charset="0"/>
              </a:rPr>
              <a:t>PROVINCIA AUTONOMA DI TRENTO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1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1536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412875"/>
            <a:ext cx="9144000" cy="4824413"/>
          </a:xfrm>
        </p:spPr>
        <p:txBody>
          <a:bodyPr/>
          <a:lstStyle/>
          <a:p>
            <a:pPr lvl="1" algn="l" eaLnBrk="1" hangingPunct="1">
              <a:defRPr/>
            </a:pPr>
            <a:r>
              <a:rPr lang="en-GB" sz="4000" b="0" dirty="0" smtClean="0">
                <a:solidFill>
                  <a:schemeClr val="accent2"/>
                </a:solidFill>
              </a:rPr>
              <a:t>Our </a:t>
            </a:r>
            <a:r>
              <a:rPr lang="en-GB" sz="4000" b="0" dirty="0">
                <a:solidFill>
                  <a:schemeClr val="accent2"/>
                </a:solidFill>
              </a:rPr>
              <a:t>pilot project addresses the need to cater for those young people who, due to various difficulties, </a:t>
            </a:r>
            <a:r>
              <a:rPr lang="en-GB" sz="4000" b="0" dirty="0">
                <a:solidFill>
                  <a:srgbClr val="FF0000"/>
                </a:solidFill>
              </a:rPr>
              <a:t>have abandoned school / training programs </a:t>
            </a:r>
            <a:r>
              <a:rPr lang="en-GB" sz="4000" b="0" dirty="0">
                <a:solidFill>
                  <a:schemeClr val="accent2"/>
                </a:solidFill>
              </a:rPr>
              <a:t>and do not have the necessary skills to enter the </a:t>
            </a:r>
            <a:r>
              <a:rPr lang="en-GB" sz="4000" b="0" dirty="0" smtClean="0">
                <a:solidFill>
                  <a:schemeClr val="accent2"/>
                </a:solidFill>
              </a:rPr>
              <a:t>labour </a:t>
            </a:r>
            <a:r>
              <a:rPr lang="en-GB" sz="4000" b="0" dirty="0">
                <a:solidFill>
                  <a:schemeClr val="accent2"/>
                </a:solidFill>
              </a:rPr>
              <a:t>market. </a:t>
            </a:r>
            <a:endParaRPr lang="en-US" sz="2800" b="0" dirty="0">
              <a:solidFill>
                <a:srgbClr val="262086"/>
              </a:solidFill>
              <a:latin typeface="+mn-lt"/>
            </a:endParaRP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i="1"/>
              <a:t>Motivation</a:t>
            </a:r>
          </a:p>
        </p:txBody>
      </p:sp>
      <p:pic>
        <p:nvPicPr>
          <p:cNvPr id="16388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8" descr="image003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9" descr="SWO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 Box 12"/>
          <p:cNvSpPr txBox="1">
            <a:spLocks noChangeArrowheads="1"/>
          </p:cNvSpPr>
          <p:nvPr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900" b="1">
                <a:latin typeface="Tahoma" pitchFamily="34" charset="0"/>
              </a:rPr>
              <a:t>PROVINCIA AUTONOMA DI TRENTO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1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1536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412875"/>
            <a:ext cx="9144000" cy="4608513"/>
          </a:xfrm>
        </p:spPr>
        <p:txBody>
          <a:bodyPr/>
          <a:lstStyle/>
          <a:p>
            <a:pPr lvl="1" algn="l" eaLnBrk="1" hangingPunct="1">
              <a:defRPr/>
            </a:pPr>
            <a:r>
              <a:rPr lang="en-GB" sz="4000" b="0" dirty="0" smtClean="0">
                <a:solidFill>
                  <a:schemeClr val="accent2"/>
                </a:solidFill>
              </a:rPr>
              <a:t>The </a:t>
            </a:r>
            <a:r>
              <a:rPr lang="en-GB" sz="4000" b="0" dirty="0">
                <a:solidFill>
                  <a:schemeClr val="accent2"/>
                </a:solidFill>
              </a:rPr>
              <a:t>idea is that such a reintegration can be facilitated </a:t>
            </a:r>
            <a:r>
              <a:rPr lang="en-GB" sz="4000" b="0" dirty="0">
                <a:solidFill>
                  <a:srgbClr val="FF0000"/>
                </a:solidFill>
              </a:rPr>
              <a:t>by a year of pre-vocational training, which becomes a preparation year </a:t>
            </a:r>
            <a:r>
              <a:rPr lang="en-GB" sz="4000" b="0" dirty="0">
                <a:solidFill>
                  <a:schemeClr val="accent2"/>
                </a:solidFill>
              </a:rPr>
              <a:t>for apprenticeship training.</a:t>
            </a:r>
            <a:r>
              <a:rPr lang="it-IT" sz="4000" b="0" dirty="0">
                <a:solidFill>
                  <a:schemeClr val="accent2"/>
                </a:solidFill>
              </a:rPr>
              <a:t/>
            </a:r>
            <a:br>
              <a:rPr lang="it-IT" sz="4000" b="0" dirty="0">
                <a:solidFill>
                  <a:schemeClr val="accent2"/>
                </a:solidFill>
              </a:rPr>
            </a:br>
            <a:r>
              <a:rPr lang="it-IT" b="0" dirty="0">
                <a:solidFill>
                  <a:schemeClr val="accent2"/>
                </a:solidFill>
              </a:rPr>
              <a:t/>
            </a:r>
            <a:br>
              <a:rPr lang="it-IT" b="0" dirty="0">
                <a:solidFill>
                  <a:schemeClr val="accent2"/>
                </a:solidFill>
              </a:rPr>
            </a:br>
            <a:r>
              <a:rPr lang="en-GB" sz="2000" dirty="0" smtClean="0">
                <a:solidFill>
                  <a:schemeClr val="accent2"/>
                </a:solidFill>
              </a:rPr>
              <a:t/>
            </a:r>
            <a:br>
              <a:rPr lang="en-GB" sz="2000" dirty="0" smtClean="0">
                <a:solidFill>
                  <a:schemeClr val="accent2"/>
                </a:solidFill>
              </a:rPr>
            </a:br>
            <a:endParaRPr lang="en-US" sz="2000" b="0" dirty="0">
              <a:solidFill>
                <a:srgbClr val="262086"/>
              </a:solidFill>
              <a:latin typeface="+mn-lt"/>
            </a:endParaRP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i="1"/>
              <a:t>Motivation</a:t>
            </a:r>
          </a:p>
        </p:txBody>
      </p:sp>
      <p:pic>
        <p:nvPicPr>
          <p:cNvPr id="1741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8" descr="image003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9" descr="SWO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Text Box 12"/>
          <p:cNvSpPr txBox="1">
            <a:spLocks noChangeArrowheads="1"/>
          </p:cNvSpPr>
          <p:nvPr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900" b="1">
                <a:latin typeface="Tahoma" pitchFamily="34" charset="0"/>
              </a:rPr>
              <a:t>PROVINCIA AUTONOMA DI TRENTO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1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1536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41438"/>
            <a:ext cx="9144000" cy="4679950"/>
          </a:xfrm>
        </p:spPr>
        <p:txBody>
          <a:bodyPr/>
          <a:lstStyle/>
          <a:p>
            <a:pPr lvl="1" algn="l" eaLnBrk="1" hangingPunct="1">
              <a:defRPr/>
            </a:pPr>
            <a:r>
              <a:rPr lang="it-IT" sz="4000" b="0" dirty="0">
                <a:solidFill>
                  <a:schemeClr val="accent2"/>
                </a:solidFill>
              </a:rPr>
              <a:t/>
            </a:r>
            <a:br>
              <a:rPr lang="it-IT" sz="4000" b="0" dirty="0">
                <a:solidFill>
                  <a:schemeClr val="accent2"/>
                </a:solidFill>
              </a:rPr>
            </a:br>
            <a:r>
              <a:rPr lang="en-GB" sz="4000" b="0" dirty="0">
                <a:solidFill>
                  <a:schemeClr val="accent2"/>
                </a:solidFill>
              </a:rPr>
              <a:t>The purpose is to implement a pilot project based on the example of the German experience of the </a:t>
            </a:r>
            <a:r>
              <a:rPr lang="en-GB" sz="4000" b="0" i="1" dirty="0" smtClean="0">
                <a:solidFill>
                  <a:schemeClr val="accent2"/>
                </a:solidFill>
              </a:rPr>
              <a:t>Land </a:t>
            </a:r>
            <a:r>
              <a:rPr lang="en-GB" sz="4000" b="0" dirty="0">
                <a:solidFill>
                  <a:schemeClr val="accent2"/>
                </a:solidFill>
              </a:rPr>
              <a:t>North Rhine-Westphalia in the framework of a </a:t>
            </a:r>
            <a:r>
              <a:rPr lang="en-GB" sz="4000" b="0" i="1" dirty="0" err="1" smtClean="0">
                <a:solidFill>
                  <a:srgbClr val="FF0000"/>
                </a:solidFill>
              </a:rPr>
              <a:t>Werkstattjahr</a:t>
            </a:r>
            <a:r>
              <a:rPr lang="en-GB" sz="4000" b="0" dirty="0" smtClean="0">
                <a:solidFill>
                  <a:srgbClr val="FF0000"/>
                </a:solidFill>
              </a:rPr>
              <a:t> -  </a:t>
            </a:r>
            <a:r>
              <a:rPr lang="en-GB" sz="4000" b="0" dirty="0">
                <a:solidFill>
                  <a:srgbClr val="FF0000"/>
                </a:solidFill>
              </a:rPr>
              <a:t>a so called “workshop year”.</a:t>
            </a:r>
            <a:r>
              <a:rPr lang="it-IT" sz="4000" b="0" dirty="0">
                <a:solidFill>
                  <a:schemeClr val="accent2"/>
                </a:solidFill>
              </a:rPr>
              <a:t/>
            </a:r>
            <a:br>
              <a:rPr lang="it-IT" sz="4000" b="0" dirty="0">
                <a:solidFill>
                  <a:schemeClr val="accent2"/>
                </a:solidFill>
              </a:rPr>
            </a:br>
            <a:r>
              <a:rPr lang="it-IT" sz="4000" b="0" dirty="0">
                <a:solidFill>
                  <a:schemeClr val="accent2"/>
                </a:solidFill>
              </a:rPr>
              <a:t/>
            </a:r>
            <a:br>
              <a:rPr lang="it-IT" sz="4000" b="0" dirty="0">
                <a:solidFill>
                  <a:schemeClr val="accent2"/>
                </a:solidFill>
              </a:rPr>
            </a:br>
            <a:r>
              <a:rPr lang="en-GB" sz="2000" dirty="0" smtClean="0">
                <a:solidFill>
                  <a:schemeClr val="accent2"/>
                </a:solidFill>
              </a:rPr>
              <a:t/>
            </a:r>
            <a:br>
              <a:rPr lang="en-GB" sz="2000" dirty="0" smtClean="0">
                <a:solidFill>
                  <a:schemeClr val="accent2"/>
                </a:solidFill>
              </a:rPr>
            </a:br>
            <a:endParaRPr lang="en-US" sz="2000" b="0" dirty="0">
              <a:solidFill>
                <a:srgbClr val="262086"/>
              </a:solidFill>
              <a:latin typeface="+mn-lt"/>
            </a:endParaRP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i="1"/>
              <a:t>Objective</a:t>
            </a:r>
          </a:p>
        </p:txBody>
      </p:sp>
      <p:pic>
        <p:nvPicPr>
          <p:cNvPr id="1843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8" descr="image003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9" descr="SWO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 Box 12"/>
          <p:cNvSpPr txBox="1">
            <a:spLocks noChangeArrowheads="1"/>
          </p:cNvSpPr>
          <p:nvPr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900" b="1">
                <a:latin typeface="Tahoma" pitchFamily="34" charset="0"/>
              </a:rPr>
              <a:t>PROVINCIA AUTONOMA DI TRENTO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1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1945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412875"/>
            <a:ext cx="9144000" cy="4608513"/>
          </a:xfrm>
        </p:spPr>
        <p:txBody>
          <a:bodyPr/>
          <a:lstStyle/>
          <a:p>
            <a:pPr algn="l"/>
            <a:r>
              <a:rPr lang="en-GB" sz="24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24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24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24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24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24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24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24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24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24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24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24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24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24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>The pilot targets young people from 14 to 18 who </a:t>
            </a:r>
            <a:r>
              <a:rPr lang="en-GB" sz="4000" b="0" smtClean="0">
                <a:solidFill>
                  <a:srgbClr val="FF0000"/>
                </a:solidFill>
                <a:ea typeface="ＭＳ Ｐゴシック" pitchFamily="34" charset="-128"/>
              </a:rPr>
              <a:t>are enrolled </a:t>
            </a:r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>in full-time courses of vocational education and training or come from higher secondary school. </a:t>
            </a:r>
            <a:r>
              <a:rPr lang="it-IT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it-IT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it-IT" sz="80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it-IT" sz="80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80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80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endParaRPr lang="en-US" sz="8000" b="0" smtClean="0">
              <a:solidFill>
                <a:schemeClr val="accent2"/>
              </a:solidFill>
              <a:ea typeface="ＭＳ Ｐゴシック" pitchFamily="34" charset="-128"/>
            </a:endParaRP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i="1"/>
              <a:t>Target group</a:t>
            </a:r>
          </a:p>
        </p:txBody>
      </p:sp>
      <p:pic>
        <p:nvPicPr>
          <p:cNvPr id="19460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8" descr="image003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9" descr="SWO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Text Box 12"/>
          <p:cNvSpPr txBox="1">
            <a:spLocks noChangeArrowheads="1"/>
          </p:cNvSpPr>
          <p:nvPr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900" b="1">
                <a:latin typeface="Tahoma" pitchFamily="34" charset="0"/>
              </a:rPr>
              <a:t>PROVINCIA AUTONOMA DI TRENTO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1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2048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412875"/>
            <a:ext cx="9144000" cy="4608513"/>
          </a:xfrm>
        </p:spPr>
        <p:txBody>
          <a:bodyPr/>
          <a:lstStyle/>
          <a:p>
            <a:pPr algn="l"/>
            <a:r>
              <a:rPr lang="en-GB" sz="2400" b="0" dirty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24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2400" b="0" dirty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24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2400" b="0" dirty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24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2400" b="0" dirty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24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2400" b="0" dirty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24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2400" b="0" dirty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24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2400" b="0" dirty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24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  <a:t>The pilot targets young people from 14 to 18 </a:t>
            </a:r>
            <a:r>
              <a:rPr lang="en-GB" sz="4000" b="0" dirty="0">
                <a:solidFill>
                  <a:schemeClr val="accent2"/>
                </a:solidFill>
                <a:ea typeface="ＭＳ Ｐゴシック" pitchFamily="34" charset="-128"/>
              </a:rPr>
              <a:t>who have left school without achieving a final school leaving certificate and that, for various reasons, express intention to enter the </a:t>
            </a:r>
            <a:r>
              <a:rPr lang="en-GB" sz="4000" b="0" dirty="0" err="1">
                <a:solidFill>
                  <a:schemeClr val="accent2"/>
                </a:solidFill>
                <a:ea typeface="ＭＳ Ｐゴシック" pitchFamily="34" charset="-128"/>
              </a:rPr>
              <a:t>labor</a:t>
            </a:r>
            <a:r>
              <a:rPr lang="en-GB" sz="4000" b="0" dirty="0">
                <a:solidFill>
                  <a:schemeClr val="accent2"/>
                </a:solidFill>
                <a:ea typeface="ＭＳ Ｐゴシック" pitchFamily="34" charset="-128"/>
              </a:rPr>
              <a:t> market, but have not found an apprenticeship contract</a:t>
            </a:r>
            <a:r>
              <a:rPr lang="it-IT" sz="4000" b="0" dirty="0">
                <a:solidFill>
                  <a:schemeClr val="accent2"/>
                </a:solidFill>
                <a:ea typeface="ＭＳ Ｐゴシック" pitchFamily="34" charset="-128"/>
              </a:rPr>
              <a:t>.</a:t>
            </a:r>
            <a:r>
              <a:rPr lang="it-IT" sz="8000" b="0" dirty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it-IT" sz="80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8000" b="0" dirty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80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endParaRPr lang="en-US" sz="8000" b="0" dirty="0" smtClean="0">
              <a:solidFill>
                <a:schemeClr val="accent2"/>
              </a:solidFill>
              <a:ea typeface="ＭＳ Ｐゴシック" pitchFamily="34" charset="-128"/>
            </a:endParaRP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i="1"/>
              <a:t>Target group</a:t>
            </a:r>
          </a:p>
        </p:txBody>
      </p:sp>
      <p:pic>
        <p:nvPicPr>
          <p:cNvPr id="2048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8" descr="image003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9" descr="SWO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Text Box 12"/>
          <p:cNvSpPr txBox="1">
            <a:spLocks noChangeArrowheads="1"/>
          </p:cNvSpPr>
          <p:nvPr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900" b="1">
                <a:latin typeface="Tahoma" pitchFamily="34" charset="0"/>
              </a:rPr>
              <a:t>PROVINCIA AUTONOMA DI TRENTO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1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2150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412875"/>
            <a:ext cx="9144000" cy="4608513"/>
          </a:xfrm>
        </p:spPr>
        <p:txBody>
          <a:bodyPr/>
          <a:lstStyle/>
          <a:p>
            <a:pPr algn="l"/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>The path should include a mandatory training provided by the training body and in-company training as well. The training body contacts the company. </a:t>
            </a:r>
            <a:r>
              <a:rPr lang="en-GB" sz="4000" b="0" smtClean="0">
                <a:solidFill>
                  <a:srgbClr val="FF0000"/>
                </a:solidFill>
                <a:ea typeface="ＭＳ Ｐゴシック" pitchFamily="34" charset="-128"/>
              </a:rPr>
              <a:t>This solution is meant to guarantee the provision of curricular in-company training</a:t>
            </a:r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>.</a:t>
            </a:r>
            <a:r>
              <a:rPr lang="it-IT" sz="40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it-IT" sz="40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it-IT" sz="40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it-IT" sz="40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endParaRPr lang="en-US" sz="4000" b="0" smtClean="0">
              <a:solidFill>
                <a:schemeClr val="accent2"/>
              </a:solidFill>
              <a:ea typeface="ＭＳ Ｐゴシック" pitchFamily="34" charset="-128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i="1"/>
              <a:t>The pathway</a:t>
            </a:r>
          </a:p>
        </p:txBody>
      </p:sp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8" descr="image003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9" descr="SWO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 Box 12"/>
          <p:cNvSpPr txBox="1">
            <a:spLocks noChangeArrowheads="1"/>
          </p:cNvSpPr>
          <p:nvPr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900" b="1">
                <a:latin typeface="Tahoma" pitchFamily="34" charset="0"/>
              </a:rPr>
              <a:t>PROVINCIA AUTONOMA DI TRENTO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2253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412875"/>
            <a:ext cx="9144000" cy="4608513"/>
          </a:xfrm>
        </p:spPr>
        <p:txBody>
          <a:bodyPr/>
          <a:lstStyle/>
          <a:p>
            <a:pPr algn="l"/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>This pathways should create a</a:t>
            </a:r>
            <a:r>
              <a:rPr lang="en-GB" sz="4000" b="0" smtClean="0">
                <a:solidFill>
                  <a:srgbClr val="FF0000"/>
                </a:solidFill>
                <a:ea typeface="ＭＳ Ｐゴシック" pitchFamily="34" charset="-128"/>
              </a:rPr>
              <a:t> pilot version of the Dual System </a:t>
            </a:r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>as it is used for the apprenticeship aimed at a professional qualification </a:t>
            </a:r>
            <a:r>
              <a:rPr lang="en-GB" sz="2800" b="0" smtClean="0">
                <a:solidFill>
                  <a:schemeClr val="accent2"/>
                </a:solidFill>
                <a:ea typeface="ＭＳ Ｐゴシック" pitchFamily="34" charset="-128"/>
              </a:rPr>
              <a:t>(= 3° EQF level)</a:t>
            </a:r>
            <a:r>
              <a:rPr lang="it-IT" sz="2800" b="0" smtClean="0">
                <a:solidFill>
                  <a:schemeClr val="accent2"/>
                </a:solidFill>
                <a:ea typeface="ＭＳ Ｐゴシック" pitchFamily="34" charset="-128"/>
              </a:rPr>
              <a:t> </a:t>
            </a:r>
            <a:r>
              <a:rPr lang="en-GB" sz="2800" b="0" smtClean="0">
                <a:solidFill>
                  <a:schemeClr val="accent2"/>
                </a:solidFill>
                <a:ea typeface="ＭＳ Ｐゴシック" pitchFamily="34" charset="-128"/>
              </a:rPr>
              <a:t> </a:t>
            </a:r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>and/or at the school leaving certificate (diploma </a:t>
            </a:r>
            <a:r>
              <a:rPr lang="en-GB" sz="2800" b="0" smtClean="0">
                <a:solidFill>
                  <a:schemeClr val="accent2"/>
                </a:solidFill>
                <a:ea typeface="ＭＳ Ｐゴシック" pitchFamily="34" charset="-128"/>
              </a:rPr>
              <a:t>= 4° EQF level</a:t>
            </a:r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>)</a:t>
            </a:r>
            <a:r>
              <a:rPr lang="it-IT" sz="4000" b="0" smtClean="0">
                <a:solidFill>
                  <a:schemeClr val="accent2"/>
                </a:solidFill>
                <a:ea typeface="ＭＳ Ｐゴシック" pitchFamily="34" charset="-128"/>
              </a:rPr>
              <a:t> </a:t>
            </a:r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>.</a:t>
            </a:r>
            <a:r>
              <a:rPr lang="it-IT" sz="40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it-IT" sz="40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it-IT" sz="40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it-IT" sz="40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4000" b="0" smtClean="0">
                <a:solidFill>
                  <a:schemeClr val="accent2"/>
                </a:solidFill>
                <a:ea typeface="ＭＳ Ｐゴシック" pitchFamily="34" charset="-128"/>
              </a:rPr>
            </a:br>
            <a:endParaRPr lang="en-US" sz="4000" b="0" smtClean="0">
              <a:solidFill>
                <a:schemeClr val="accent2"/>
              </a:solidFill>
              <a:ea typeface="ＭＳ Ｐゴシック" pitchFamily="34" charset="-128"/>
            </a:endParaRP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i="1"/>
              <a:t>The pathway</a:t>
            </a:r>
          </a:p>
        </p:txBody>
      </p:sp>
      <p:pic>
        <p:nvPicPr>
          <p:cNvPr id="2253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8" descr="image003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9" descr="SWO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 Box 12"/>
          <p:cNvSpPr txBox="1">
            <a:spLocks noChangeArrowheads="1"/>
          </p:cNvSpPr>
          <p:nvPr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900" b="1">
                <a:latin typeface="Tahoma" pitchFamily="34" charset="0"/>
              </a:rPr>
              <a:t>PROVINCIA AUTONOMA DI TRENTO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1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2355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412875"/>
            <a:ext cx="9144000" cy="4608513"/>
          </a:xfrm>
        </p:spPr>
        <p:txBody>
          <a:bodyPr/>
          <a:lstStyle/>
          <a:p>
            <a: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  <a:t>core competences</a:t>
            </a:r>
            <a:b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dirty="0" smtClean="0">
                <a:solidFill>
                  <a:srgbClr val="FF0000"/>
                </a:solidFill>
                <a:ea typeface="ＭＳ Ｐゴシック" pitchFamily="34" charset="-128"/>
              </a:rPr>
              <a:t>+</a:t>
            </a:r>
            <a:br>
              <a:rPr lang="en-GB" sz="4000" b="0" dirty="0" smtClean="0">
                <a:solidFill>
                  <a:srgbClr val="FF0000"/>
                </a:solidFill>
                <a:ea typeface="ＭＳ Ｐゴシック" pitchFamily="34" charset="-128"/>
              </a:rPr>
            </a:br>
            <a: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  <a:t>practical training in the training body and in the company</a:t>
            </a:r>
            <a:b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dirty="0" smtClean="0">
                <a:solidFill>
                  <a:srgbClr val="FF0000"/>
                </a:solidFill>
                <a:ea typeface="ＭＳ Ｐゴシック" pitchFamily="34" charset="-128"/>
              </a:rPr>
              <a:t>+</a:t>
            </a:r>
            <a: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  <a:t> company internship (at least a day a week or in a specific period of time) </a:t>
            </a:r>
            <a:b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it-IT" sz="4000" b="0" dirty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it-IT" sz="40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  <a:t/>
            </a:r>
            <a:br>
              <a:rPr lang="en-GB" sz="4000" b="0" dirty="0" smtClean="0">
                <a:solidFill>
                  <a:schemeClr val="accent2"/>
                </a:solidFill>
                <a:ea typeface="ＭＳ Ｐゴシック" pitchFamily="34" charset="-128"/>
              </a:rPr>
            </a:br>
            <a:endParaRPr lang="en-US" sz="4000" b="0" dirty="0" smtClean="0">
              <a:solidFill>
                <a:schemeClr val="accent2"/>
              </a:solidFill>
              <a:ea typeface="ＭＳ Ｐゴシック" pitchFamily="34" charset="-128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i="1"/>
              <a:t>Modular training </a:t>
            </a:r>
          </a:p>
        </p:txBody>
      </p:sp>
      <p:pic>
        <p:nvPicPr>
          <p:cNvPr id="2355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8" descr="image003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9" descr="SWO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Text Box 12"/>
          <p:cNvSpPr txBox="1">
            <a:spLocks noChangeArrowheads="1"/>
          </p:cNvSpPr>
          <p:nvPr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900" b="1">
                <a:latin typeface="Tahoma" pitchFamily="34" charset="0"/>
              </a:rPr>
              <a:t>PROVINCIA AUTONOMA DI TRENTO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1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i="1"/>
              <a:t>Needs and weak points </a:t>
            </a:r>
          </a:p>
        </p:txBody>
      </p:sp>
      <p:pic>
        <p:nvPicPr>
          <p:cNvPr id="2457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8" descr="image003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9" descr="SWO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Text Box 12"/>
          <p:cNvSpPr txBox="1">
            <a:spLocks noChangeArrowheads="1"/>
          </p:cNvSpPr>
          <p:nvPr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900" b="1">
                <a:latin typeface="Tahoma" pitchFamily="34" charset="0"/>
              </a:rPr>
              <a:t>PROVINCIA AUTONOMA DI TRENTO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-107950" y="1989138"/>
            <a:ext cx="9251950" cy="3970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03275" indent="-360363">
              <a:buFont typeface="Arial"/>
              <a:buChar char="•"/>
              <a:defRPr/>
            </a:pPr>
            <a:r>
              <a:rPr lang="en-GB" sz="360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company scouting </a:t>
            </a:r>
            <a:r>
              <a:rPr lang="en-GB" sz="240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(awareness)</a:t>
            </a:r>
            <a:br>
              <a:rPr lang="en-GB" sz="240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</a:br>
            <a:endParaRPr lang="en-GB" sz="2400" dirty="0">
              <a:solidFill>
                <a:schemeClr val="accent2"/>
              </a:solidFill>
              <a:ea typeface="ＭＳ Ｐゴシック" charset="0"/>
              <a:cs typeface="ＭＳ Ｐゴシック" charset="0"/>
            </a:endParaRPr>
          </a:p>
          <a:p>
            <a:pPr marL="803275" indent="-360363">
              <a:buFont typeface="Arial"/>
              <a:buChar char="•"/>
              <a:defRPr/>
            </a:pPr>
            <a:r>
              <a:rPr lang="en-GB" sz="360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 families </a:t>
            </a:r>
            <a:r>
              <a:rPr lang="en-GB" sz="240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(image of  apprenticeship)</a:t>
            </a:r>
          </a:p>
          <a:p>
            <a:pPr marL="442912">
              <a:defRPr/>
            </a:pPr>
            <a:endParaRPr lang="en-GB" sz="3600" dirty="0">
              <a:solidFill>
                <a:schemeClr val="accent2"/>
              </a:solidFill>
              <a:ea typeface="ＭＳ Ｐゴシック" charset="0"/>
              <a:cs typeface="ＭＳ Ｐゴシック" charset="0"/>
            </a:endParaRPr>
          </a:p>
          <a:p>
            <a:pPr marL="803275" indent="-360363">
              <a:buFont typeface="Arial"/>
              <a:buChar char="•"/>
              <a:defRPr/>
            </a:pPr>
            <a:r>
              <a:rPr lang="en-GB" sz="360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 ways and methods to create a committed network </a:t>
            </a:r>
            <a:r>
              <a:rPr lang="en-GB" sz="240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(including employer associations, employment agencies, school networks, social workers etc..)</a:t>
            </a:r>
            <a:endParaRPr lang="it-IT" sz="2400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1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i="1"/>
              <a:t>Needs and weak points </a:t>
            </a:r>
          </a:p>
        </p:txBody>
      </p:sp>
      <p:pic>
        <p:nvPicPr>
          <p:cNvPr id="2560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8" descr="image003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9" descr="SWO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Text Box 12"/>
          <p:cNvSpPr txBox="1">
            <a:spLocks noChangeArrowheads="1"/>
          </p:cNvSpPr>
          <p:nvPr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900" b="1">
                <a:latin typeface="Tahoma" pitchFamily="34" charset="0"/>
              </a:rPr>
              <a:t>PROVINCIA AUTONOMA DI TRENTO</a:t>
            </a:r>
          </a:p>
        </p:txBody>
      </p:sp>
      <p:sp>
        <p:nvSpPr>
          <p:cNvPr id="25607" name="CasellaDiTesto 1"/>
          <p:cNvSpPr txBox="1">
            <a:spLocks noChangeArrowheads="1"/>
          </p:cNvSpPr>
          <p:nvPr/>
        </p:nvSpPr>
        <p:spPr bwMode="auto">
          <a:xfrm>
            <a:off x="-107950" y="1989138"/>
            <a:ext cx="925195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3275" indent="-360363">
              <a:buFont typeface="Arial" charset="0"/>
              <a:buChar char="•"/>
            </a:pPr>
            <a:r>
              <a:rPr lang="en-GB" sz="3600" dirty="0">
                <a:solidFill>
                  <a:schemeClr val="accent2"/>
                </a:solidFill>
              </a:rPr>
              <a:t>tools for testing and certification of the achieved competences</a:t>
            </a:r>
            <a:r>
              <a:rPr lang="it-IT" sz="3600" dirty="0">
                <a:solidFill>
                  <a:schemeClr val="accent2"/>
                </a:solidFill>
              </a:rPr>
              <a:t/>
            </a:r>
            <a:br>
              <a:rPr lang="it-IT" sz="3600" dirty="0">
                <a:solidFill>
                  <a:schemeClr val="accent2"/>
                </a:solidFill>
              </a:rPr>
            </a:br>
            <a:endParaRPr lang="it-IT" sz="3600" dirty="0">
              <a:solidFill>
                <a:schemeClr val="accent2"/>
              </a:solidFill>
            </a:endParaRPr>
          </a:p>
          <a:p>
            <a:pPr marL="803275" indent="-360363">
              <a:buFont typeface="Arial" charset="0"/>
              <a:buChar char="•"/>
            </a:pPr>
            <a:r>
              <a:rPr lang="en-GB" sz="3600" dirty="0">
                <a:solidFill>
                  <a:schemeClr val="accent2"/>
                </a:solidFill>
              </a:rPr>
              <a:t>funding</a:t>
            </a:r>
            <a:br>
              <a:rPr lang="en-GB" sz="3600" dirty="0">
                <a:solidFill>
                  <a:schemeClr val="accent2"/>
                </a:solidFill>
              </a:rPr>
            </a:br>
            <a:endParaRPr lang="en-GB" sz="3600" dirty="0">
              <a:solidFill>
                <a:schemeClr val="accent2"/>
              </a:solidFill>
            </a:endParaRPr>
          </a:p>
          <a:p>
            <a:pPr marL="803275" indent="-360363">
              <a:buFont typeface="Arial" charset="0"/>
              <a:buChar char="•"/>
            </a:pPr>
            <a:r>
              <a:rPr lang="en-GB" sz="3600" dirty="0">
                <a:solidFill>
                  <a:schemeClr val="accent2"/>
                </a:solidFill>
              </a:rPr>
              <a:t>monitor the process which is co-managed (school + company)</a:t>
            </a:r>
            <a:r>
              <a:rPr lang="it-IT" sz="3600" dirty="0">
                <a:solidFill>
                  <a:schemeClr val="accent2"/>
                </a:solidFill>
              </a:rPr>
              <a:t> 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1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2662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412875"/>
            <a:ext cx="9144000" cy="4608513"/>
          </a:xfrm>
        </p:spPr>
        <p:txBody>
          <a:bodyPr/>
          <a:lstStyle/>
          <a:p>
            <a:pPr marL="261938" indent="-261938" algn="l"/>
            <a:r>
              <a:rPr lang="en-GB" b="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n-GB" b="0" dirty="0" smtClean="0">
                <a:solidFill>
                  <a:srgbClr val="FF0000"/>
                </a:solidFill>
                <a:latin typeface="Arial" pitchFamily="34" charset="0"/>
              </a:rPr>
              <a:t>	A </a:t>
            </a:r>
            <a:r>
              <a:rPr lang="en-GB" b="0" dirty="0">
                <a:solidFill>
                  <a:schemeClr val="accent2"/>
                </a:solidFill>
                <a:latin typeface="Arial" pitchFamily="34" charset="0"/>
              </a:rPr>
              <a:t>Request by a large hotel company </a:t>
            </a:r>
            <a:r>
              <a:rPr lang="en-GB" b="0" dirty="0" smtClean="0">
                <a:solidFill>
                  <a:schemeClr val="accent2"/>
                </a:solidFill>
                <a:latin typeface="Arial" pitchFamily="34" charset="0"/>
              </a:rPr>
              <a:t>for 10 apprentices (achievement </a:t>
            </a:r>
            <a:r>
              <a:rPr lang="en-GB" b="0" dirty="0">
                <a:solidFill>
                  <a:schemeClr val="accent2"/>
                </a:solidFill>
                <a:latin typeface="Arial" pitchFamily="34" charset="0"/>
              </a:rPr>
              <a:t>of </a:t>
            </a:r>
            <a:r>
              <a:rPr lang="en-GB" b="0" dirty="0" smtClean="0">
                <a:solidFill>
                  <a:schemeClr val="accent2"/>
                </a:solidFill>
                <a:latin typeface="Arial" pitchFamily="34" charset="0"/>
              </a:rPr>
              <a:t>the higher secondary </a:t>
            </a:r>
            <a:r>
              <a:rPr lang="en-GB" b="0" dirty="0">
                <a:solidFill>
                  <a:schemeClr val="accent2"/>
                </a:solidFill>
                <a:latin typeface="Arial" pitchFamily="34" charset="0"/>
              </a:rPr>
              <a:t>diploma </a:t>
            </a:r>
            <a:r>
              <a:rPr lang="en-GB" b="0" dirty="0" smtClean="0">
                <a:solidFill>
                  <a:schemeClr val="accent2"/>
                </a:solidFill>
                <a:latin typeface="Arial" pitchFamily="34" charset="0"/>
              </a:rPr>
              <a:t>hotel – catering - wellness) in  cooperation school and PAT</a:t>
            </a:r>
            <a:r>
              <a:rPr lang="en-GB" b="0" dirty="0">
                <a:solidFill>
                  <a:schemeClr val="accent2"/>
                </a:solidFill>
                <a:latin typeface="Arial" pitchFamily="34" charset="0"/>
              </a:rPr>
              <a:t/>
            </a:r>
            <a:br>
              <a:rPr lang="en-GB" b="0" dirty="0">
                <a:solidFill>
                  <a:schemeClr val="accent2"/>
                </a:solidFill>
                <a:latin typeface="Arial" pitchFamily="34" charset="0"/>
              </a:rPr>
            </a:br>
            <a:r>
              <a:rPr lang="en-GB" b="0" dirty="0" smtClean="0">
                <a:solidFill>
                  <a:srgbClr val="FF0000"/>
                </a:solidFill>
                <a:latin typeface="Arial" pitchFamily="34" charset="0"/>
              </a:rPr>
              <a:t>B</a:t>
            </a:r>
            <a:r>
              <a:rPr lang="en-GB" b="0" dirty="0" smtClean="0">
                <a:solidFill>
                  <a:schemeClr val="accent2"/>
                </a:solidFill>
                <a:latin typeface="Arial" pitchFamily="34" charset="0"/>
              </a:rPr>
              <a:t> Proposal </a:t>
            </a:r>
            <a:r>
              <a:rPr lang="en-GB" b="0" dirty="0">
                <a:solidFill>
                  <a:schemeClr val="accent2"/>
                </a:solidFill>
                <a:latin typeface="Arial" pitchFamily="34" charset="0"/>
              </a:rPr>
              <a:t>of the training school </a:t>
            </a:r>
            <a:r>
              <a:rPr lang="en-GB" b="0" dirty="0" smtClean="0">
                <a:solidFill>
                  <a:schemeClr val="accent2"/>
                </a:solidFill>
                <a:latin typeface="Arial" pitchFamily="34" charset="0"/>
              </a:rPr>
              <a:t>to family run </a:t>
            </a:r>
            <a:r>
              <a:rPr lang="en-GB" b="0" dirty="0">
                <a:solidFill>
                  <a:schemeClr val="accent2"/>
                </a:solidFill>
                <a:latin typeface="Arial" pitchFamily="34" charset="0"/>
              </a:rPr>
              <a:t>livestock farms </a:t>
            </a:r>
            <a:r>
              <a:rPr lang="en-GB" b="0" dirty="0" smtClean="0">
                <a:solidFill>
                  <a:schemeClr val="accent2"/>
                </a:solidFill>
                <a:latin typeface="Arial" pitchFamily="34" charset="0"/>
              </a:rPr>
              <a:t>for introduction of  apprenticeship scheme</a:t>
            </a:r>
            <a:br>
              <a:rPr lang="en-GB" b="0" dirty="0" smtClean="0">
                <a:solidFill>
                  <a:schemeClr val="accent2"/>
                </a:solidFill>
                <a:latin typeface="Arial" pitchFamily="34" charset="0"/>
              </a:rPr>
            </a:br>
            <a:r>
              <a:rPr lang="en-GB" b="0" dirty="0" smtClean="0">
                <a:solidFill>
                  <a:srgbClr val="FF0000"/>
                </a:solidFill>
                <a:latin typeface="Arial" pitchFamily="34" charset="0"/>
              </a:rPr>
              <a:t>C</a:t>
            </a:r>
            <a:r>
              <a:rPr lang="en-GB" b="0" dirty="0" smtClean="0">
                <a:solidFill>
                  <a:schemeClr val="accent2"/>
                </a:solidFill>
                <a:latin typeface="Arial" pitchFamily="34" charset="0"/>
              </a:rPr>
              <a:t> Designing </a:t>
            </a:r>
            <a:r>
              <a:rPr lang="en-GB" b="0" dirty="0">
                <a:solidFill>
                  <a:schemeClr val="accent2"/>
                </a:solidFill>
                <a:latin typeface="Arial" pitchFamily="34" charset="0"/>
              </a:rPr>
              <a:t>a proposal Youth </a:t>
            </a:r>
            <a:r>
              <a:rPr lang="en-GB" b="0" dirty="0" smtClean="0">
                <a:solidFill>
                  <a:schemeClr val="accent2"/>
                </a:solidFill>
                <a:latin typeface="Arial" pitchFamily="34" charset="0"/>
              </a:rPr>
              <a:t>Guarantee </a:t>
            </a:r>
            <a:endParaRPr lang="en-US" b="0" dirty="0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i="1" dirty="0" smtClean="0"/>
              <a:t>Recent development</a:t>
            </a:r>
            <a:endParaRPr lang="en-US" sz="2800" b="1" i="1" dirty="0"/>
          </a:p>
        </p:txBody>
      </p:sp>
      <p:pic>
        <p:nvPicPr>
          <p:cNvPr id="26628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8" descr="image003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9" descr="SWO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Text Box 12"/>
          <p:cNvSpPr txBox="1">
            <a:spLocks noChangeArrowheads="1"/>
          </p:cNvSpPr>
          <p:nvPr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900" b="1">
                <a:latin typeface="Tahoma" pitchFamily="34" charset="0"/>
              </a:rPr>
              <a:t>PROVINCIA AUTONOMA DI TRENTO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Struttura predefinita">
  <a:themeElements>
    <a:clrScheme name="1_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6629</TotalTime>
  <Words>182</Words>
  <Application>Microsoft Macintosh PowerPoint</Application>
  <PresentationFormat>Presentazione su schermo (4:3)</PresentationFormat>
  <Paragraphs>48</Paragraphs>
  <Slides>12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4" baseType="lpstr">
      <vt:lpstr>1_Struttura predefinita</vt:lpstr>
      <vt:lpstr>Immagine bitmap</vt:lpstr>
      <vt:lpstr>The SWORD project  Pilot PAT</vt:lpstr>
      <vt:lpstr>Our pilot project addresses the need to cater for those young people who, due to various difficulties, have abandoned school / training programs and do not have the necessary skills to enter the labour market. </vt:lpstr>
      <vt:lpstr>The idea is that such a reintegration can be facilitated by a year of pre-vocational training, which becomes a preparation year for apprenticeship training.   </vt:lpstr>
      <vt:lpstr> The purpose is to implement a pilot project based on the example of the German experience of the Land North Rhine-Westphalia in the framework of a Werkstattjahr -  a so called “workshop year”.   </vt:lpstr>
      <vt:lpstr>       The pilot targets young people from 14 to 18 who are enrolled in full-time courses of vocational education and training or come from higher secondary school.    </vt:lpstr>
      <vt:lpstr>       The pilot targets young people from 14 to 18 who have left school without achieving a final school leaving certificate and that, for various reasons, express intention to enter the labor market, but have not found an apprenticeship contract.  </vt:lpstr>
      <vt:lpstr>   The path should include a mandatory training provided by the training body and in-company training as well. The training body contacts the company. This solution is meant to guarantee the provision of curricular in-company training.   </vt:lpstr>
      <vt:lpstr>   This pathways should create a pilot version of the Dual System as it is used for the apprenticeship aimed at a professional qualification (= 3° EQF level)  and/or at the school leaving certificate (diploma = 4° EQF level) .   </vt:lpstr>
      <vt:lpstr>   core competences + practical training in the training body and in the company +  company internship (at least a day a week or in a specific period of time)    </vt:lpstr>
      <vt:lpstr>Presentazione di PowerPoint</vt:lpstr>
      <vt:lpstr>Presentazione di PowerPoint</vt:lpstr>
      <vt:lpstr>  A Request by a large hotel company for 10 apprentices (achievement of the higher secondary diploma hotel – catering - wellness) in  cooperation school and PAT B Proposal of the training school to family run livestock farms for introduction of  apprenticeship scheme C Designing a proposal Youth Guarantee </vt:lpstr>
    </vt:vector>
  </TitlesOfParts>
  <Company>Provincia Autonoma di Trento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politica di coesione e i fondi strutturali</dc:title>
  <dc:creator>PR38796</dc:creator>
  <cp:lastModifiedBy>Svenja Pokorny</cp:lastModifiedBy>
  <cp:revision>364</cp:revision>
  <dcterms:created xsi:type="dcterms:W3CDTF">2011-03-21T10:26:53Z</dcterms:created>
  <dcterms:modified xsi:type="dcterms:W3CDTF">2016-05-08T15:20:12Z</dcterms:modified>
</cp:coreProperties>
</file>