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8" r:id="rId2"/>
    <p:sldId id="361" r:id="rId3"/>
    <p:sldId id="365" r:id="rId4"/>
    <p:sldId id="297" r:id="rId5"/>
    <p:sldId id="357" r:id="rId6"/>
    <p:sldId id="358" r:id="rId7"/>
    <p:sldId id="359" r:id="rId8"/>
    <p:sldId id="360" r:id="rId9"/>
    <p:sldId id="364" r:id="rId10"/>
    <p:sldId id="286" r:id="rId11"/>
  </p:sldIdLst>
  <p:sldSz cx="9144000" cy="6858000" type="screen4x3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A714"/>
    <a:srgbClr val="FFCC66"/>
    <a:srgbClr val="FFFFCC"/>
    <a:srgbClr val="FFCC99"/>
    <a:srgbClr val="FFFF99"/>
    <a:srgbClr val="FFDD00"/>
    <a:srgbClr val="F8F8F8"/>
    <a:srgbClr val="99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9" autoAdjust="0"/>
    <p:restoredTop sz="88914" autoAdjust="0"/>
  </p:normalViewPr>
  <p:slideViewPr>
    <p:cSldViewPr snapToGrid="0" snapToObjects="1">
      <p:cViewPr varScale="1">
        <p:scale>
          <a:sx n="47" d="100"/>
          <a:sy n="47" d="100"/>
        </p:scale>
        <p:origin x="-5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-3942" y="-90"/>
      </p:cViewPr>
      <p:guideLst>
        <p:guide orient="horz" pos="3126"/>
        <p:guide pos="2141"/>
      </p:guideLst>
    </p:cSldViewPr>
  </p:notes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B31AAB-04ED-461E-B85A-2CA32092E09E}" type="doc">
      <dgm:prSet loTypeId="urn:microsoft.com/office/officeart/2005/8/layout/v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it-IT"/>
        </a:p>
      </dgm:t>
    </dgm:pt>
    <dgm:pt modelId="{AEDE8CBD-4DB3-40E5-AAC7-A3BFBEDA62B9}">
      <dgm:prSet phldrT="[Testo]"/>
      <dgm:spPr/>
      <dgm:t>
        <a:bodyPr/>
        <a:lstStyle/>
        <a:p>
          <a:r>
            <a:rPr lang="it-IT" dirty="0" smtClean="0">
              <a:solidFill>
                <a:srgbClr val="FFC000"/>
              </a:solidFill>
            </a:rPr>
            <a:t>FRAMEWORK AGREEMENT BETWEEN ALL DUAL SYSTEM ACTORS</a:t>
          </a:r>
          <a:endParaRPr lang="it-IT" dirty="0">
            <a:solidFill>
              <a:srgbClr val="FFC000"/>
            </a:solidFill>
          </a:endParaRPr>
        </a:p>
      </dgm:t>
    </dgm:pt>
    <dgm:pt modelId="{41A33E48-4D4D-4692-AF6A-89BB6141553F}" type="parTrans" cxnId="{047728DB-4E9B-4016-8955-A41E33015862}">
      <dgm:prSet/>
      <dgm:spPr/>
      <dgm:t>
        <a:bodyPr/>
        <a:lstStyle/>
        <a:p>
          <a:endParaRPr lang="it-IT"/>
        </a:p>
      </dgm:t>
    </dgm:pt>
    <dgm:pt modelId="{3EDBB814-DBBB-4855-968B-045FBA9A428C}" type="sibTrans" cxnId="{047728DB-4E9B-4016-8955-A41E33015862}">
      <dgm:prSet/>
      <dgm:spPr/>
      <dgm:t>
        <a:bodyPr/>
        <a:lstStyle/>
        <a:p>
          <a:endParaRPr lang="it-IT"/>
        </a:p>
      </dgm:t>
    </dgm:pt>
    <dgm:pt modelId="{B598EC55-CABA-42BA-B3ED-B17473C49CD5}" type="pres">
      <dgm:prSet presAssocID="{6DB31AAB-04ED-461E-B85A-2CA32092E09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D0EFC73-1AFC-476C-A4C9-6DABA065B5A5}" type="pres">
      <dgm:prSet presAssocID="{6DB31AAB-04ED-461E-B85A-2CA32092E09E}" presName="dummyMaxCanvas" presStyleCnt="0">
        <dgm:presLayoutVars/>
      </dgm:prSet>
      <dgm:spPr/>
    </dgm:pt>
    <dgm:pt modelId="{232E9359-868A-4CEC-B476-B128A53D16E6}" type="pres">
      <dgm:prSet presAssocID="{6DB31AAB-04ED-461E-B85A-2CA32092E09E}" presName="OneNode_1" presStyleLbl="node1" presStyleIdx="0" presStyleCnt="1" custScaleX="94604" custScaleY="84287" custLinFactNeighborY="-163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89DC7BC-E096-41B8-BE2D-5F3609E7F08D}" type="presOf" srcId="{AEDE8CBD-4DB3-40E5-AAC7-A3BFBEDA62B9}" destId="{232E9359-868A-4CEC-B476-B128A53D16E6}" srcOrd="0" destOrd="0" presId="urn:microsoft.com/office/officeart/2005/8/layout/vProcess5"/>
    <dgm:cxn modelId="{58F9CA7A-3C2D-4590-8798-34F354A8FFF6}" type="presOf" srcId="{6DB31AAB-04ED-461E-B85A-2CA32092E09E}" destId="{B598EC55-CABA-42BA-B3ED-B17473C49CD5}" srcOrd="0" destOrd="0" presId="urn:microsoft.com/office/officeart/2005/8/layout/vProcess5"/>
    <dgm:cxn modelId="{047728DB-4E9B-4016-8955-A41E33015862}" srcId="{6DB31AAB-04ED-461E-B85A-2CA32092E09E}" destId="{AEDE8CBD-4DB3-40E5-AAC7-A3BFBEDA62B9}" srcOrd="0" destOrd="0" parTransId="{41A33E48-4D4D-4692-AF6A-89BB6141553F}" sibTransId="{3EDBB814-DBBB-4855-968B-045FBA9A428C}"/>
    <dgm:cxn modelId="{53839C71-91F8-4A0D-B602-4EA82EDF5336}" type="presParOf" srcId="{B598EC55-CABA-42BA-B3ED-B17473C49CD5}" destId="{BD0EFC73-1AFC-476C-A4C9-6DABA065B5A5}" srcOrd="0" destOrd="0" presId="urn:microsoft.com/office/officeart/2005/8/layout/vProcess5"/>
    <dgm:cxn modelId="{48539024-CA94-4081-9400-11F894A87522}" type="presParOf" srcId="{B598EC55-CABA-42BA-B3ED-B17473C49CD5}" destId="{232E9359-868A-4CEC-B476-B128A53D16E6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pPr>
              <a:defRPr/>
            </a:pPr>
            <a:fld id="{27A87B57-F59D-4367-A2E1-6EFEF7469931}" type="datetimeFigureOut">
              <a:rPr lang="it-IT"/>
              <a:pPr>
                <a:defRPr/>
              </a:pPr>
              <a:t>11/05/2016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5300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5300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pPr>
              <a:defRPr/>
            </a:pPr>
            <a:fld id="{9ABFC336-F2DD-4F5E-8F2B-86C6B6B693D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731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731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731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731">
              <a:defRPr sz="1300"/>
            </a:lvl1pPr>
          </a:lstStyle>
          <a:p>
            <a:pPr>
              <a:defRPr/>
            </a:pPr>
            <a:fld id="{C2D4AD00-0CD0-4189-9F5A-8AD4352E1EB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smtClean="0"/>
          </a:p>
        </p:txBody>
      </p:sp>
      <p:sp>
        <p:nvSpPr>
          <p:cNvPr id="1741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55675"/>
            <a:fld id="{C5EDC165-046C-4284-A0C9-F6CAA94C862F}" type="slidenum">
              <a:rPr lang="it-IT" smtClean="0"/>
              <a:pPr defTabSz="955675"/>
              <a:t>2</a:t>
            </a:fld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8" name="Segnaposto not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smtClean="0"/>
          </a:p>
        </p:txBody>
      </p:sp>
      <p:sp>
        <p:nvSpPr>
          <p:cNvPr id="19459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55675"/>
            <a:fld id="{0C3A0075-6D90-4FA3-AB90-86D0AE4B9BEA}" type="slidenum">
              <a:rPr lang="it-IT" smtClean="0"/>
              <a:pPr defTabSz="955675"/>
              <a:t>3</a:t>
            </a:fld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62" tIns="47781" rIns="95562" bIns="47781" anchor="b"/>
          <a:lstStyle/>
          <a:p>
            <a:pPr algn="r" defTabSz="990600"/>
            <a:fld id="{501AEA85-DD99-4AFB-8C53-6C6CC334548D}" type="slidenum">
              <a:rPr lang="it-IT" altLang="it-IT" sz="1300"/>
              <a:pPr algn="r" defTabSz="990600"/>
              <a:t>4</a:t>
            </a:fld>
            <a:endParaRPr lang="it-IT" altLang="it-IT" sz="130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4" name="Segnaposto not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smtClean="0"/>
          </a:p>
        </p:txBody>
      </p:sp>
      <p:sp>
        <p:nvSpPr>
          <p:cNvPr id="2355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55675"/>
            <a:fld id="{B5DB8A65-2681-4188-833C-400368F05DE7}" type="slidenum">
              <a:rPr lang="it-IT" smtClean="0"/>
              <a:pPr defTabSz="955675"/>
              <a:t>5</a:t>
            </a:fld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62" tIns="47781" rIns="95562" bIns="47781" anchor="b"/>
          <a:lstStyle/>
          <a:p>
            <a:pPr algn="r"/>
            <a:fld id="{C2BC3244-A3F6-4199-8F65-D5E62F4F2431}" type="slidenum">
              <a:rPr lang="it-IT" altLang="it-IT" sz="1300">
                <a:solidFill>
                  <a:srgbClr val="000000"/>
                </a:solidFill>
              </a:rPr>
              <a:pPr algn="r"/>
              <a:t>6</a:t>
            </a:fld>
            <a:endParaRPr lang="it-IT" altLang="it-IT" sz="1300">
              <a:solidFill>
                <a:srgbClr val="000000"/>
              </a:solidFill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defTabSz="954088" eaLnBrk="1" hangingPunct="1">
              <a:spcBef>
                <a:spcPct val="0"/>
              </a:spcBef>
            </a:pPr>
            <a:endParaRPr lang="it-IT" sz="13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Segnaposto not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smtClean="0"/>
          </a:p>
        </p:txBody>
      </p:sp>
      <p:sp>
        <p:nvSpPr>
          <p:cNvPr id="2867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55675"/>
            <a:fld id="{86EBE624-B7AE-46B8-B94A-E33217064A34}" type="slidenum">
              <a:rPr lang="it-IT" smtClean="0"/>
              <a:pPr defTabSz="955675"/>
              <a:t>8</a:t>
            </a:fld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2" name="Segnaposto not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smtClean="0"/>
          </a:p>
        </p:txBody>
      </p:sp>
      <p:sp>
        <p:nvSpPr>
          <p:cNvPr id="30723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55675"/>
            <a:fld id="{F590B1D6-31CD-40F3-AB8B-8D70E4E52D5B}" type="slidenum">
              <a:rPr lang="it-IT" smtClean="0"/>
              <a:pPr defTabSz="955675"/>
              <a:t>9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2E195-5C28-464B-8175-1BF7C7A70A4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474D3-0C8E-4DD3-9244-4D5F8244967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46D6F-11D1-4453-8365-CD8AF4A3212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8F8CE-DDB1-4B36-A003-DAF9AFE578A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9F095-8C2A-463B-8502-D7111BED591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78E26-C8CD-4726-892A-D3FA960BBFC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8EF33-5703-4938-8B1C-A02A7C586BE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98DBD-2E26-418D-8EEC-41C5C43416C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12597-3C72-4540-87A7-1FB8CBD423C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D95E6-8A57-43B0-AF50-9CF45A03E25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B3A3E-2407-467C-BBE3-97A0EB2FF27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62879D99-17C9-4996-B96A-13904928570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0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9.jpeg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763"/>
            <a:ext cx="9144000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468313" y="1682750"/>
            <a:ext cx="8382000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b="1">
                <a:latin typeface="Arial Narrow" pitchFamily="34" charset="0"/>
                <a:cs typeface="Aparajita" pitchFamily="34" charset="0"/>
              </a:rPr>
              <a:t> </a:t>
            </a:r>
          </a:p>
          <a:p>
            <a:pPr algn="ctr"/>
            <a:r>
              <a:rPr lang="it-IT" altLang="it-IT" sz="2400" b="1">
                <a:solidFill>
                  <a:schemeClr val="folHlink"/>
                </a:solidFill>
                <a:latin typeface="Calibri" pitchFamily="34" charset="0"/>
              </a:rPr>
              <a:t>School and Work-Related Dual learning</a:t>
            </a:r>
          </a:p>
          <a:p>
            <a:pPr algn="ctr"/>
            <a:r>
              <a:rPr lang="it-IT" altLang="it-IT" sz="3600" b="1">
                <a:solidFill>
                  <a:schemeClr val="folHlink"/>
                </a:solidFill>
                <a:latin typeface="Calibri" pitchFamily="34" charset="0"/>
              </a:rPr>
              <a:t>SWORD</a:t>
            </a:r>
          </a:p>
          <a:p>
            <a:pPr algn="ctr"/>
            <a:endParaRPr lang="it-IT" altLang="it-IT" sz="2400" b="1">
              <a:solidFill>
                <a:srgbClr val="F8A714"/>
              </a:solidFill>
              <a:latin typeface="Calibri" pitchFamily="34" charset="0"/>
            </a:endParaRPr>
          </a:p>
          <a:p>
            <a:pPr algn="ctr"/>
            <a:r>
              <a:rPr lang="it-IT" altLang="it-IT" sz="4000" b="1">
                <a:solidFill>
                  <a:srgbClr val="F8A714"/>
                </a:solidFill>
                <a:latin typeface="Calibri" pitchFamily="34" charset="0"/>
              </a:rPr>
              <a:t>4th Project Meeting</a:t>
            </a:r>
          </a:p>
          <a:p>
            <a:pPr algn="ctr"/>
            <a:r>
              <a:rPr lang="it-IT" altLang="it-IT" sz="2400" b="1">
                <a:solidFill>
                  <a:srgbClr val="F8A714"/>
                </a:solidFill>
                <a:latin typeface="Calibri" pitchFamily="34" charset="0"/>
              </a:rPr>
              <a:t>Gdansk (PL)11th – 13th May 2016 </a:t>
            </a:r>
          </a:p>
          <a:p>
            <a:pPr algn="ctr"/>
            <a:endParaRPr lang="it-IT" altLang="it-IT" sz="1400" b="1">
              <a:latin typeface="Calibri" pitchFamily="34" charset="0"/>
            </a:endParaRPr>
          </a:p>
          <a:p>
            <a:pPr algn="ctr"/>
            <a:endParaRPr lang="it-IT" altLang="it-IT" sz="1400" b="1">
              <a:latin typeface="Calibri" pitchFamily="34" charset="0"/>
            </a:endParaRPr>
          </a:p>
          <a:p>
            <a:pPr algn="ctr"/>
            <a:endParaRPr lang="it-IT" altLang="it-IT" sz="1400" b="1">
              <a:latin typeface="Calibri" pitchFamily="34" charset="0"/>
            </a:endParaRPr>
          </a:p>
          <a:p>
            <a:pPr algn="ctr"/>
            <a:endParaRPr lang="it-IT" altLang="it-IT" sz="2000" i="1">
              <a:latin typeface="Calibri" pitchFamily="34" charset="0"/>
            </a:endParaRPr>
          </a:p>
          <a:p>
            <a:pPr algn="ctr"/>
            <a:r>
              <a:rPr lang="it-IT" altLang="it-IT" sz="1600" b="1">
                <a:latin typeface="Calibri" pitchFamily="34" charset="0"/>
              </a:rPr>
              <a:t>Regione Autonoma Friuli Venezia Giulia</a:t>
            </a:r>
          </a:p>
          <a:p>
            <a:pPr algn="ctr"/>
            <a:r>
              <a:rPr lang="it-IT" altLang="it-IT" sz="1600" b="1">
                <a:latin typeface="Calibri" pitchFamily="34" charset="0"/>
              </a:rPr>
              <a:t>AREA ISTRUZIONE, ALTA FORMAZIONE E RICERCA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e 24"/>
          <p:cNvSpPr/>
          <p:nvPr/>
        </p:nvSpPr>
        <p:spPr>
          <a:xfrm>
            <a:off x="3771900" y="3429000"/>
            <a:ext cx="3575050" cy="32131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Callout con freccia in giù 10"/>
          <p:cNvSpPr/>
          <p:nvPr/>
        </p:nvSpPr>
        <p:spPr>
          <a:xfrm>
            <a:off x="2387600" y="817563"/>
            <a:ext cx="6354763" cy="2503487"/>
          </a:xfrm>
          <a:prstGeom prst="downArrowCallout">
            <a:avLst>
              <a:gd name="adj1" fmla="val 16252"/>
              <a:gd name="adj2" fmla="val 31574"/>
              <a:gd name="adj3" fmla="val 25000"/>
              <a:gd name="adj4" fmla="val 66152"/>
            </a:avLst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6387" name="CasellaDiTesto 3"/>
          <p:cNvSpPr txBox="1">
            <a:spLocks noChangeArrowheads="1"/>
          </p:cNvSpPr>
          <p:nvPr/>
        </p:nvSpPr>
        <p:spPr bwMode="auto">
          <a:xfrm>
            <a:off x="228600" y="174625"/>
            <a:ext cx="8958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solidFill>
                  <a:srgbClr val="C00000"/>
                </a:solidFill>
                <a:latin typeface="Calibri" pitchFamily="34" charset="0"/>
              </a:rPr>
              <a:t>School and work Alternance : some informations and data</a:t>
            </a:r>
            <a:endParaRPr lang="it-IT">
              <a:solidFill>
                <a:srgbClr val="C00000"/>
              </a:solidFill>
            </a:endParaRPr>
          </a:p>
        </p:txBody>
      </p:sp>
      <p:sp>
        <p:nvSpPr>
          <p:cNvPr id="16388" name="CasellaDiTesto 6"/>
          <p:cNvSpPr txBox="1">
            <a:spLocks noChangeArrowheads="1"/>
          </p:cNvSpPr>
          <p:nvPr/>
        </p:nvSpPr>
        <p:spPr bwMode="auto">
          <a:xfrm>
            <a:off x="2387600" y="831850"/>
            <a:ext cx="6365875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400" b="1">
                <a:solidFill>
                  <a:srgbClr val="C00000"/>
                </a:solidFill>
              </a:rPr>
              <a:t>Law n. 107/2015</a:t>
            </a:r>
          </a:p>
          <a:p>
            <a:pPr algn="ctr"/>
            <a:r>
              <a:rPr lang="it-IT" sz="1400">
                <a:solidFill>
                  <a:srgbClr val="003366"/>
                </a:solidFill>
              </a:rPr>
              <a:t>«La buona scuola – THE GOOD SCHOOL»</a:t>
            </a:r>
          </a:p>
          <a:p>
            <a:endParaRPr lang="it-IT" sz="1400">
              <a:solidFill>
                <a:srgbClr val="003366"/>
              </a:solidFill>
            </a:endParaRPr>
          </a:p>
          <a:p>
            <a:pPr algn="ctr"/>
            <a:r>
              <a:rPr lang="it-IT" altLang="it-IT" sz="1600">
                <a:solidFill>
                  <a:srgbClr val="003366"/>
                </a:solidFill>
              </a:rPr>
              <a:t>The aim is to increase job opportunities and labour market guidance skills of students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1325563" y="5713413"/>
            <a:ext cx="2446337" cy="55562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altLang="it-IT" sz="1100" dirty="0">
              <a:solidFill>
                <a:schemeClr val="bg1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it-IT" altLang="it-IT" sz="1100" dirty="0">
                <a:solidFill>
                  <a:schemeClr val="bg1">
                    <a:lumMod val="75000"/>
                  </a:schemeClr>
                </a:solidFill>
              </a:rPr>
              <a:t>art.1, comma 33</a:t>
            </a:r>
          </a:p>
          <a:p>
            <a:pPr algn="ctr">
              <a:defRPr/>
            </a:pPr>
            <a:endParaRPr lang="it-IT" dirty="0"/>
          </a:p>
        </p:txBody>
      </p:sp>
      <p:sp>
        <p:nvSpPr>
          <p:cNvPr id="16390" name="CasellaDiTesto 21"/>
          <p:cNvSpPr txBox="1">
            <a:spLocks noChangeArrowheads="1"/>
          </p:cNvSpPr>
          <p:nvPr/>
        </p:nvSpPr>
        <p:spPr bwMode="auto">
          <a:xfrm>
            <a:off x="4000500" y="3752850"/>
            <a:ext cx="2881313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600"/>
              <a:t>School-work alternance schedules are realized by Professional and Technical superior schools and last 400 hours during the third and fourth class. And by High Schools for a duration of 200 hours during the third, the fourth and the fith years.</a:t>
            </a:r>
          </a:p>
        </p:txBody>
      </p:sp>
      <p:pic>
        <p:nvPicPr>
          <p:cNvPr id="1639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200" y="831850"/>
            <a:ext cx="2098675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e 24"/>
          <p:cNvSpPr/>
          <p:nvPr/>
        </p:nvSpPr>
        <p:spPr>
          <a:xfrm>
            <a:off x="5326063" y="3802063"/>
            <a:ext cx="3416300" cy="293687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0" name="Ovale 19"/>
          <p:cNvSpPr/>
          <p:nvPr/>
        </p:nvSpPr>
        <p:spPr>
          <a:xfrm>
            <a:off x="841375" y="3641725"/>
            <a:ext cx="3730625" cy="309721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Callout con freccia in giù 10"/>
          <p:cNvSpPr/>
          <p:nvPr/>
        </p:nvSpPr>
        <p:spPr>
          <a:xfrm>
            <a:off x="1998663" y="754063"/>
            <a:ext cx="6732587" cy="2505075"/>
          </a:xfrm>
          <a:prstGeom prst="downArrowCallout">
            <a:avLst>
              <a:gd name="adj1" fmla="val 16983"/>
              <a:gd name="adj2" fmla="val 25000"/>
              <a:gd name="adj3" fmla="val 25000"/>
              <a:gd name="adj4" fmla="val 65422"/>
            </a:avLst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2009775" y="900113"/>
            <a:ext cx="6732588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400" b="1">
                <a:solidFill>
                  <a:srgbClr val="C00000"/>
                </a:solidFill>
              </a:rPr>
              <a:t>Regional Law 13/2015</a:t>
            </a:r>
          </a:p>
          <a:p>
            <a:pPr algn="ctr"/>
            <a:r>
              <a:rPr lang="it-IT" sz="1400">
                <a:solidFill>
                  <a:srgbClr val="003366"/>
                </a:solidFill>
              </a:rPr>
              <a:t>We have build up a specific agency for labour market</a:t>
            </a:r>
          </a:p>
          <a:p>
            <a:endParaRPr lang="it-IT" sz="1400">
              <a:solidFill>
                <a:srgbClr val="003366"/>
              </a:solidFill>
            </a:endParaRPr>
          </a:p>
          <a:p>
            <a:pPr algn="just"/>
            <a:r>
              <a:rPr lang="it-IT" altLang="it-IT" sz="1400">
                <a:solidFill>
                  <a:srgbClr val="003366"/>
                </a:solidFill>
              </a:rPr>
              <a:t>The regioanl Administration is able to plan, to coordinate and promote the quality, the guidance service monitoring and providing of specialistic guidance services.</a:t>
            </a:r>
          </a:p>
        </p:txBody>
      </p:sp>
      <p:pic>
        <p:nvPicPr>
          <p:cNvPr id="1027" name="Picture 3" descr="C:\Users\149041\Desktop\logo_regione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8" y="766763"/>
            <a:ext cx="1743075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ttangolo 15"/>
          <p:cNvSpPr/>
          <p:nvPr/>
        </p:nvSpPr>
        <p:spPr>
          <a:xfrm>
            <a:off x="3956050" y="3432175"/>
            <a:ext cx="2247900" cy="554038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1100">
                <a:solidFill>
                  <a:srgbClr val="000073"/>
                </a:solidFill>
                <a:cs typeface="Arial" charset="0"/>
              </a:rPr>
              <a:t>ACTIVITIES</a:t>
            </a:r>
            <a:endParaRPr lang="it-IT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5943600" y="2838450"/>
            <a:ext cx="2389188" cy="554038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altLang="it-IT" sz="1100" dirty="0">
              <a:solidFill>
                <a:schemeClr val="bg1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it-IT" altLang="it-IT" sz="1100" dirty="0" err="1">
                <a:solidFill>
                  <a:schemeClr val="bg1">
                    <a:lumMod val="75000"/>
                  </a:schemeClr>
                </a:solidFill>
              </a:rPr>
              <a:t>Providing</a:t>
            </a:r>
            <a:r>
              <a:rPr lang="it-IT" altLang="it-IT" sz="11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it-IT" altLang="it-IT" sz="1100" dirty="0" err="1">
                <a:solidFill>
                  <a:schemeClr val="bg1">
                    <a:lumMod val="75000"/>
                  </a:schemeClr>
                </a:solidFill>
              </a:rPr>
              <a:t>services</a:t>
            </a:r>
            <a:r>
              <a:rPr lang="it-IT" altLang="it-IT" sz="1100" dirty="0">
                <a:solidFill>
                  <a:schemeClr val="bg1">
                    <a:lumMod val="75000"/>
                  </a:schemeClr>
                </a:solidFill>
              </a:rPr>
              <a:t> to </a:t>
            </a:r>
            <a:r>
              <a:rPr lang="it-IT" altLang="it-IT" sz="1100" dirty="0" err="1">
                <a:solidFill>
                  <a:schemeClr val="bg1">
                    <a:lumMod val="75000"/>
                  </a:schemeClr>
                </a:solidFill>
              </a:rPr>
              <a:t>people</a:t>
            </a:r>
            <a:endParaRPr lang="it-IT" altLang="it-IT" sz="1100" dirty="0">
              <a:solidFill>
                <a:schemeClr val="bg1">
                  <a:lumMod val="75000"/>
                </a:schemeClr>
              </a:solidFill>
            </a:endParaRPr>
          </a:p>
          <a:p>
            <a:pPr algn="ctr">
              <a:defRPr/>
            </a:pP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2057400" y="2808288"/>
            <a:ext cx="2586038" cy="55562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altLang="it-IT" sz="1100" dirty="0">
              <a:solidFill>
                <a:schemeClr val="bg1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it-IT" altLang="it-IT" sz="1100" dirty="0">
                <a:solidFill>
                  <a:schemeClr val="bg1">
                    <a:lumMod val="75000"/>
                  </a:schemeClr>
                </a:solidFill>
              </a:rPr>
              <a:t>Planning </a:t>
            </a:r>
            <a:r>
              <a:rPr lang="it-IT" altLang="it-IT" sz="1100" dirty="0" err="1">
                <a:solidFill>
                  <a:schemeClr val="bg1">
                    <a:lumMod val="75000"/>
                  </a:schemeClr>
                </a:solidFill>
              </a:rPr>
              <a:t>function</a:t>
            </a:r>
            <a:endParaRPr lang="it-IT" altLang="it-IT" sz="1100" dirty="0">
              <a:solidFill>
                <a:schemeClr val="bg1">
                  <a:lumMod val="75000"/>
                </a:schemeClr>
              </a:solidFill>
            </a:endParaRPr>
          </a:p>
          <a:p>
            <a:pPr algn="ctr">
              <a:defRPr/>
            </a:pPr>
            <a:endParaRPr lang="it-IT" dirty="0"/>
          </a:p>
        </p:txBody>
      </p:sp>
      <p:sp>
        <p:nvSpPr>
          <p:cNvPr id="19" name="CasellaDiTesto 18"/>
          <p:cNvSpPr txBox="1">
            <a:spLocks noChangeArrowheads="1"/>
          </p:cNvSpPr>
          <p:nvPr/>
        </p:nvSpPr>
        <p:spPr bwMode="auto">
          <a:xfrm>
            <a:off x="1933575" y="4138613"/>
            <a:ext cx="1817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b="1"/>
              <a:t>REGIONAL</a:t>
            </a:r>
          </a:p>
        </p:txBody>
      </p:sp>
      <p:sp>
        <p:nvSpPr>
          <p:cNvPr id="23" name="CasellaDiTesto 22"/>
          <p:cNvSpPr txBox="1">
            <a:spLocks noChangeArrowheads="1"/>
          </p:cNvSpPr>
          <p:nvPr/>
        </p:nvSpPr>
        <p:spPr bwMode="auto">
          <a:xfrm>
            <a:off x="6402388" y="3802063"/>
            <a:ext cx="1539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/>
              <a:t>NATIONAL</a:t>
            </a:r>
          </a:p>
        </p:txBody>
      </p:sp>
      <p:sp>
        <p:nvSpPr>
          <p:cNvPr id="21" name="CasellaDiTesto 20"/>
          <p:cNvSpPr txBox="1">
            <a:spLocks noChangeArrowheads="1"/>
          </p:cNvSpPr>
          <p:nvPr/>
        </p:nvSpPr>
        <p:spPr bwMode="auto">
          <a:xfrm>
            <a:off x="1127125" y="4492625"/>
            <a:ext cx="3370263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sz="1400"/>
          </a:p>
          <a:p>
            <a:pPr>
              <a:buFontTx/>
              <a:buChar char="-"/>
            </a:pPr>
            <a:r>
              <a:rPr lang="it-IT" sz="1400"/>
              <a:t>GUIDANCE OFFER CATALOGUE</a:t>
            </a:r>
          </a:p>
          <a:p>
            <a:pPr>
              <a:buFontTx/>
              <a:buChar char="-"/>
            </a:pPr>
            <a:endParaRPr lang="it-IT" sz="1400"/>
          </a:p>
          <a:p>
            <a:r>
              <a:rPr lang="it-IT" sz="1400"/>
              <a:t>- TOOLS TO BETTER KNOW DIFFERENT JOBS </a:t>
            </a:r>
          </a:p>
          <a:p>
            <a:endParaRPr lang="it-IT"/>
          </a:p>
          <a:p>
            <a:endParaRPr lang="it-IT"/>
          </a:p>
        </p:txBody>
      </p:sp>
      <p:sp>
        <p:nvSpPr>
          <p:cNvPr id="22" name="CasellaDiTesto 21"/>
          <p:cNvSpPr txBox="1">
            <a:spLocks noChangeArrowheads="1"/>
          </p:cNvSpPr>
          <p:nvPr/>
        </p:nvSpPr>
        <p:spPr bwMode="auto">
          <a:xfrm>
            <a:off x="5711825" y="4170363"/>
            <a:ext cx="2843213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/>
              <a:t>- PARTICIPATION</a:t>
            </a:r>
          </a:p>
          <a:p>
            <a:endParaRPr lang="it-IT" sz="1400"/>
          </a:p>
          <a:p>
            <a:pPr>
              <a:buFontTx/>
              <a:buChar char="-"/>
            </a:pPr>
            <a:r>
              <a:rPr lang="it-IT" sz="1400"/>
              <a:t>INTERNATIONAL PROJECTS</a:t>
            </a:r>
          </a:p>
          <a:p>
            <a:endParaRPr lang="it-IT" sz="1400"/>
          </a:p>
          <a:p>
            <a:pPr>
              <a:buFontTx/>
              <a:buChar char="-"/>
            </a:pPr>
            <a:r>
              <a:rPr lang="it-IT" sz="1400"/>
              <a:t>OPERATORS TRAINING</a:t>
            </a:r>
          </a:p>
          <a:p>
            <a:pPr>
              <a:buFontTx/>
              <a:buChar char="-"/>
            </a:pPr>
            <a:endParaRPr lang="it-IT" sz="1400"/>
          </a:p>
          <a:p>
            <a:pPr>
              <a:buFontTx/>
              <a:buChar char="-"/>
            </a:pPr>
            <a:r>
              <a:rPr lang="it-IT" sz="1400"/>
              <a:t>INFORMATION SERVICES</a:t>
            </a:r>
          </a:p>
          <a:p>
            <a:pPr>
              <a:buFontTx/>
              <a:buChar char="-"/>
            </a:pPr>
            <a:endParaRPr lang="it-IT" sz="1400"/>
          </a:p>
          <a:p>
            <a:pPr>
              <a:buFontTx/>
              <a:buChar char="-"/>
            </a:pPr>
            <a:r>
              <a:rPr lang="it-IT" sz="1400"/>
              <a:t>MONITORING</a:t>
            </a:r>
          </a:p>
        </p:txBody>
      </p:sp>
      <p:sp>
        <p:nvSpPr>
          <p:cNvPr id="18445" name="CasellaDiTesto 3"/>
          <p:cNvSpPr txBox="1">
            <a:spLocks noChangeArrowheads="1"/>
          </p:cNvSpPr>
          <p:nvPr/>
        </p:nvSpPr>
        <p:spPr bwMode="auto">
          <a:xfrm>
            <a:off x="228600" y="174625"/>
            <a:ext cx="8958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solidFill>
                  <a:srgbClr val="C00000"/>
                </a:solidFill>
                <a:latin typeface="Calibri" pitchFamily="34" charset="0"/>
              </a:rPr>
              <a:t>School and work Alternance : some informations and data</a:t>
            </a:r>
            <a:endParaRPr lang="it-IT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0" grpId="0" animBg="1"/>
      <p:bldP spid="11" grpId="0" animBg="1"/>
      <p:bldP spid="7" grpId="0"/>
      <p:bldP spid="16" grpId="0" animBg="1"/>
      <p:bldP spid="15" grpId="0" animBg="1"/>
      <p:bldP spid="6" grpId="0" animBg="1"/>
      <p:bldP spid="19" grpId="0"/>
      <p:bldP spid="23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667000" y="1546225"/>
            <a:ext cx="5946775" cy="12604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20482" name="Picture 4" descr="C:\Users\Master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40525" y="11113"/>
            <a:ext cx="2403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149041\Desktop\ragazzi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375" y="1546225"/>
            <a:ext cx="22066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AutoShape 4" descr="Risultati immagini per immagini disegni ragazzi a scuol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13" name="Immagin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0375" y="3505200"/>
            <a:ext cx="238918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2849563" y="1684338"/>
            <a:ext cx="5764212" cy="676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b="1" dirty="0">
                <a:solidFill>
                  <a:srgbClr val="C00000"/>
                </a:solidFill>
              </a:rPr>
              <a:t>20.000</a:t>
            </a:r>
            <a:r>
              <a:rPr lang="it-IT" dirty="0">
                <a:solidFill>
                  <a:schemeClr val="bg1">
                    <a:lumMod val="75000"/>
                  </a:schemeClr>
                </a:solidFill>
              </a:rPr>
              <a:t> Students </a:t>
            </a:r>
          </a:p>
          <a:p>
            <a:pPr algn="ctr">
              <a:defRPr/>
            </a:pPr>
            <a:r>
              <a:rPr lang="it-IT" sz="2000" dirty="0" err="1">
                <a:solidFill>
                  <a:schemeClr val="bg1">
                    <a:lumMod val="75000"/>
                  </a:schemeClr>
                </a:solidFill>
              </a:rPr>
              <a:t>Superior</a:t>
            </a:r>
            <a:r>
              <a:rPr lang="it-I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bg1">
                    <a:lumMod val="75000"/>
                  </a:schemeClr>
                </a:solidFill>
              </a:rPr>
              <a:t>schools</a:t>
            </a:r>
            <a:r>
              <a:rPr lang="it-IT" sz="2000" dirty="0">
                <a:solidFill>
                  <a:schemeClr val="bg1">
                    <a:lumMod val="75000"/>
                  </a:schemeClr>
                </a:solidFill>
              </a:rPr>
              <a:t> (III-IV-V)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2857500" y="3505200"/>
            <a:ext cx="5946775" cy="192405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2949575" y="3619500"/>
            <a:ext cx="58324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>
                <a:solidFill>
                  <a:srgbClr val="000073"/>
                </a:solidFill>
              </a:rPr>
              <a:t>30-34 years old people with university degree</a:t>
            </a:r>
          </a:p>
          <a:p>
            <a:pPr algn="ctr"/>
            <a:endParaRPr lang="it-IT">
              <a:solidFill>
                <a:srgbClr val="000073"/>
              </a:solidFill>
            </a:endParaRPr>
          </a:p>
          <a:p>
            <a:pPr algn="ctr"/>
            <a:r>
              <a:rPr lang="it-IT" b="1">
                <a:solidFill>
                  <a:srgbClr val="C00000"/>
                </a:solidFill>
              </a:rPr>
              <a:t>FVG  27,0%</a:t>
            </a:r>
          </a:p>
          <a:p>
            <a:pPr algn="ctr"/>
            <a:r>
              <a:rPr lang="it-IT" sz="1200" b="1">
                <a:solidFill>
                  <a:srgbClr val="C00000"/>
                </a:solidFill>
              </a:rPr>
              <a:t>ITALIA  25,3% </a:t>
            </a:r>
          </a:p>
          <a:p>
            <a:pPr algn="ctr"/>
            <a:endParaRPr lang="it-IT" sz="1200" b="1">
              <a:solidFill>
                <a:srgbClr val="C00000"/>
              </a:solidFill>
            </a:endParaRPr>
          </a:p>
          <a:p>
            <a:pPr algn="ctr"/>
            <a:r>
              <a:rPr lang="it-IT">
                <a:solidFill>
                  <a:srgbClr val="000073"/>
                </a:solidFill>
              </a:rPr>
              <a:t>2020 European Strategy the european average at 40%</a:t>
            </a:r>
          </a:p>
          <a:p>
            <a:pPr algn="r"/>
            <a:r>
              <a:rPr lang="it-IT">
                <a:solidFill>
                  <a:srgbClr val="000073"/>
                </a:solidFill>
              </a:rPr>
              <a:t> </a:t>
            </a:r>
            <a:r>
              <a:rPr lang="it-IT" sz="1000">
                <a:solidFill>
                  <a:srgbClr val="000073"/>
                </a:solidFill>
              </a:rPr>
              <a:t>dati http://noi-italia.istat.it/</a:t>
            </a:r>
          </a:p>
          <a:p>
            <a:endParaRPr lang="it-IT">
              <a:solidFill>
                <a:srgbClr val="000073"/>
              </a:solidFill>
            </a:endParaRPr>
          </a:p>
        </p:txBody>
      </p:sp>
      <p:sp>
        <p:nvSpPr>
          <p:cNvPr id="20489" name="CasellaDiTesto 14"/>
          <p:cNvSpPr txBox="1">
            <a:spLocks noChangeArrowheads="1"/>
          </p:cNvSpPr>
          <p:nvPr/>
        </p:nvSpPr>
        <p:spPr bwMode="auto">
          <a:xfrm>
            <a:off x="3471863" y="3309938"/>
            <a:ext cx="631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/>
              <a:t>2015</a:t>
            </a:r>
          </a:p>
        </p:txBody>
      </p:sp>
      <p:grpSp>
        <p:nvGrpSpPr>
          <p:cNvPr id="18" name="Gruppo 17"/>
          <p:cNvGrpSpPr>
            <a:grpSpLocks/>
          </p:cNvGrpSpPr>
          <p:nvPr/>
        </p:nvGrpSpPr>
        <p:grpSpPr bwMode="auto">
          <a:xfrm>
            <a:off x="2992438" y="3859213"/>
            <a:ext cx="839787" cy="776287"/>
            <a:chOff x="188232" y="3198239"/>
            <a:chExt cx="840310" cy="776034"/>
          </a:xfrm>
        </p:grpSpPr>
        <p:sp>
          <p:nvSpPr>
            <p:cNvPr id="16" name="Ovale 15"/>
            <p:cNvSpPr/>
            <p:nvPr/>
          </p:nvSpPr>
          <p:spPr>
            <a:xfrm>
              <a:off x="188232" y="3198239"/>
              <a:ext cx="840310" cy="77603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304191" y="3458504"/>
              <a:ext cx="608392" cy="307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it-IT" sz="1400" b="1" dirty="0">
                  <a:solidFill>
                    <a:schemeClr val="bg1">
                      <a:lumMod val="75000"/>
                    </a:schemeClr>
                  </a:solidFill>
                </a:rPr>
                <a:t>2015</a:t>
              </a:r>
            </a:p>
          </p:txBody>
        </p:sp>
      </p:grpSp>
      <p:sp>
        <p:nvSpPr>
          <p:cNvPr id="20491" name="CasellaDiTesto 3"/>
          <p:cNvSpPr txBox="1">
            <a:spLocks noChangeArrowheads="1"/>
          </p:cNvSpPr>
          <p:nvPr/>
        </p:nvSpPr>
        <p:spPr bwMode="auto">
          <a:xfrm>
            <a:off x="228600" y="174625"/>
            <a:ext cx="6511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solidFill>
                  <a:srgbClr val="C00000"/>
                </a:solidFill>
                <a:latin typeface="Calibri" pitchFamily="34" charset="0"/>
              </a:rPr>
              <a:t>School and work Alternance : some informations and data</a:t>
            </a:r>
            <a:endParaRPr lang="it-IT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14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Ovale 2053"/>
          <p:cNvSpPr/>
          <p:nvPr/>
        </p:nvSpPr>
        <p:spPr>
          <a:xfrm>
            <a:off x="1484313" y="690563"/>
            <a:ext cx="5930900" cy="59324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2530" name="CasellaDiTesto 3"/>
          <p:cNvSpPr txBox="1">
            <a:spLocks noChangeArrowheads="1"/>
          </p:cNvSpPr>
          <p:nvPr/>
        </p:nvSpPr>
        <p:spPr bwMode="auto">
          <a:xfrm>
            <a:off x="1657350" y="130175"/>
            <a:ext cx="5592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b="1">
                <a:solidFill>
                  <a:srgbClr val="C00000"/>
                </a:solidFill>
                <a:latin typeface="Calibri" pitchFamily="34" charset="0"/>
              </a:rPr>
              <a:t>THE ITALIAN DUAL SYSTEM</a:t>
            </a:r>
            <a:endParaRPr lang="it-IT">
              <a:solidFill>
                <a:srgbClr val="C00000"/>
              </a:solidFill>
            </a:endParaRPr>
          </a:p>
        </p:txBody>
      </p:sp>
      <p:pic>
        <p:nvPicPr>
          <p:cNvPr id="22531" name="Picture 4" descr="C:\Users\Master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40525" y="6324600"/>
            <a:ext cx="2403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uppo 17"/>
          <p:cNvGrpSpPr>
            <a:grpSpLocks/>
          </p:cNvGrpSpPr>
          <p:nvPr/>
        </p:nvGrpSpPr>
        <p:grpSpPr bwMode="auto">
          <a:xfrm>
            <a:off x="3375025" y="915988"/>
            <a:ext cx="1766888" cy="2398712"/>
            <a:chOff x="3243938" y="915709"/>
            <a:chExt cx="1767227" cy="2399257"/>
          </a:xfrm>
        </p:grpSpPr>
        <p:sp>
          <p:nvSpPr>
            <p:cNvPr id="22545" name="Puzzle3"/>
            <p:cNvSpPr>
              <a:spLocks noEditPoints="1" noChangeArrowheads="1"/>
            </p:cNvSpPr>
            <p:nvPr/>
          </p:nvSpPr>
          <p:spPr bwMode="auto">
            <a:xfrm>
              <a:off x="3243938" y="915709"/>
              <a:ext cx="1767227" cy="239925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273 w 21600"/>
                <a:gd name="T25" fmla="*/ 7719 h 21600"/>
                <a:gd name="T26" fmla="*/ 19149 w 21600"/>
                <a:gd name="T27" fmla="*/ 202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FFBE7D"/>
            </a:solidFill>
            <a:ln w="2857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3396367" y="1833492"/>
              <a:ext cx="1341695" cy="3080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1400" b="1" dirty="0">
                  <a:solidFill>
                    <a:schemeClr val="bg1">
                      <a:lumMod val="75000"/>
                    </a:schemeClr>
                  </a:solidFill>
                </a:rPr>
                <a:t>SCHOOLS</a:t>
              </a:r>
            </a:p>
          </p:txBody>
        </p:sp>
      </p:grpSp>
      <p:grpSp>
        <p:nvGrpSpPr>
          <p:cNvPr id="17" name="Gruppo 16"/>
          <p:cNvGrpSpPr>
            <a:grpSpLocks/>
          </p:cNvGrpSpPr>
          <p:nvPr/>
        </p:nvGrpSpPr>
        <p:grpSpPr bwMode="auto">
          <a:xfrm>
            <a:off x="1181100" y="1644650"/>
            <a:ext cx="2855913" cy="1665288"/>
            <a:chOff x="1050472" y="1645094"/>
            <a:chExt cx="2855483" cy="1665534"/>
          </a:xfrm>
        </p:grpSpPr>
        <p:sp>
          <p:nvSpPr>
            <p:cNvPr id="22543" name="Puzzle1"/>
            <p:cNvSpPr>
              <a:spLocks noEditPoints="1" noChangeArrowheads="1"/>
            </p:cNvSpPr>
            <p:nvPr/>
          </p:nvSpPr>
          <p:spPr bwMode="auto">
            <a:xfrm>
              <a:off x="1050472" y="1645094"/>
              <a:ext cx="2855483" cy="166553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1747280" y="2304004"/>
              <a:ext cx="1426947" cy="3080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1400" b="1" dirty="0">
                  <a:solidFill>
                    <a:schemeClr val="bg1">
                      <a:lumMod val="75000"/>
                    </a:schemeClr>
                  </a:solidFill>
                </a:rPr>
                <a:t>FVG REGION</a:t>
              </a:r>
            </a:p>
          </p:txBody>
        </p:sp>
      </p:grpSp>
      <p:grpSp>
        <p:nvGrpSpPr>
          <p:cNvPr id="2051" name="Gruppo 2050"/>
          <p:cNvGrpSpPr>
            <a:grpSpLocks/>
          </p:cNvGrpSpPr>
          <p:nvPr/>
        </p:nvGrpSpPr>
        <p:grpSpPr bwMode="auto">
          <a:xfrm>
            <a:off x="2859088" y="2655888"/>
            <a:ext cx="2820987" cy="2185987"/>
            <a:chOff x="2717259" y="2678229"/>
            <a:chExt cx="2820583" cy="2185321"/>
          </a:xfrm>
        </p:grpSpPr>
        <p:sp>
          <p:nvSpPr>
            <p:cNvPr id="22541" name="Puzzle2"/>
            <p:cNvSpPr>
              <a:spLocks noEditPoints="1" noChangeArrowheads="1"/>
            </p:cNvSpPr>
            <p:nvPr/>
          </p:nvSpPr>
          <p:spPr bwMode="auto">
            <a:xfrm>
              <a:off x="2717259" y="2678229"/>
              <a:ext cx="2820583" cy="2185321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388 w 21600"/>
                <a:gd name="T25" fmla="*/ 6742 h 21600"/>
                <a:gd name="T26" fmla="*/ 16177 w 21600"/>
                <a:gd name="T27" fmla="*/ 2044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3460103" y="3336840"/>
              <a:ext cx="1425371" cy="737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1400" b="1" dirty="0">
                  <a:solidFill>
                    <a:schemeClr val="bg1">
                      <a:lumMod val="75000"/>
                    </a:schemeClr>
                  </a:solidFill>
                </a:rPr>
                <a:t>LOCAL PUBLIC BODIES</a:t>
              </a:r>
            </a:p>
          </p:txBody>
        </p:sp>
      </p:grpSp>
      <p:grpSp>
        <p:nvGrpSpPr>
          <p:cNvPr id="2049" name="Gruppo 2048"/>
          <p:cNvGrpSpPr/>
          <p:nvPr/>
        </p:nvGrpSpPr>
        <p:grpSpPr>
          <a:xfrm>
            <a:off x="1758545" y="2629832"/>
            <a:ext cx="1700599" cy="2793851"/>
            <a:chOff x="1638799" y="2629832"/>
            <a:chExt cx="1700599" cy="2793851"/>
          </a:xfrm>
          <a:solidFill>
            <a:srgbClr val="FFFF99"/>
          </a:solidFill>
        </p:grpSpPr>
        <p:sp>
          <p:nvSpPr>
            <p:cNvPr id="9" name="Puzzle4"/>
            <p:cNvSpPr>
              <a:spLocks noEditPoints="1" noChangeArrowheads="1"/>
            </p:cNvSpPr>
            <p:nvPr/>
          </p:nvSpPr>
          <p:spPr bwMode="auto">
            <a:xfrm>
              <a:off x="1638799" y="2629832"/>
              <a:ext cx="1700599" cy="2793851"/>
            </a:xfrm>
            <a:custGeom>
              <a:avLst/>
              <a:gdLst>
                <a:gd name="T0" fmla="*/ 8307 w 21600"/>
                <a:gd name="T1" fmla="*/ 11593 h 21600"/>
                <a:gd name="T2" fmla="*/ 453 w 21600"/>
                <a:gd name="T3" fmla="*/ 16938 h 21600"/>
                <a:gd name="T4" fmla="*/ 11500 w 21600"/>
                <a:gd name="T5" fmla="*/ 21600 h 21600"/>
                <a:gd name="T6" fmla="*/ 20920 w 21600"/>
                <a:gd name="T7" fmla="*/ 16751 h 21600"/>
                <a:gd name="T8" fmla="*/ 13972 w 21600"/>
                <a:gd name="T9" fmla="*/ 10888 h 21600"/>
                <a:gd name="T10" fmla="*/ 21033 w 21600"/>
                <a:gd name="T11" fmla="*/ 4716 h 21600"/>
                <a:gd name="T12" fmla="*/ 11102 w 21600"/>
                <a:gd name="T13" fmla="*/ 11 h 21600"/>
                <a:gd name="T14" fmla="*/ 453 w 21600"/>
                <a:gd name="T15" fmla="*/ 4716 h 21600"/>
                <a:gd name="T16" fmla="*/ 2076 w 21600"/>
                <a:gd name="T17" fmla="*/ 5664 h 21600"/>
                <a:gd name="T18" fmla="*/ 20203 w 21600"/>
                <a:gd name="T19" fmla="*/ 159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grpFill/>
            <a:ln w="2857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1700379" y="3491298"/>
              <a:ext cx="1426029" cy="95410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1400" b="1" dirty="0">
                  <a:solidFill>
                    <a:schemeClr val="bg1">
                      <a:lumMod val="75000"/>
                    </a:schemeClr>
                  </a:solidFill>
                </a:rPr>
                <a:t>UNIVERSITIES – HIGHER EDUCATION SYSTEM</a:t>
              </a:r>
              <a:endParaRPr lang="it-IT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52" name="Gruppo 2051"/>
          <p:cNvGrpSpPr>
            <a:grpSpLocks/>
          </p:cNvGrpSpPr>
          <p:nvPr/>
        </p:nvGrpSpPr>
        <p:grpSpPr bwMode="auto">
          <a:xfrm>
            <a:off x="5027613" y="2630488"/>
            <a:ext cx="1700212" cy="2792412"/>
            <a:chOff x="4885937" y="2640718"/>
            <a:chExt cx="1700599" cy="2793851"/>
          </a:xfrm>
        </p:grpSpPr>
        <p:sp>
          <p:nvSpPr>
            <p:cNvPr id="22539" name="Puzzle4"/>
            <p:cNvSpPr>
              <a:spLocks noEditPoints="1" noChangeArrowheads="1"/>
            </p:cNvSpPr>
            <p:nvPr/>
          </p:nvSpPr>
          <p:spPr bwMode="auto">
            <a:xfrm>
              <a:off x="4885937" y="2640718"/>
              <a:ext cx="1700599" cy="2793851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76 w 21600"/>
                <a:gd name="T25" fmla="*/ 5664 h 21600"/>
                <a:gd name="T26" fmla="*/ 20203 w 21600"/>
                <a:gd name="T27" fmla="*/ 1598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D8EBB3"/>
            </a:solidFill>
            <a:ln w="2857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4890700" y="3398345"/>
              <a:ext cx="1695836" cy="276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>
                      <a:lumMod val="75000"/>
                    </a:schemeClr>
                  </a:solidFill>
                </a:rPr>
                <a:t>BUSINESS SECTOR</a:t>
              </a:r>
            </a:p>
          </p:txBody>
        </p:sp>
      </p:grpSp>
      <p:grpSp>
        <p:nvGrpSpPr>
          <p:cNvPr id="2053" name="Gruppo 2052"/>
          <p:cNvGrpSpPr/>
          <p:nvPr/>
        </p:nvGrpSpPr>
        <p:grpSpPr>
          <a:xfrm>
            <a:off x="3363684" y="4048529"/>
            <a:ext cx="1767227" cy="2399257"/>
            <a:chOff x="3222166" y="4092073"/>
            <a:chExt cx="1767227" cy="2399257"/>
          </a:xfrm>
          <a:solidFill>
            <a:schemeClr val="tx2"/>
          </a:solidFill>
        </p:grpSpPr>
        <p:sp>
          <p:nvSpPr>
            <p:cNvPr id="34" name="Puzzle3"/>
            <p:cNvSpPr>
              <a:spLocks noEditPoints="1" noChangeArrowheads="1"/>
            </p:cNvSpPr>
            <p:nvPr/>
          </p:nvSpPr>
          <p:spPr bwMode="auto">
            <a:xfrm>
              <a:off x="3222166" y="4092073"/>
              <a:ext cx="1767227" cy="2399257"/>
            </a:xfrm>
            <a:custGeom>
              <a:avLst/>
              <a:gdLst>
                <a:gd name="T0" fmla="*/ 10391 w 21600"/>
                <a:gd name="T1" fmla="*/ 15806 h 21600"/>
                <a:gd name="T2" fmla="*/ 20551 w 21600"/>
                <a:gd name="T3" fmla="*/ 21088 h 21600"/>
                <a:gd name="T4" fmla="*/ 13180 w 21600"/>
                <a:gd name="T5" fmla="*/ 13801 h 21600"/>
                <a:gd name="T6" fmla="*/ 20551 w 21600"/>
                <a:gd name="T7" fmla="*/ 7025 h 21600"/>
                <a:gd name="T8" fmla="*/ 10500 w 21600"/>
                <a:gd name="T9" fmla="*/ 52 h 21600"/>
                <a:gd name="T10" fmla="*/ 692 w 21600"/>
                <a:gd name="T11" fmla="*/ 6802 h 21600"/>
                <a:gd name="T12" fmla="*/ 8064 w 21600"/>
                <a:gd name="T13" fmla="*/ 13526 h 21600"/>
                <a:gd name="T14" fmla="*/ 692 w 21600"/>
                <a:gd name="T15" fmla="*/ 21088 h 21600"/>
                <a:gd name="T16" fmla="*/ 2273 w 21600"/>
                <a:gd name="T17" fmla="*/ 7719 h 21600"/>
                <a:gd name="T18" fmla="*/ 19149 w 21600"/>
                <a:gd name="T19" fmla="*/ 202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grpFill/>
            <a:ln w="2857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3370992" y="4881924"/>
              <a:ext cx="1426029" cy="46166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>
                      <a:lumMod val="75000"/>
                    </a:schemeClr>
                  </a:solidFill>
                </a:rPr>
                <a:t>RESEARCH BODIES</a:t>
              </a:r>
            </a:p>
          </p:txBody>
        </p:sp>
      </p:grpSp>
      <p:grpSp>
        <p:nvGrpSpPr>
          <p:cNvPr id="2048" name="Gruppo 2047"/>
          <p:cNvGrpSpPr/>
          <p:nvPr/>
        </p:nvGrpSpPr>
        <p:grpSpPr>
          <a:xfrm>
            <a:off x="4440463" y="1643998"/>
            <a:ext cx="2855483" cy="1665534"/>
            <a:chOff x="4298945" y="1643998"/>
            <a:chExt cx="2855483" cy="1665534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1" name="Puzzle1"/>
            <p:cNvSpPr>
              <a:spLocks noEditPoints="1" noChangeArrowheads="1"/>
            </p:cNvSpPr>
            <p:nvPr/>
          </p:nvSpPr>
          <p:spPr bwMode="auto">
            <a:xfrm>
              <a:off x="4298945" y="1643998"/>
              <a:ext cx="2855483" cy="1665534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grpFill/>
            <a:ln w="2857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5055681" y="2179090"/>
              <a:ext cx="1637709" cy="46166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it-IT" sz="1200" b="1" dirty="0">
                  <a:solidFill>
                    <a:schemeClr val="bg1">
                      <a:lumMod val="75000"/>
                    </a:schemeClr>
                  </a:solidFill>
                </a:rPr>
                <a:t>SCHOOL REGIONAL OFFICE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 descr="C:\Users\Master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75" y="0"/>
            <a:ext cx="21431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 altLang="it-IT"/>
          </a:p>
        </p:txBody>
      </p:sp>
      <p:graphicFrame>
        <p:nvGraphicFramePr>
          <p:cNvPr id="3" name="Diagramma 2"/>
          <p:cNvGraphicFramePr/>
          <p:nvPr/>
        </p:nvGraphicFramePr>
        <p:xfrm>
          <a:off x="1167384" y="1186688"/>
          <a:ext cx="7190232" cy="1327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4580" name="CasellaDiTesto 7"/>
          <p:cNvSpPr txBox="1">
            <a:spLocks noChangeArrowheads="1"/>
          </p:cNvSpPr>
          <p:nvPr/>
        </p:nvSpPr>
        <p:spPr bwMode="auto">
          <a:xfrm>
            <a:off x="1550988" y="695325"/>
            <a:ext cx="6037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 b="1">
                <a:solidFill>
                  <a:srgbClr val="C00000"/>
                </a:solidFill>
              </a:rPr>
              <a:t>School-work alternance</a:t>
            </a:r>
            <a:endParaRPr lang="it-IT" b="1">
              <a:solidFill>
                <a:srgbClr val="C00000"/>
              </a:solidFill>
            </a:endParaRPr>
          </a:p>
        </p:txBody>
      </p:sp>
      <p:grpSp>
        <p:nvGrpSpPr>
          <p:cNvPr id="12" name="Gruppo 11"/>
          <p:cNvGrpSpPr>
            <a:grpSpLocks/>
          </p:cNvGrpSpPr>
          <p:nvPr/>
        </p:nvGrpSpPr>
        <p:grpSpPr bwMode="auto">
          <a:xfrm>
            <a:off x="2054225" y="2111375"/>
            <a:ext cx="5080000" cy="965200"/>
            <a:chOff x="1935720" y="2121312"/>
            <a:chExt cx="5079492" cy="964502"/>
          </a:xfrm>
        </p:grpSpPr>
        <p:sp>
          <p:nvSpPr>
            <p:cNvPr id="9" name="Freccia a destra 8"/>
            <p:cNvSpPr/>
            <p:nvPr/>
          </p:nvSpPr>
          <p:spPr>
            <a:xfrm rot="5400000">
              <a:off x="3993215" y="63817"/>
              <a:ext cx="964502" cy="5079492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4595" name="CasellaDiTesto 1"/>
            <p:cNvSpPr txBox="1">
              <a:spLocks noChangeArrowheads="1"/>
            </p:cNvSpPr>
            <p:nvPr/>
          </p:nvSpPr>
          <p:spPr bwMode="auto">
            <a:xfrm>
              <a:off x="3593585" y="2272895"/>
              <a:ext cx="185708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b="1">
                  <a:solidFill>
                    <a:srgbClr val="FFC000"/>
                  </a:solidFill>
                </a:rPr>
                <a:t>SHARING</a:t>
              </a:r>
            </a:p>
          </p:txBody>
        </p:sp>
      </p:grpSp>
      <p:grpSp>
        <p:nvGrpSpPr>
          <p:cNvPr id="17" name="Gruppo 16"/>
          <p:cNvGrpSpPr>
            <a:grpSpLocks/>
          </p:cNvGrpSpPr>
          <p:nvPr/>
        </p:nvGrpSpPr>
        <p:grpSpPr bwMode="auto">
          <a:xfrm>
            <a:off x="5534025" y="3365500"/>
            <a:ext cx="3117850" cy="3117850"/>
            <a:chOff x="5533628" y="3365013"/>
            <a:chExt cx="3118010" cy="3118010"/>
          </a:xfrm>
        </p:grpSpPr>
        <p:sp>
          <p:nvSpPr>
            <p:cNvPr id="14" name="Ovale 13"/>
            <p:cNvSpPr/>
            <p:nvPr/>
          </p:nvSpPr>
          <p:spPr>
            <a:xfrm>
              <a:off x="5533628" y="3365013"/>
              <a:ext cx="3118010" cy="3118010"/>
            </a:xfrm>
            <a:prstGeom prst="ellipse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4592" name="CasellaDiTesto 10"/>
            <p:cNvSpPr txBox="1">
              <a:spLocks noChangeArrowheads="1"/>
            </p:cNvSpPr>
            <p:nvPr/>
          </p:nvSpPr>
          <p:spPr bwMode="auto">
            <a:xfrm>
              <a:off x="6120394" y="5016247"/>
              <a:ext cx="1944478" cy="923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b="1">
                  <a:solidFill>
                    <a:srgbClr val="C00000"/>
                  </a:solidFill>
                </a:rPr>
                <a:t>LIST OF HOSTING STRUCTURES</a:t>
              </a:r>
            </a:p>
          </p:txBody>
        </p:sp>
        <p:pic>
          <p:nvPicPr>
            <p:cNvPr id="24593" name="Picture 4" descr="C:\Users\149041\Desktop\CASA.pn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519929" y="3767716"/>
              <a:ext cx="1067236" cy="1067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Gruppo 14"/>
          <p:cNvGrpSpPr>
            <a:grpSpLocks/>
          </p:cNvGrpSpPr>
          <p:nvPr/>
        </p:nvGrpSpPr>
        <p:grpSpPr bwMode="auto">
          <a:xfrm>
            <a:off x="404813" y="3376613"/>
            <a:ext cx="3117850" cy="3117850"/>
            <a:chOff x="404147" y="3377061"/>
            <a:chExt cx="3118010" cy="3118010"/>
          </a:xfrm>
        </p:grpSpPr>
        <p:sp>
          <p:nvSpPr>
            <p:cNvPr id="6" name="Ovale 5"/>
            <p:cNvSpPr/>
            <p:nvPr/>
          </p:nvSpPr>
          <p:spPr>
            <a:xfrm>
              <a:off x="404147" y="3377061"/>
              <a:ext cx="3118010" cy="3118010"/>
            </a:xfrm>
            <a:prstGeom prst="ellipse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4589" name="CasellaDiTesto 6"/>
            <p:cNvSpPr txBox="1">
              <a:spLocks noChangeArrowheads="1"/>
            </p:cNvSpPr>
            <p:nvPr/>
          </p:nvSpPr>
          <p:spPr bwMode="auto">
            <a:xfrm>
              <a:off x="952105" y="5124310"/>
              <a:ext cx="1998483" cy="584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600" b="1">
                  <a:solidFill>
                    <a:srgbClr val="C00000"/>
                  </a:solidFill>
                </a:rPr>
                <a:t>SCHOOL/WORK ALTERNANCE</a:t>
              </a:r>
              <a:endParaRPr lang="it-IT" b="1">
                <a:solidFill>
                  <a:srgbClr val="C00000"/>
                </a:solidFill>
              </a:endParaRPr>
            </a:p>
          </p:txBody>
        </p:sp>
        <p:pic>
          <p:nvPicPr>
            <p:cNvPr id="24590" name="Picture 6" descr="C:\Users\149041\Desktop\STRADA2.jpg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157207" y="3755549"/>
              <a:ext cx="1557026" cy="1036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uppo 15"/>
          <p:cNvGrpSpPr>
            <a:grpSpLocks/>
          </p:cNvGrpSpPr>
          <p:nvPr/>
        </p:nvGrpSpPr>
        <p:grpSpPr bwMode="auto">
          <a:xfrm>
            <a:off x="2838450" y="3398838"/>
            <a:ext cx="3117850" cy="3117850"/>
            <a:chOff x="2837841" y="3398887"/>
            <a:chExt cx="3118010" cy="3118010"/>
          </a:xfrm>
        </p:grpSpPr>
        <p:sp>
          <p:nvSpPr>
            <p:cNvPr id="13" name="Ovale 12"/>
            <p:cNvSpPr/>
            <p:nvPr/>
          </p:nvSpPr>
          <p:spPr>
            <a:xfrm>
              <a:off x="2837841" y="3398887"/>
              <a:ext cx="3118010" cy="3118010"/>
            </a:xfrm>
            <a:prstGeom prst="ellipse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pic>
          <p:nvPicPr>
            <p:cNvPr id="24586" name="Picture 3" descr="C:\Users\149041\Desktop\SERVIZI.jpg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657592" y="3899512"/>
              <a:ext cx="1666169" cy="748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7" name="CasellaDiTesto 9"/>
            <p:cNvSpPr txBox="1">
              <a:spLocks noChangeArrowheads="1"/>
            </p:cNvSpPr>
            <p:nvPr/>
          </p:nvSpPr>
          <p:spPr bwMode="auto">
            <a:xfrm>
              <a:off x="3319423" y="4897819"/>
              <a:ext cx="2149318" cy="923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b="1">
                  <a:solidFill>
                    <a:srgbClr val="C00000"/>
                  </a:solidFill>
                </a:rPr>
                <a:t>SERVICES TO SUPPORT THE COURSES</a:t>
              </a:r>
              <a:endParaRPr lang="it-IT" sz="1100" b="1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 descr="C:\Users\Master\Desktop\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75" y="0"/>
            <a:ext cx="21431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9" name="Gruppo 2048"/>
          <p:cNvGrpSpPr>
            <a:grpSpLocks/>
          </p:cNvGrpSpPr>
          <p:nvPr/>
        </p:nvGrpSpPr>
        <p:grpSpPr bwMode="auto">
          <a:xfrm>
            <a:off x="557213" y="1466850"/>
            <a:ext cx="2314575" cy="504825"/>
            <a:chOff x="557784" y="1466612"/>
            <a:chExt cx="2313432" cy="505813"/>
          </a:xfrm>
        </p:grpSpPr>
        <p:sp>
          <p:nvSpPr>
            <p:cNvPr id="5" name="Rettangolo arrotondato 4"/>
            <p:cNvSpPr/>
            <p:nvPr/>
          </p:nvSpPr>
          <p:spPr>
            <a:xfrm>
              <a:off x="557784" y="1466612"/>
              <a:ext cx="2313432" cy="505813"/>
            </a:xfrm>
            <a:prstGeom prst="roundRect">
              <a:avLst/>
            </a:prstGeom>
            <a:solidFill>
              <a:srgbClr val="F8A7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6652" name="CasellaDiTesto 5"/>
            <p:cNvSpPr txBox="1">
              <a:spLocks noChangeArrowheads="1"/>
            </p:cNvSpPr>
            <p:nvPr/>
          </p:nvSpPr>
          <p:spPr bwMode="auto">
            <a:xfrm>
              <a:off x="703762" y="1552505"/>
              <a:ext cx="2094465" cy="367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/>
                <a:t>3° year</a:t>
              </a:r>
            </a:p>
          </p:txBody>
        </p:sp>
      </p:grpSp>
      <p:sp>
        <p:nvSpPr>
          <p:cNvPr id="26627" name="CasellaDiTesto 2"/>
          <p:cNvSpPr txBox="1">
            <a:spLocks noChangeArrowheads="1"/>
          </p:cNvSpPr>
          <p:nvPr/>
        </p:nvSpPr>
        <p:spPr bwMode="auto">
          <a:xfrm>
            <a:off x="1911350" y="565150"/>
            <a:ext cx="69040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b="1">
                <a:solidFill>
                  <a:srgbClr val="C00000"/>
                </a:solidFill>
              </a:rPr>
              <a:t>School and work alternance (secondary schools)</a:t>
            </a:r>
          </a:p>
          <a:p>
            <a:pPr algn="ctr"/>
            <a:endParaRPr lang="it-IT" b="1">
              <a:solidFill>
                <a:srgbClr val="C00000"/>
              </a:solidFill>
            </a:endParaRPr>
          </a:p>
        </p:txBody>
      </p:sp>
      <p:grpSp>
        <p:nvGrpSpPr>
          <p:cNvPr id="2051" name="Gruppo 2050"/>
          <p:cNvGrpSpPr>
            <a:grpSpLocks/>
          </p:cNvGrpSpPr>
          <p:nvPr/>
        </p:nvGrpSpPr>
        <p:grpSpPr bwMode="auto">
          <a:xfrm>
            <a:off x="3397250" y="1512888"/>
            <a:ext cx="2532063" cy="506412"/>
            <a:chOff x="3396996" y="1513166"/>
            <a:chExt cx="2532888" cy="505813"/>
          </a:xfrm>
        </p:grpSpPr>
        <p:sp>
          <p:nvSpPr>
            <p:cNvPr id="10" name="Rettangolo arrotondato 9"/>
            <p:cNvSpPr/>
            <p:nvPr/>
          </p:nvSpPr>
          <p:spPr>
            <a:xfrm>
              <a:off x="3396996" y="1513166"/>
              <a:ext cx="2532888" cy="505813"/>
            </a:xfrm>
            <a:prstGeom prst="roundRect">
              <a:avLst/>
            </a:prstGeom>
            <a:solidFill>
              <a:srgbClr val="F8A7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6650" name="CasellaDiTesto 10"/>
            <p:cNvSpPr txBox="1">
              <a:spLocks noChangeArrowheads="1"/>
            </p:cNvSpPr>
            <p:nvPr/>
          </p:nvSpPr>
          <p:spPr bwMode="auto">
            <a:xfrm>
              <a:off x="3616142" y="1584519"/>
              <a:ext cx="2094596" cy="366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/>
                <a:t>4° YEAR</a:t>
              </a:r>
            </a:p>
          </p:txBody>
        </p:sp>
      </p:grpSp>
      <p:grpSp>
        <p:nvGrpSpPr>
          <p:cNvPr id="2052" name="Gruppo 2051"/>
          <p:cNvGrpSpPr>
            <a:grpSpLocks/>
          </p:cNvGrpSpPr>
          <p:nvPr/>
        </p:nvGrpSpPr>
        <p:grpSpPr bwMode="auto">
          <a:xfrm>
            <a:off x="6208713" y="1527175"/>
            <a:ext cx="2533650" cy="506413"/>
            <a:chOff x="6208776" y="1527417"/>
            <a:chExt cx="2532888" cy="505813"/>
          </a:xfrm>
        </p:grpSpPr>
        <p:sp>
          <p:nvSpPr>
            <p:cNvPr id="12" name="Rettangolo arrotondato 11"/>
            <p:cNvSpPr/>
            <p:nvPr/>
          </p:nvSpPr>
          <p:spPr>
            <a:xfrm>
              <a:off x="6208776" y="1527417"/>
              <a:ext cx="2532888" cy="505813"/>
            </a:xfrm>
            <a:prstGeom prst="roundRect">
              <a:avLst/>
            </a:prstGeom>
            <a:solidFill>
              <a:srgbClr val="F8A7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6648" name="CasellaDiTesto 12"/>
            <p:cNvSpPr txBox="1">
              <a:spLocks noChangeArrowheads="1"/>
            </p:cNvSpPr>
            <p:nvPr/>
          </p:nvSpPr>
          <p:spPr bwMode="auto">
            <a:xfrm>
              <a:off x="6427785" y="1606698"/>
              <a:ext cx="2094870" cy="366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/>
                <a:t>5° YEAR</a:t>
              </a:r>
            </a:p>
          </p:txBody>
        </p:sp>
      </p:grpSp>
      <p:grpSp>
        <p:nvGrpSpPr>
          <p:cNvPr id="31" name="Gruppo 30"/>
          <p:cNvGrpSpPr>
            <a:grpSpLocks/>
          </p:cNvGrpSpPr>
          <p:nvPr/>
        </p:nvGrpSpPr>
        <p:grpSpPr bwMode="auto">
          <a:xfrm>
            <a:off x="557213" y="2079625"/>
            <a:ext cx="2533650" cy="4476750"/>
            <a:chOff x="557784" y="2080367"/>
            <a:chExt cx="2532888" cy="4475881"/>
          </a:xfrm>
        </p:grpSpPr>
        <p:sp>
          <p:nvSpPr>
            <p:cNvPr id="4" name="Rettangolo arrotondato 3"/>
            <p:cNvSpPr/>
            <p:nvPr/>
          </p:nvSpPr>
          <p:spPr>
            <a:xfrm>
              <a:off x="557784" y="2080367"/>
              <a:ext cx="2532888" cy="4475881"/>
            </a:xfrm>
            <a:prstGeom prst="roundRect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6646" name="CasellaDiTesto 13"/>
            <p:cNvSpPr txBox="1">
              <a:spLocks noChangeArrowheads="1"/>
            </p:cNvSpPr>
            <p:nvPr/>
          </p:nvSpPr>
          <p:spPr bwMode="auto">
            <a:xfrm>
              <a:off x="649831" y="2277179"/>
              <a:ext cx="2367838" cy="3456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1100" b="1">
                  <a:solidFill>
                    <a:srgbClr val="C00000"/>
                  </a:solidFill>
                </a:rPr>
                <a:t>PREPARATORY ACTIVITY</a:t>
              </a:r>
            </a:p>
            <a:p>
              <a:endParaRPr lang="it-IT" sz="1100">
                <a:solidFill>
                  <a:srgbClr val="000073"/>
                </a:solidFill>
              </a:endParaRPr>
            </a:p>
            <a:p>
              <a:pPr>
                <a:buFont typeface="Arial" charset="0"/>
                <a:buChar char="•"/>
              </a:pPr>
              <a:r>
                <a:rPr lang="it-IT" sz="1100">
                  <a:solidFill>
                    <a:srgbClr val="000073"/>
                  </a:solidFill>
                </a:rPr>
                <a:t> SELF ASSESSMENT OF INTERESTS AND SKILLS</a:t>
              </a:r>
            </a:p>
            <a:p>
              <a:endParaRPr lang="it-IT" sz="1100">
                <a:solidFill>
                  <a:srgbClr val="000073"/>
                </a:solidFill>
              </a:endParaRPr>
            </a:p>
            <a:p>
              <a:pPr>
                <a:buFont typeface="Arial" charset="0"/>
                <a:buChar char="•"/>
              </a:pPr>
              <a:r>
                <a:rPr lang="it-IT" sz="1100">
                  <a:solidFill>
                    <a:srgbClr val="000073"/>
                  </a:solidFill>
                </a:rPr>
                <a:t> EXPLAIN EXPECTATIONS ABOUT THE FUTURE JOB</a:t>
              </a:r>
            </a:p>
            <a:p>
              <a:pPr>
                <a:buFont typeface="Arial" charset="0"/>
                <a:buNone/>
              </a:pPr>
              <a:endParaRPr lang="it-IT" sz="1100">
                <a:solidFill>
                  <a:srgbClr val="000073"/>
                </a:solidFill>
              </a:endParaRPr>
            </a:p>
            <a:p>
              <a:pPr>
                <a:buFont typeface="Arial" charset="0"/>
                <a:buChar char="•"/>
              </a:pPr>
              <a:r>
                <a:rPr lang="it-IT" sz="1100">
                  <a:solidFill>
                    <a:srgbClr val="000073"/>
                  </a:solidFill>
                </a:rPr>
                <a:t> KNOWLEDGE ABOUT THE ECONOMIC ASSETS OF THE TERRITORY</a:t>
              </a:r>
            </a:p>
            <a:p>
              <a:endParaRPr lang="it-IT" sz="1100">
                <a:solidFill>
                  <a:srgbClr val="000073"/>
                </a:solidFill>
              </a:endParaRPr>
            </a:p>
            <a:p>
              <a:pPr>
                <a:buFont typeface="Arial" charset="0"/>
                <a:buChar char="•"/>
              </a:pPr>
              <a:r>
                <a:rPr lang="it-IT" sz="1100">
                  <a:solidFill>
                    <a:srgbClr val="000073"/>
                  </a:solidFill>
                </a:rPr>
                <a:t> KNOWLEDGE OF PROFESSIONAL PROFILES</a:t>
              </a:r>
            </a:p>
            <a:p>
              <a:endParaRPr lang="it-IT" sz="1100">
                <a:solidFill>
                  <a:srgbClr val="000073"/>
                </a:solidFill>
              </a:endParaRPr>
            </a:p>
            <a:p>
              <a:pPr>
                <a:buFont typeface="Arial" charset="0"/>
                <a:buChar char="•"/>
              </a:pPr>
              <a:r>
                <a:rPr lang="it-IT" sz="1100">
                  <a:solidFill>
                    <a:srgbClr val="000073"/>
                  </a:solidFill>
                </a:rPr>
                <a:t> KNOWLEDGE OF LABOUR MARKET</a:t>
              </a:r>
            </a:p>
            <a:p>
              <a:endParaRPr lang="it-IT" sz="1100">
                <a:solidFill>
                  <a:srgbClr val="000073"/>
                </a:solidFill>
              </a:endParaRPr>
            </a:p>
            <a:p>
              <a:pPr>
                <a:buFont typeface="Arial" charset="0"/>
                <a:buChar char="•"/>
              </a:pPr>
              <a:r>
                <a:rPr lang="it-IT" sz="1100">
                  <a:solidFill>
                    <a:srgbClr val="000073"/>
                  </a:solidFill>
                </a:rPr>
                <a:t> ENHANCE THE SKILLS RELATED TO SAFETY AT WORK</a:t>
              </a:r>
              <a:endParaRPr lang="it-IT" sz="1100"/>
            </a:p>
          </p:txBody>
        </p:sp>
      </p:grpSp>
      <p:grpSp>
        <p:nvGrpSpPr>
          <p:cNvPr id="2048" name="Gruppo 2047"/>
          <p:cNvGrpSpPr>
            <a:grpSpLocks/>
          </p:cNvGrpSpPr>
          <p:nvPr/>
        </p:nvGrpSpPr>
        <p:grpSpPr bwMode="auto">
          <a:xfrm>
            <a:off x="6208713" y="2185988"/>
            <a:ext cx="2378075" cy="4105275"/>
            <a:chOff x="6208776" y="2185417"/>
            <a:chExt cx="2377440" cy="4105656"/>
          </a:xfrm>
        </p:grpSpPr>
        <p:sp>
          <p:nvSpPr>
            <p:cNvPr id="9" name="Rettangolo arrotondato 8"/>
            <p:cNvSpPr/>
            <p:nvPr/>
          </p:nvSpPr>
          <p:spPr>
            <a:xfrm>
              <a:off x="6208776" y="2185417"/>
              <a:ext cx="2377440" cy="4105656"/>
            </a:xfrm>
            <a:prstGeom prst="roundRect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6644" name="CasellaDiTesto 15"/>
            <p:cNvSpPr txBox="1">
              <a:spLocks noChangeArrowheads="1"/>
            </p:cNvSpPr>
            <p:nvPr/>
          </p:nvSpPr>
          <p:spPr bwMode="auto">
            <a:xfrm>
              <a:off x="6259562" y="2272737"/>
              <a:ext cx="2326654" cy="3709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1100" b="1">
                  <a:solidFill>
                    <a:srgbClr val="C00000"/>
                  </a:solidFill>
                </a:rPr>
                <a:t>REFLECTIVE ACTIVITY OF REALIZED EXPERIENCE (EVALUATION)</a:t>
              </a:r>
            </a:p>
            <a:p>
              <a:pPr algn="ctr"/>
              <a:endParaRPr lang="it-IT" sz="1100">
                <a:solidFill>
                  <a:srgbClr val="000073"/>
                </a:solidFill>
              </a:endParaRPr>
            </a:p>
            <a:p>
              <a:pPr>
                <a:buFont typeface="Arial" charset="0"/>
                <a:buChar char="•"/>
              </a:pPr>
              <a:r>
                <a:rPr lang="it-IT" sz="1000">
                  <a:solidFill>
                    <a:srgbClr val="000073"/>
                  </a:solidFill>
                </a:rPr>
                <a:t> SELF ASSESSMENT OF GAINED SKILLS</a:t>
              </a:r>
            </a:p>
            <a:p>
              <a:r>
                <a:rPr lang="it-IT" sz="1000">
                  <a:solidFill>
                    <a:srgbClr val="000073"/>
                  </a:solidFill>
                </a:rPr>
                <a:t> </a:t>
              </a:r>
            </a:p>
            <a:p>
              <a:pPr>
                <a:buFont typeface="Arial" charset="0"/>
                <a:buChar char="•"/>
              </a:pPr>
              <a:r>
                <a:rPr lang="it-IT" sz="1000">
                  <a:solidFill>
                    <a:srgbClr val="000073"/>
                  </a:solidFill>
                </a:rPr>
                <a:t> ASSESSMENT OF SKILLS REQUESTED BY THE LABOUR MARKET</a:t>
              </a:r>
            </a:p>
            <a:p>
              <a:pPr>
                <a:buFont typeface="Arial" charset="0"/>
                <a:buChar char="•"/>
              </a:pPr>
              <a:endParaRPr lang="it-IT" sz="1000">
                <a:solidFill>
                  <a:srgbClr val="000073"/>
                </a:solidFill>
              </a:endParaRPr>
            </a:p>
            <a:p>
              <a:pPr>
                <a:buFont typeface="Arial" charset="0"/>
                <a:buChar char="•"/>
              </a:pPr>
              <a:r>
                <a:rPr lang="it-IT" sz="1000">
                  <a:solidFill>
                    <a:srgbClr val="000073"/>
                  </a:solidFill>
                </a:rPr>
                <a:t> ASSESSMENT OF EFFICACY OF ITS OWN WORK STYLE AND BEHAVIOUR</a:t>
              </a:r>
            </a:p>
            <a:p>
              <a:endParaRPr lang="it-IT" sz="1000">
                <a:solidFill>
                  <a:srgbClr val="000073"/>
                </a:solidFill>
              </a:endParaRPr>
            </a:p>
            <a:p>
              <a:pPr>
                <a:buFont typeface="Arial" charset="0"/>
                <a:buChar char="•"/>
              </a:pPr>
              <a:r>
                <a:rPr lang="it-IT" sz="1000">
                  <a:solidFill>
                    <a:srgbClr val="000073"/>
                  </a:solidFill>
                </a:rPr>
                <a:t> ASSESSMENT OF ASSETS THATA VALIDATE THE PROFESSIONAL AND EDUCATIONAL CHOICE</a:t>
              </a:r>
            </a:p>
            <a:p>
              <a:endParaRPr lang="it-IT" sz="1000">
                <a:solidFill>
                  <a:srgbClr val="000073"/>
                </a:solidFill>
              </a:endParaRPr>
            </a:p>
            <a:p>
              <a:pPr>
                <a:buFont typeface="Arial" charset="0"/>
                <a:buChar char="•"/>
              </a:pPr>
              <a:r>
                <a:rPr lang="it-IT" sz="1000">
                  <a:solidFill>
                    <a:srgbClr val="000073"/>
                  </a:solidFill>
                </a:rPr>
                <a:t> KNOWLEDGE ABOUT TRAINING OPPORTUNITIES AFTER THE DIPLOMA</a:t>
              </a:r>
              <a:endParaRPr lang="it-IT" sz="1100">
                <a:solidFill>
                  <a:srgbClr val="C00000"/>
                </a:solidFill>
              </a:endParaRPr>
            </a:p>
            <a:p>
              <a:pPr algn="ctr"/>
              <a:endParaRPr lang="it-IT" sz="1100">
                <a:solidFill>
                  <a:srgbClr val="C00000"/>
                </a:solidFill>
              </a:endParaRPr>
            </a:p>
          </p:txBody>
        </p:sp>
      </p:grpSp>
      <p:grpSp>
        <p:nvGrpSpPr>
          <p:cNvPr id="30" name="Gruppo 29"/>
          <p:cNvGrpSpPr>
            <a:grpSpLocks/>
          </p:cNvGrpSpPr>
          <p:nvPr/>
        </p:nvGrpSpPr>
        <p:grpSpPr bwMode="auto">
          <a:xfrm>
            <a:off x="549275" y="5802313"/>
            <a:ext cx="2532063" cy="612775"/>
            <a:chOff x="548640" y="5801868"/>
            <a:chExt cx="2532888" cy="612648"/>
          </a:xfrm>
        </p:grpSpPr>
        <p:sp>
          <p:nvSpPr>
            <p:cNvPr id="18" name="Nastro 1 17"/>
            <p:cNvSpPr/>
            <p:nvPr/>
          </p:nvSpPr>
          <p:spPr>
            <a:xfrm>
              <a:off x="548640" y="5801868"/>
              <a:ext cx="2532888" cy="612648"/>
            </a:xfrm>
            <a:prstGeom prst="ribbon2">
              <a:avLst/>
            </a:prstGeom>
            <a:ln>
              <a:solidFill>
                <a:srgbClr val="FFCC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6642" name="CasellaDiTesto 18"/>
            <p:cNvSpPr txBox="1">
              <a:spLocks noChangeArrowheads="1"/>
            </p:cNvSpPr>
            <p:nvPr/>
          </p:nvSpPr>
          <p:spPr bwMode="auto">
            <a:xfrm>
              <a:off x="859891" y="5917731"/>
              <a:ext cx="1929442" cy="336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800"/>
                <a:t>EDUCATIONL</a:t>
              </a:r>
            </a:p>
            <a:p>
              <a:pPr algn="ctr"/>
              <a:r>
                <a:rPr lang="it-IT" sz="800"/>
                <a:t> GUIDANCE</a:t>
              </a:r>
            </a:p>
          </p:txBody>
        </p:sp>
      </p:grpSp>
      <p:grpSp>
        <p:nvGrpSpPr>
          <p:cNvPr id="29" name="Gruppo 28"/>
          <p:cNvGrpSpPr>
            <a:grpSpLocks/>
          </p:cNvGrpSpPr>
          <p:nvPr/>
        </p:nvGrpSpPr>
        <p:grpSpPr bwMode="auto">
          <a:xfrm>
            <a:off x="5862638" y="5807075"/>
            <a:ext cx="2952750" cy="1050925"/>
            <a:chOff x="5902452" y="5419408"/>
            <a:chExt cx="2880360" cy="698216"/>
          </a:xfrm>
        </p:grpSpPr>
        <p:sp>
          <p:nvSpPr>
            <p:cNvPr id="20" name="Nastro 1 19"/>
            <p:cNvSpPr/>
            <p:nvPr/>
          </p:nvSpPr>
          <p:spPr>
            <a:xfrm>
              <a:off x="5902452" y="5504840"/>
              <a:ext cx="2880360" cy="612784"/>
            </a:xfrm>
            <a:prstGeom prst="ribbon2">
              <a:avLst/>
            </a:prstGeom>
            <a:ln>
              <a:solidFill>
                <a:srgbClr val="FFCC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6640" name="CasellaDiTesto 20"/>
            <p:cNvSpPr txBox="1">
              <a:spLocks noChangeArrowheads="1"/>
            </p:cNvSpPr>
            <p:nvPr/>
          </p:nvSpPr>
          <p:spPr bwMode="auto">
            <a:xfrm>
              <a:off x="6464587" y="5419408"/>
              <a:ext cx="1756090" cy="548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it-IT" sz="800">
                <a:solidFill>
                  <a:srgbClr val="FFFFCC"/>
                </a:solidFill>
              </a:endParaRPr>
            </a:p>
            <a:p>
              <a:pPr algn="ctr"/>
              <a:r>
                <a:rPr lang="it-IT" sz="800">
                  <a:solidFill>
                    <a:srgbClr val="FFFFCC"/>
                  </a:solidFill>
                </a:rPr>
                <a:t>RE-BUILD THE </a:t>
              </a:r>
            </a:p>
            <a:p>
              <a:pPr algn="ctr"/>
              <a:r>
                <a:rPr lang="it-IT" sz="800">
                  <a:solidFill>
                    <a:srgbClr val="FFFFCC"/>
                  </a:solidFill>
                </a:rPr>
                <a:t>PERSONAL </a:t>
              </a:r>
            </a:p>
            <a:p>
              <a:pPr algn="ctr"/>
              <a:r>
                <a:rPr lang="it-IT" sz="800">
                  <a:solidFill>
                    <a:srgbClr val="FFFFCC"/>
                  </a:solidFill>
                </a:rPr>
                <a:t>EDCUATIONAL AND PROFESSIONAL</a:t>
              </a:r>
            </a:p>
            <a:p>
              <a:pPr algn="ctr"/>
              <a:r>
                <a:rPr lang="it-IT" sz="800">
                  <a:solidFill>
                    <a:srgbClr val="FFFFCC"/>
                  </a:solidFill>
                </a:rPr>
                <a:t>TRAIL </a:t>
              </a:r>
            </a:p>
          </p:txBody>
        </p:sp>
      </p:grpSp>
      <p:grpSp>
        <p:nvGrpSpPr>
          <p:cNvPr id="27" name="Gruppo 26"/>
          <p:cNvGrpSpPr>
            <a:grpSpLocks/>
          </p:cNvGrpSpPr>
          <p:nvPr/>
        </p:nvGrpSpPr>
        <p:grpSpPr bwMode="auto">
          <a:xfrm>
            <a:off x="3419475" y="2185988"/>
            <a:ext cx="2509838" cy="2714625"/>
            <a:chOff x="3419856" y="2185417"/>
            <a:chExt cx="2510028" cy="2715767"/>
          </a:xfrm>
        </p:grpSpPr>
        <p:sp>
          <p:nvSpPr>
            <p:cNvPr id="8" name="Rettangolo arrotondato 7"/>
            <p:cNvSpPr/>
            <p:nvPr/>
          </p:nvSpPr>
          <p:spPr>
            <a:xfrm>
              <a:off x="3419856" y="2185417"/>
              <a:ext cx="2510028" cy="2715767"/>
            </a:xfrm>
            <a:prstGeom prst="round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6637" name="CasellaDiTesto 14"/>
            <p:cNvSpPr txBox="1">
              <a:spLocks noChangeArrowheads="1"/>
            </p:cNvSpPr>
            <p:nvPr/>
          </p:nvSpPr>
          <p:spPr bwMode="auto">
            <a:xfrm>
              <a:off x="3627834" y="2601517"/>
              <a:ext cx="2094072" cy="336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1600" b="1">
                  <a:solidFill>
                    <a:srgbClr val="C00000"/>
                  </a:solidFill>
                </a:rPr>
                <a:t>EXPERIENCE</a:t>
              </a:r>
            </a:p>
          </p:txBody>
        </p:sp>
        <p:pic>
          <p:nvPicPr>
            <p:cNvPr id="26638" name="Picture 2" descr="C:\Users\149041\Desktop\ALTERNANZA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38387" y="3309747"/>
              <a:ext cx="1672965" cy="1253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6635" name="Picture 6" descr="C:\Users\149041\Desktop\STRADA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" y="236538"/>
            <a:ext cx="1557338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4" descr="C:\Users\Master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2938" y="9525"/>
            <a:ext cx="2141537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3" descr="C:\Users\149041\Desktop\SERVIZ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675" y="238125"/>
            <a:ext cx="1665288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CasellaDiTesto 3"/>
          <p:cNvSpPr txBox="1">
            <a:spLocks noChangeArrowheads="1"/>
          </p:cNvSpPr>
          <p:nvPr/>
        </p:nvSpPr>
        <p:spPr bwMode="auto">
          <a:xfrm>
            <a:off x="320675" y="830263"/>
            <a:ext cx="89519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 b="1">
                <a:solidFill>
                  <a:srgbClr val="C00000"/>
                </a:solidFill>
              </a:rPr>
              <a:t>Services to support the dual system provided by FVG REGION</a:t>
            </a:r>
            <a:endParaRPr lang="it-IT" sz="1100" b="1">
              <a:solidFill>
                <a:srgbClr val="C00000"/>
              </a:solidFill>
            </a:endParaRPr>
          </a:p>
        </p:txBody>
      </p:sp>
      <p:grpSp>
        <p:nvGrpSpPr>
          <p:cNvPr id="14" name="Gruppo 13"/>
          <p:cNvGrpSpPr>
            <a:grpSpLocks/>
          </p:cNvGrpSpPr>
          <p:nvPr/>
        </p:nvGrpSpPr>
        <p:grpSpPr bwMode="auto">
          <a:xfrm>
            <a:off x="1541463" y="2235200"/>
            <a:ext cx="2587625" cy="4267200"/>
            <a:chOff x="1540764" y="2235291"/>
            <a:chExt cx="2587752" cy="4475881"/>
          </a:xfrm>
        </p:grpSpPr>
        <p:sp>
          <p:nvSpPr>
            <p:cNvPr id="5" name="Rettangolo arrotondato 4"/>
            <p:cNvSpPr/>
            <p:nvPr/>
          </p:nvSpPr>
          <p:spPr>
            <a:xfrm>
              <a:off x="1540764" y="2235291"/>
              <a:ext cx="2587752" cy="447588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 sz="24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7663" name="CasellaDiTesto 5"/>
            <p:cNvSpPr txBox="1">
              <a:spLocks noChangeArrowheads="1"/>
            </p:cNvSpPr>
            <p:nvPr/>
          </p:nvSpPr>
          <p:spPr bwMode="auto">
            <a:xfrm>
              <a:off x="1701109" y="2515010"/>
              <a:ext cx="2336915" cy="2917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>
                <a:buFont typeface="Arial" charset="0"/>
                <a:buChar char="•"/>
              </a:pPr>
              <a:r>
                <a:rPr lang="it-IT" sz="1600">
                  <a:solidFill>
                    <a:srgbClr val="000073"/>
                  </a:solidFill>
                </a:rPr>
                <a:t>OPERATORS</a:t>
              </a:r>
            </a:p>
            <a:p>
              <a:pPr marL="171450" indent="-171450"/>
              <a:endParaRPr lang="it-IT" sz="1600">
                <a:solidFill>
                  <a:srgbClr val="000073"/>
                </a:solidFill>
              </a:endParaRPr>
            </a:p>
            <a:p>
              <a:pPr marL="171450" indent="-171450">
                <a:buFont typeface="Arial" charset="0"/>
                <a:buChar char="•"/>
              </a:pPr>
              <a:r>
                <a:rPr lang="it-IT" sz="1600">
                  <a:solidFill>
                    <a:srgbClr val="000073"/>
                  </a:solidFill>
                </a:rPr>
                <a:t>GUIDANCE</a:t>
              </a:r>
            </a:p>
            <a:p>
              <a:pPr marL="171450" indent="-171450"/>
              <a:endParaRPr lang="it-IT" sz="1600">
                <a:solidFill>
                  <a:srgbClr val="000073"/>
                </a:solidFill>
              </a:endParaRPr>
            </a:p>
            <a:p>
              <a:pPr marL="171450" indent="-171450">
                <a:buFont typeface="Arial" charset="0"/>
                <a:buChar char="•"/>
              </a:pPr>
              <a:r>
                <a:rPr lang="it-IT" sz="1600">
                  <a:solidFill>
                    <a:srgbClr val="000073"/>
                  </a:solidFill>
                </a:rPr>
                <a:t>SAFETY AT WORK</a:t>
              </a:r>
            </a:p>
            <a:p>
              <a:pPr marL="171450" indent="-171450">
                <a:buFont typeface="Arial" charset="0"/>
                <a:buChar char="•"/>
              </a:pPr>
              <a:endParaRPr lang="it-IT" sz="1600">
                <a:solidFill>
                  <a:srgbClr val="000073"/>
                </a:solidFill>
              </a:endParaRPr>
            </a:p>
            <a:p>
              <a:pPr marL="171450" indent="-171450">
                <a:buFont typeface="Arial" charset="0"/>
                <a:buChar char="•"/>
              </a:pPr>
              <a:r>
                <a:rPr lang="it-IT" sz="1600">
                  <a:solidFill>
                    <a:srgbClr val="000073"/>
                  </a:solidFill>
                </a:rPr>
                <a:t>LOCAL DEVELOPMENT DYNAMICS</a:t>
              </a:r>
            </a:p>
            <a:p>
              <a:pPr marL="171450" indent="-171450">
                <a:buFont typeface="Arial" charset="0"/>
                <a:buChar char="•"/>
              </a:pPr>
              <a:endParaRPr lang="it-IT" sz="1600">
                <a:solidFill>
                  <a:srgbClr val="000073"/>
                </a:solidFill>
              </a:endParaRPr>
            </a:p>
            <a:p>
              <a:pPr marL="171450" indent="-171450"/>
              <a:endParaRPr lang="it-IT" sz="1600"/>
            </a:p>
          </p:txBody>
        </p:sp>
      </p:grpSp>
      <p:grpSp>
        <p:nvGrpSpPr>
          <p:cNvPr id="16" name="Gruppo 15"/>
          <p:cNvGrpSpPr>
            <a:grpSpLocks/>
          </p:cNvGrpSpPr>
          <p:nvPr/>
        </p:nvGrpSpPr>
        <p:grpSpPr bwMode="auto">
          <a:xfrm>
            <a:off x="1487488" y="1652588"/>
            <a:ext cx="2532062" cy="506412"/>
            <a:chOff x="1487369" y="1652909"/>
            <a:chExt cx="2532888" cy="505813"/>
          </a:xfrm>
        </p:grpSpPr>
        <p:sp>
          <p:nvSpPr>
            <p:cNvPr id="7" name="Rettangolo arrotondato 6"/>
            <p:cNvSpPr/>
            <p:nvPr/>
          </p:nvSpPr>
          <p:spPr>
            <a:xfrm>
              <a:off x="1487369" y="1652909"/>
              <a:ext cx="2532888" cy="50581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7661" name="CasellaDiTesto 7"/>
            <p:cNvSpPr txBox="1">
              <a:spLocks noChangeArrowheads="1"/>
            </p:cNvSpPr>
            <p:nvPr/>
          </p:nvSpPr>
          <p:spPr bwMode="auto">
            <a:xfrm>
              <a:off x="1838321" y="1719505"/>
              <a:ext cx="1827808" cy="336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1600"/>
                <a:t>TRAINING</a:t>
              </a:r>
            </a:p>
          </p:txBody>
        </p:sp>
      </p:grpSp>
      <p:grpSp>
        <p:nvGrpSpPr>
          <p:cNvPr id="17" name="Gruppo 16"/>
          <p:cNvGrpSpPr>
            <a:grpSpLocks/>
          </p:cNvGrpSpPr>
          <p:nvPr/>
        </p:nvGrpSpPr>
        <p:grpSpPr bwMode="auto">
          <a:xfrm>
            <a:off x="4654550" y="1628775"/>
            <a:ext cx="2532063" cy="506413"/>
            <a:chOff x="4617720" y="1610606"/>
            <a:chExt cx="2532888" cy="505813"/>
          </a:xfrm>
        </p:grpSpPr>
        <p:sp>
          <p:nvSpPr>
            <p:cNvPr id="10" name="Rettangolo arrotondato 9"/>
            <p:cNvSpPr/>
            <p:nvPr/>
          </p:nvSpPr>
          <p:spPr>
            <a:xfrm>
              <a:off x="4617720" y="1610606"/>
              <a:ext cx="2532888" cy="50581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7659" name="CasellaDiTesto 10"/>
            <p:cNvSpPr txBox="1">
              <a:spLocks noChangeArrowheads="1"/>
            </p:cNvSpPr>
            <p:nvPr/>
          </p:nvSpPr>
          <p:spPr bwMode="auto">
            <a:xfrm>
              <a:off x="4689181" y="1680373"/>
              <a:ext cx="2421727" cy="304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1400"/>
                <a:t>TECHNICAL ASSISTANCE</a:t>
              </a:r>
            </a:p>
          </p:txBody>
        </p:sp>
      </p:grpSp>
      <p:grpSp>
        <p:nvGrpSpPr>
          <p:cNvPr id="15" name="Gruppo 14"/>
          <p:cNvGrpSpPr>
            <a:grpSpLocks/>
          </p:cNvGrpSpPr>
          <p:nvPr/>
        </p:nvGrpSpPr>
        <p:grpSpPr bwMode="auto">
          <a:xfrm>
            <a:off x="4668838" y="2224088"/>
            <a:ext cx="2589212" cy="4278312"/>
            <a:chOff x="4669536" y="2223629"/>
            <a:chExt cx="2587752" cy="4475881"/>
          </a:xfrm>
        </p:grpSpPr>
        <p:sp>
          <p:nvSpPr>
            <p:cNvPr id="9" name="Rettangolo arrotondato 8"/>
            <p:cNvSpPr/>
            <p:nvPr/>
          </p:nvSpPr>
          <p:spPr>
            <a:xfrm>
              <a:off x="4669536" y="2223629"/>
              <a:ext cx="2587752" cy="447588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7657" name="CasellaDiTesto 11"/>
            <p:cNvSpPr txBox="1">
              <a:spLocks noChangeArrowheads="1"/>
            </p:cNvSpPr>
            <p:nvPr/>
          </p:nvSpPr>
          <p:spPr bwMode="auto">
            <a:xfrm>
              <a:off x="4912286" y="2374763"/>
              <a:ext cx="2102252" cy="3677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>
                <a:buFont typeface="Arial" charset="0"/>
                <a:buChar char="•"/>
              </a:pPr>
              <a:endParaRPr lang="it-IT" sz="1600">
                <a:solidFill>
                  <a:srgbClr val="000073"/>
                </a:solidFill>
              </a:endParaRPr>
            </a:p>
            <a:p>
              <a:pPr marL="171450" indent="-171450">
                <a:buFont typeface="Arial" charset="0"/>
                <a:buChar char="•"/>
              </a:pPr>
              <a:r>
                <a:rPr lang="it-IT" sz="1600">
                  <a:solidFill>
                    <a:srgbClr val="000073"/>
                  </a:solidFill>
                </a:rPr>
                <a:t>GOVERNANCE AND MANAGEMTN OF THE AGREEMENT</a:t>
              </a:r>
            </a:p>
            <a:p>
              <a:pPr marL="171450" indent="-171450">
                <a:buFont typeface="Arial" charset="0"/>
                <a:buChar char="•"/>
              </a:pPr>
              <a:endParaRPr lang="it-IT" sz="1600">
                <a:solidFill>
                  <a:srgbClr val="000073"/>
                </a:solidFill>
              </a:endParaRPr>
            </a:p>
            <a:p>
              <a:pPr marL="171450" indent="-171450">
                <a:buFont typeface="Arial" charset="0"/>
                <a:buChar char="•"/>
              </a:pPr>
              <a:r>
                <a:rPr lang="it-IT" sz="1600">
                  <a:solidFill>
                    <a:srgbClr val="000073"/>
                  </a:solidFill>
                </a:rPr>
                <a:t>TO SCHOOLS TO PERSONALIZE COURSES AND TRAILS FOR SCHOOL AND WORK ALTERNANCE</a:t>
              </a:r>
            </a:p>
            <a:p>
              <a:pPr marL="171450" indent="-171450"/>
              <a:endParaRPr lang="it-IT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7" name="Gruppo 45"/>
          <p:cNvGrpSpPr>
            <a:grpSpLocks/>
          </p:cNvGrpSpPr>
          <p:nvPr/>
        </p:nvGrpSpPr>
        <p:grpSpPr bwMode="auto">
          <a:xfrm>
            <a:off x="4740275" y="2879725"/>
            <a:ext cx="3602038" cy="3038475"/>
            <a:chOff x="4739729" y="2961495"/>
            <a:chExt cx="3602736" cy="3039488"/>
          </a:xfrm>
        </p:grpSpPr>
        <p:sp>
          <p:nvSpPr>
            <p:cNvPr id="26" name="Rettangolo arrotondato 25"/>
            <p:cNvSpPr/>
            <p:nvPr/>
          </p:nvSpPr>
          <p:spPr>
            <a:xfrm>
              <a:off x="4739729" y="2961495"/>
              <a:ext cx="3602736" cy="303948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9711" name="CasellaDiTesto 21"/>
            <p:cNvSpPr txBox="1">
              <a:spLocks noChangeArrowheads="1"/>
            </p:cNvSpPr>
            <p:nvPr/>
          </p:nvSpPr>
          <p:spPr bwMode="auto">
            <a:xfrm>
              <a:off x="5106513" y="3512541"/>
              <a:ext cx="3066057" cy="1918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>
                <a:buFont typeface="Arial" charset="0"/>
                <a:buChar char="•"/>
              </a:pPr>
              <a:r>
                <a:rPr lang="it-IT" sz="1200">
                  <a:solidFill>
                    <a:srgbClr val="000073"/>
                  </a:solidFill>
                  <a:latin typeface="Arial Unicode MS" pitchFamily="34" charset="-128"/>
                </a:rPr>
                <a:t>NEW METHODOLOGIES APPROPRIATE WITH AKTERNANCE SHOOL AND WORK TOOLS</a:t>
              </a:r>
            </a:p>
            <a:p>
              <a:pPr marL="171450" indent="-171450"/>
              <a:endParaRPr lang="it-IT" sz="1200">
                <a:solidFill>
                  <a:srgbClr val="000073"/>
                </a:solidFill>
                <a:latin typeface="Arial Unicode MS" pitchFamily="34" charset="-128"/>
              </a:endParaRPr>
            </a:p>
            <a:p>
              <a:pPr marL="171450" indent="-171450">
                <a:buFont typeface="Arial" charset="0"/>
                <a:buChar char="•"/>
              </a:pPr>
              <a:r>
                <a:rPr lang="it-IT" sz="1200">
                  <a:solidFill>
                    <a:srgbClr val="000073"/>
                  </a:solidFill>
                  <a:latin typeface="Arial Unicode MS" pitchFamily="34" charset="-128"/>
                </a:rPr>
                <a:t>TOOLS TO SUBSTAIN THE DIALOGUE WITH OTHER TERRITORIAL PARTNERS</a:t>
              </a:r>
            </a:p>
            <a:p>
              <a:pPr marL="171450" indent="-171450">
                <a:buFont typeface="Arial" charset="0"/>
                <a:buNone/>
              </a:pPr>
              <a:endParaRPr lang="it-IT" sz="1200">
                <a:solidFill>
                  <a:srgbClr val="000073"/>
                </a:solidFill>
                <a:latin typeface="Arial Unicode MS" pitchFamily="34" charset="-128"/>
              </a:endParaRPr>
            </a:p>
            <a:p>
              <a:pPr marL="171450" indent="-171450">
                <a:buFont typeface="Arial" charset="0"/>
                <a:buChar char="•"/>
              </a:pPr>
              <a:r>
                <a:rPr lang="it-IT" sz="1200">
                  <a:solidFill>
                    <a:srgbClr val="000073"/>
                  </a:solidFill>
                  <a:latin typeface="Arial Unicode MS" pitchFamily="34" charset="-128"/>
                </a:rPr>
                <a:t>MONITORING OF SET UP ACTIVITIEES</a:t>
              </a:r>
            </a:p>
          </p:txBody>
        </p:sp>
      </p:grpSp>
      <p:grpSp>
        <p:nvGrpSpPr>
          <p:cNvPr id="29698" name="Gruppo 44"/>
          <p:cNvGrpSpPr>
            <a:grpSpLocks/>
          </p:cNvGrpSpPr>
          <p:nvPr/>
        </p:nvGrpSpPr>
        <p:grpSpPr bwMode="auto">
          <a:xfrm>
            <a:off x="5384800" y="1477963"/>
            <a:ext cx="3067050" cy="1357312"/>
            <a:chOff x="6257633" y="1645899"/>
            <a:chExt cx="2395728" cy="1179730"/>
          </a:xfrm>
        </p:grpSpPr>
        <p:sp>
          <p:nvSpPr>
            <p:cNvPr id="41" name="Fumetto 4 40"/>
            <p:cNvSpPr/>
            <p:nvPr/>
          </p:nvSpPr>
          <p:spPr>
            <a:xfrm>
              <a:off x="6257633" y="1645899"/>
              <a:ext cx="2395728" cy="1179730"/>
            </a:xfrm>
            <a:prstGeom prst="cloudCallout">
              <a:avLst>
                <a:gd name="adj1" fmla="val -24650"/>
                <a:gd name="adj2" fmla="val 75677"/>
              </a:avLst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9709" name="CasellaDiTesto 42"/>
            <p:cNvSpPr txBox="1">
              <a:spLocks noChangeArrowheads="1"/>
            </p:cNvSpPr>
            <p:nvPr/>
          </p:nvSpPr>
          <p:spPr bwMode="auto">
            <a:xfrm>
              <a:off x="6494189" y="2043899"/>
              <a:ext cx="2021049" cy="580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1600" b="1"/>
                <a:t>TEACHERS/SCHOOLS</a:t>
              </a:r>
            </a:p>
          </p:txBody>
        </p:sp>
      </p:grpSp>
      <p:sp>
        <p:nvSpPr>
          <p:cNvPr id="24" name="Rettangolo arrotondato 23"/>
          <p:cNvSpPr/>
          <p:nvPr/>
        </p:nvSpPr>
        <p:spPr>
          <a:xfrm>
            <a:off x="576263" y="2789238"/>
            <a:ext cx="3602037" cy="30400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29700" name="Picture 4" descr="C:\Users\Master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2938" y="9525"/>
            <a:ext cx="2141537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3" descr="C:\Users\149041\Desktop\SERVIZ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675" y="238125"/>
            <a:ext cx="1665288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CasellaDiTesto 3"/>
          <p:cNvSpPr txBox="1">
            <a:spLocks noChangeArrowheads="1"/>
          </p:cNvSpPr>
          <p:nvPr/>
        </p:nvSpPr>
        <p:spPr bwMode="auto">
          <a:xfrm>
            <a:off x="114300" y="827088"/>
            <a:ext cx="8951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 b="1">
                <a:solidFill>
                  <a:srgbClr val="C00000"/>
                </a:solidFill>
                <a:latin typeface="Calibri" pitchFamily="34" charset="0"/>
              </a:rPr>
              <a:t>HOW CAN SWORD IMPROVE THE REGIONAL SYSTEM?</a:t>
            </a:r>
            <a:endParaRPr lang="it-IT" sz="11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9703" name="CasellaDiTesto 17"/>
          <p:cNvSpPr txBox="1">
            <a:spLocks noChangeArrowheads="1"/>
          </p:cNvSpPr>
          <p:nvPr/>
        </p:nvSpPr>
        <p:spPr bwMode="auto">
          <a:xfrm>
            <a:off x="831850" y="2981325"/>
            <a:ext cx="334645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it-IT" sz="1600" b="1">
                <a:solidFill>
                  <a:srgbClr val="000073"/>
                </a:solidFill>
                <a:latin typeface="Arial Unicode MS" pitchFamily="34" charset="-128"/>
              </a:rPr>
              <a:t>TRAILS</a:t>
            </a:r>
          </a:p>
          <a:p>
            <a:pPr algn="ctr"/>
            <a:endParaRPr lang="it-IT" sz="1600" b="1">
              <a:solidFill>
                <a:srgbClr val="000073"/>
              </a:solidFill>
              <a:latin typeface="Arial Unicode MS" pitchFamily="34" charset="-128"/>
            </a:endParaRPr>
          </a:p>
          <a:p>
            <a:pPr>
              <a:buFont typeface="Arial" charset="0"/>
              <a:buChar char="•"/>
            </a:pPr>
            <a:r>
              <a:rPr lang="it-IT" sz="1200">
                <a:solidFill>
                  <a:srgbClr val="000073"/>
                </a:solidFill>
                <a:latin typeface="Arial Unicode MS" pitchFamily="34" charset="-128"/>
              </a:rPr>
              <a:t> TO KNOW THE ALTERNANCE SYSTEM FOR SCHOOL AND WORK (GUIDANCE)</a:t>
            </a:r>
          </a:p>
          <a:p>
            <a:endParaRPr lang="it-IT" sz="1200">
              <a:solidFill>
                <a:srgbClr val="000073"/>
              </a:solidFill>
              <a:latin typeface="Arial Unicode MS" pitchFamily="34" charset="-128"/>
            </a:endParaRPr>
          </a:p>
          <a:p>
            <a:pPr>
              <a:buFont typeface="Arial" charset="0"/>
              <a:buChar char="•"/>
            </a:pPr>
            <a:r>
              <a:rPr lang="it-IT" sz="1200">
                <a:solidFill>
                  <a:srgbClr val="000073"/>
                </a:solidFill>
                <a:latin typeface="Arial Unicode MS" pitchFamily="34" charset="-128"/>
              </a:rPr>
              <a:t>TO KNOW PROFESSIONAL PROFILES MOST APPROPRIATE FOR ITS OWN ABILITIES AND PECULIARITIES</a:t>
            </a:r>
          </a:p>
          <a:p>
            <a:endParaRPr lang="it-IT" sz="1200">
              <a:solidFill>
                <a:srgbClr val="000073"/>
              </a:solidFill>
              <a:latin typeface="Arial Unicode MS" pitchFamily="34" charset="-128"/>
            </a:endParaRPr>
          </a:p>
          <a:p>
            <a:pPr>
              <a:buFont typeface="Arial" charset="0"/>
              <a:buChar char="•"/>
            </a:pPr>
            <a:r>
              <a:rPr lang="it-IT" sz="1200">
                <a:solidFill>
                  <a:srgbClr val="000073"/>
                </a:solidFill>
                <a:latin typeface="Arial Unicode MS" pitchFamily="34" charset="-128"/>
              </a:rPr>
              <a:t> TO IMPROVE SKILLS TO MANAGE ITS OWN TRAINING  AND PROFESSIONAL CAREER</a:t>
            </a:r>
          </a:p>
        </p:txBody>
      </p:sp>
      <p:grpSp>
        <p:nvGrpSpPr>
          <p:cNvPr id="29704" name="Gruppo 43"/>
          <p:cNvGrpSpPr>
            <a:grpSpLocks/>
          </p:cNvGrpSpPr>
          <p:nvPr/>
        </p:nvGrpSpPr>
        <p:grpSpPr bwMode="auto">
          <a:xfrm>
            <a:off x="788988" y="1477963"/>
            <a:ext cx="2767012" cy="1311275"/>
            <a:chOff x="788337" y="1820505"/>
            <a:chExt cx="2395728" cy="1179730"/>
          </a:xfrm>
        </p:grpSpPr>
        <p:sp>
          <p:nvSpPr>
            <p:cNvPr id="40" name="Fumetto 4 39"/>
            <p:cNvSpPr/>
            <p:nvPr/>
          </p:nvSpPr>
          <p:spPr>
            <a:xfrm>
              <a:off x="788337" y="1820505"/>
              <a:ext cx="2395728" cy="1179730"/>
            </a:xfrm>
            <a:prstGeom prst="cloudCallout">
              <a:avLst>
                <a:gd name="adj1" fmla="val 34892"/>
                <a:gd name="adj2" fmla="val 78777"/>
              </a:avLst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9707" name="CasellaDiTesto 38"/>
            <p:cNvSpPr txBox="1">
              <a:spLocks noChangeArrowheads="1"/>
            </p:cNvSpPr>
            <p:nvPr/>
          </p:nvSpPr>
          <p:spPr bwMode="auto">
            <a:xfrm>
              <a:off x="1072522" y="2212690"/>
              <a:ext cx="1827358" cy="336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1600" b="1"/>
                <a:t>STUDENTS</a:t>
              </a:r>
            </a:p>
          </p:txBody>
        </p:sp>
      </p:grpSp>
      <p:sp>
        <p:nvSpPr>
          <p:cNvPr id="29705" name="CasellaDiTesto 41"/>
          <p:cNvSpPr txBox="1">
            <a:spLocks noChangeArrowheads="1"/>
          </p:cNvSpPr>
          <p:nvPr/>
        </p:nvSpPr>
        <p:spPr bwMode="auto">
          <a:xfrm>
            <a:off x="476250" y="6046788"/>
            <a:ext cx="817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200" b="1">
                <a:solidFill>
                  <a:srgbClr val="C00000"/>
                </a:solidFill>
              </a:rPr>
              <a:t>OPPORTUNITY TO TEST SOME MODELS OF A DUAL SYSTEM INSIDE THE LOCAL CATALOGUE OF TRAIING OFFER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763"/>
            <a:ext cx="9144000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827088" y="2233613"/>
            <a:ext cx="7488237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altLang="it-IT" sz="4400" b="1" i="1">
              <a:solidFill>
                <a:schemeClr val="folHlink"/>
              </a:solidFill>
              <a:latin typeface="Calibri" pitchFamily="34" charset="0"/>
            </a:endParaRPr>
          </a:p>
          <a:p>
            <a:pPr algn="ctr"/>
            <a:r>
              <a:rPr lang="it-IT" altLang="it-IT" sz="4400" b="1" i="1">
                <a:solidFill>
                  <a:schemeClr val="folHlink"/>
                </a:solidFill>
                <a:latin typeface="Calibri" pitchFamily="34" charset="0"/>
              </a:rPr>
              <a:t>Thanks for your attention!</a:t>
            </a:r>
            <a:endParaRPr lang="it-IT" altLang="it-IT" sz="3200" b="1" i="1">
              <a:solidFill>
                <a:schemeClr val="folHlink"/>
              </a:solidFill>
              <a:latin typeface="Calibri" pitchFamily="34" charset="0"/>
            </a:endParaRPr>
          </a:p>
          <a:p>
            <a:pPr algn="ctr"/>
            <a:endParaRPr lang="it-IT" altLang="it-IT" sz="2400" b="1">
              <a:solidFill>
                <a:schemeClr val="folHlink"/>
              </a:solidFill>
              <a:latin typeface="Calibri" pitchFamily="34" charset="0"/>
            </a:endParaRPr>
          </a:p>
          <a:p>
            <a:pPr algn="ctr"/>
            <a:endParaRPr lang="it-IT" altLang="it-IT" sz="1500">
              <a:latin typeface="Calibri" pitchFamily="34" charset="0"/>
            </a:endParaRPr>
          </a:p>
          <a:p>
            <a:pPr algn="ctr"/>
            <a:endParaRPr lang="it-IT" altLang="it-IT" sz="1500">
              <a:latin typeface="Calibri" pitchFamily="34" charset="0"/>
            </a:endParaRPr>
          </a:p>
          <a:p>
            <a:pPr algn="ctr"/>
            <a:r>
              <a:rPr lang="it-IT" altLang="it-IT" sz="2000">
                <a:latin typeface="Calibri" pitchFamily="34" charset="0"/>
              </a:rPr>
              <a:t> </a:t>
            </a:r>
            <a:endParaRPr lang="it-IT" altLang="it-IT" sz="2000" i="1">
              <a:latin typeface="Calibri" pitchFamily="34" charset="0"/>
            </a:endParaRPr>
          </a:p>
        </p:txBody>
      </p:sp>
      <p:pic>
        <p:nvPicPr>
          <p:cNvPr id="31747" name="Picture 4" descr="MC900441455[1]"/>
          <p:cNvPicPr>
            <a:picLocks noChangeAspect="1" noChangeArrowheads="1"/>
          </p:cNvPicPr>
          <p:nvPr/>
        </p:nvPicPr>
        <p:blipFill>
          <a:blip r:embed="rId3">
            <a:lum bright="16000" contrast="-16000"/>
          </a:blip>
          <a:srcRect/>
          <a:stretch>
            <a:fillRect/>
          </a:stretch>
        </p:blipFill>
        <p:spPr bwMode="auto">
          <a:xfrm>
            <a:off x="919163" y="5278438"/>
            <a:ext cx="1389062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2613025" y="5584825"/>
            <a:ext cx="4937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000">
                <a:solidFill>
                  <a:srgbClr val="FFC000"/>
                </a:solidFill>
                <a:latin typeface="Calibri" pitchFamily="34" charset="0"/>
              </a:rPr>
              <a:t>orientamento@regione.fvg.it</a:t>
            </a:r>
          </a:p>
          <a:p>
            <a:endParaRPr lang="it-IT" altLang="it-IT" sz="2000">
              <a:solidFill>
                <a:srgbClr val="FFFF9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3756</TotalTime>
  <Words>471</Words>
  <Application>Microsoft Office PowerPoint</Application>
  <PresentationFormat>On-screen Show (4:3)</PresentationFormat>
  <Paragraphs>147</Paragraphs>
  <Slides>10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Modello struttura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Arial</vt:lpstr>
      <vt:lpstr>Arial Narrow</vt:lpstr>
      <vt:lpstr>Aparajita</vt:lpstr>
      <vt:lpstr>Calibri</vt:lpstr>
      <vt:lpstr>Arial Unicode MS</vt:lpstr>
      <vt:lpstr>Struttura predefinita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Regione FVG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Francesca Saffi</dc:creator>
  <cp:lastModifiedBy>Uff</cp:lastModifiedBy>
  <cp:revision>374</cp:revision>
  <cp:lastPrinted>2016-05-06T10:18:45Z</cp:lastPrinted>
  <dcterms:created xsi:type="dcterms:W3CDTF">2011-07-12T13:57:02Z</dcterms:created>
  <dcterms:modified xsi:type="dcterms:W3CDTF">2016-05-11T15:58:06Z</dcterms:modified>
</cp:coreProperties>
</file>